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1" r:id="rId3"/>
    <p:sldId id="272" r:id="rId4"/>
    <p:sldId id="273" r:id="rId5"/>
    <p:sldId id="274" r:id="rId6"/>
    <p:sldId id="276" r:id="rId7"/>
    <p:sldId id="277" r:id="rId8"/>
    <p:sldId id="278" r:id="rId9"/>
    <p:sldId id="281" r:id="rId10"/>
    <p:sldId id="288" r:id="rId11"/>
    <p:sldId id="282" r:id="rId12"/>
    <p:sldId id="283" r:id="rId13"/>
    <p:sldId id="284" r:id="rId14"/>
    <p:sldId id="285" r:id="rId15"/>
    <p:sldId id="287" r:id="rId16"/>
    <p:sldId id="286" r:id="rId17"/>
    <p:sldId id="289" r:id="rId18"/>
    <p:sldId id="292" r:id="rId19"/>
    <p:sldId id="293" r:id="rId20"/>
    <p:sldId id="294" r:id="rId21"/>
    <p:sldId id="295" r:id="rId22"/>
    <p:sldId id="324" r:id="rId23"/>
    <p:sldId id="297" r:id="rId2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30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92B2DB13-C8F4-47FA-88E6-379B30CA43AE}" type="datetimeFigureOut">
              <a:rPr lang="ru-RU"/>
              <a:pPr>
                <a:defRPr/>
              </a:pPr>
              <a:t>07.05.2014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89709E6-29DC-463E-98EC-5AE7F746CCC7}" type="slidenum">
              <a:rPr lang="ru-RU"/>
              <a:pPr>
                <a:defRPr/>
              </a:pPr>
              <a:t>‹#›</a:t>
            </a:fld>
            <a:endParaRPr lang="ru-RU"/>
          </a:p>
        </p:txBody>
      </p:sp>
    </p:spTree>
  </p:cSld>
  <p:clrMapOvr>
    <a:masterClrMapping/>
  </p:clrMapOvr>
  <p:transition spd="med" advClick="0" advTm="4000">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14B0286-9C40-4A80-B966-721F84FC0C5D}" type="datetimeFigureOut">
              <a:rPr lang="ru-RU"/>
              <a:pPr>
                <a:defRPr/>
              </a:pPr>
              <a:t>07.05.2014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9B87DE9-B8C4-4F9A-8DF0-D51BF184383A}" type="slidenum">
              <a:rPr lang="ru-RU"/>
              <a:pPr>
                <a:defRPr/>
              </a:pPr>
              <a:t>‹#›</a:t>
            </a:fld>
            <a:endParaRPr lang="ru-RU"/>
          </a:p>
        </p:txBody>
      </p:sp>
    </p:spTree>
  </p:cSld>
  <p:clrMapOvr>
    <a:masterClrMapping/>
  </p:clrMapOvr>
  <p:transition spd="med" advClick="0" advTm="4000">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5A3E761-6454-4F98-B6CC-902348C98506}" type="datetimeFigureOut">
              <a:rPr lang="ru-RU"/>
              <a:pPr>
                <a:defRPr/>
              </a:pPr>
              <a:t>07.05.2014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4FB0CC1-A111-4D0D-8E6E-1C905E9252B9}" type="slidenum">
              <a:rPr lang="ru-RU"/>
              <a:pPr>
                <a:defRPr/>
              </a:pPr>
              <a:t>‹#›</a:t>
            </a:fld>
            <a:endParaRPr lang="ru-RU"/>
          </a:p>
        </p:txBody>
      </p:sp>
    </p:spTree>
  </p:cSld>
  <p:clrMapOvr>
    <a:masterClrMapping/>
  </p:clrMapOvr>
  <p:transition spd="med" advClick="0" advTm="4000">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780FD8C-A44D-4204-B2CD-39948BBC7C37}" type="datetimeFigureOut">
              <a:rPr lang="ru-RU"/>
              <a:pPr>
                <a:defRPr/>
              </a:pPr>
              <a:t>07.05.2014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2A0CE15-FD84-4B0B-BA23-2E4AD9C27FEB}" type="slidenum">
              <a:rPr lang="ru-RU"/>
              <a:pPr>
                <a:defRPr/>
              </a:pPr>
              <a:t>‹#›</a:t>
            </a:fld>
            <a:endParaRPr lang="ru-RU"/>
          </a:p>
        </p:txBody>
      </p:sp>
    </p:spTree>
  </p:cSld>
  <p:clrMapOvr>
    <a:masterClrMapping/>
  </p:clrMapOvr>
  <p:transition spd="med" advClick="0" advTm="4000">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053631B2-CBE3-430E-8530-C5D903942934}" type="datetimeFigureOut">
              <a:rPr lang="ru-RU"/>
              <a:pPr>
                <a:defRPr/>
              </a:pPr>
              <a:t>07.05.2014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B281968-87B6-462D-8033-BB21CEACF390}" type="slidenum">
              <a:rPr lang="ru-RU"/>
              <a:pPr>
                <a:defRPr/>
              </a:pPr>
              <a:t>‹#›</a:t>
            </a:fld>
            <a:endParaRPr lang="ru-RU"/>
          </a:p>
        </p:txBody>
      </p:sp>
    </p:spTree>
  </p:cSld>
  <p:clrMapOvr>
    <a:masterClrMapping/>
  </p:clrMapOvr>
  <p:transition spd="med" advClick="0" advTm="4000">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6CACCCDE-5381-44DD-B40C-38CB39AE6534}" type="datetimeFigureOut">
              <a:rPr lang="ru-RU"/>
              <a:pPr>
                <a:defRPr/>
              </a:pPr>
              <a:t>07.05.2014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CDE78E0-3856-4575-BC81-0E41A8D7ECA2}" type="slidenum">
              <a:rPr lang="ru-RU"/>
              <a:pPr>
                <a:defRPr/>
              </a:pPr>
              <a:t>‹#›</a:t>
            </a:fld>
            <a:endParaRPr lang="ru-RU"/>
          </a:p>
        </p:txBody>
      </p:sp>
    </p:spTree>
  </p:cSld>
  <p:clrMapOvr>
    <a:masterClrMapping/>
  </p:clrMapOvr>
  <p:transition spd="med" advClick="0" advTm="4000">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67D65837-022E-4772-9E5C-DFFE57E91C51}" type="datetimeFigureOut">
              <a:rPr lang="ru-RU"/>
              <a:pPr>
                <a:defRPr/>
              </a:pPr>
              <a:t>07.05.2014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D2A2F6D8-6DC1-4199-A918-9949C7A1515A}" type="slidenum">
              <a:rPr lang="ru-RU"/>
              <a:pPr>
                <a:defRPr/>
              </a:pPr>
              <a:t>‹#›</a:t>
            </a:fld>
            <a:endParaRPr lang="ru-RU"/>
          </a:p>
        </p:txBody>
      </p:sp>
    </p:spTree>
  </p:cSld>
  <p:clrMapOvr>
    <a:masterClrMapping/>
  </p:clrMapOvr>
  <p:transition spd="med" advClick="0" advTm="4000">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1FC5C66B-5D32-46F6-92E1-A0BF07DD1047}" type="datetimeFigureOut">
              <a:rPr lang="ru-RU"/>
              <a:pPr>
                <a:defRPr/>
              </a:pPr>
              <a:t>07.05.2014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5D9A25D3-8AB5-46AA-868F-B97581D4342C}" type="slidenum">
              <a:rPr lang="ru-RU"/>
              <a:pPr>
                <a:defRPr/>
              </a:pPr>
              <a:t>‹#›</a:t>
            </a:fld>
            <a:endParaRPr lang="ru-RU"/>
          </a:p>
        </p:txBody>
      </p:sp>
    </p:spTree>
  </p:cSld>
  <p:clrMapOvr>
    <a:masterClrMapping/>
  </p:clrMapOvr>
  <p:transition spd="med" advClick="0" advTm="4000">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B73FF727-C878-4B7E-A85A-0FB2FCA7C784}" type="datetimeFigureOut">
              <a:rPr lang="ru-RU"/>
              <a:pPr>
                <a:defRPr/>
              </a:pPr>
              <a:t>07.05.2014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5CC0E894-B8E3-4620-B11E-1CDD8DA80252}" type="slidenum">
              <a:rPr lang="ru-RU"/>
              <a:pPr>
                <a:defRPr/>
              </a:pPr>
              <a:t>‹#›</a:t>
            </a:fld>
            <a:endParaRPr lang="ru-RU"/>
          </a:p>
        </p:txBody>
      </p:sp>
    </p:spTree>
  </p:cSld>
  <p:clrMapOvr>
    <a:masterClrMapping/>
  </p:clrMapOvr>
  <p:transition spd="med" advClick="0" advTm="4000">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B1862B0-1C91-4C8B-9DA2-E26CABB104A2}" type="datetimeFigureOut">
              <a:rPr lang="ru-RU"/>
              <a:pPr>
                <a:defRPr/>
              </a:pPr>
              <a:t>07.05.2014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13EB591-6770-473F-8D03-CE631E02087D}" type="slidenum">
              <a:rPr lang="ru-RU"/>
              <a:pPr>
                <a:defRPr/>
              </a:pPr>
              <a:t>‹#›</a:t>
            </a:fld>
            <a:endParaRPr lang="ru-RU"/>
          </a:p>
        </p:txBody>
      </p:sp>
    </p:spTree>
  </p:cSld>
  <p:clrMapOvr>
    <a:masterClrMapping/>
  </p:clrMapOvr>
  <p:transition spd="med" advClick="0" advTm="4000">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E4FADBC-D7C3-4C65-8342-74BADDC30D8C}" type="datetimeFigureOut">
              <a:rPr lang="ru-RU"/>
              <a:pPr>
                <a:defRPr/>
              </a:pPr>
              <a:t>07.05.2014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DBAF761-AB37-4346-8999-F11FBBFE2244}" type="slidenum">
              <a:rPr lang="ru-RU"/>
              <a:pPr>
                <a:defRPr/>
              </a:pPr>
              <a:t>‹#›</a:t>
            </a:fld>
            <a:endParaRPr lang="ru-RU"/>
          </a:p>
        </p:txBody>
      </p:sp>
    </p:spTree>
  </p:cSld>
  <p:clrMapOvr>
    <a:masterClrMapping/>
  </p:clrMapOvr>
  <p:transition spd="med" advClick="0" advTm="4000">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64B9AFA-F125-4F9C-A108-C971570A075E}" type="datetimeFigureOut">
              <a:rPr lang="ru-RU"/>
              <a:pPr>
                <a:defRPr/>
              </a:pPr>
              <a:t>07.05.2014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8532BAB-B394-4221-B61D-64442B0A212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Click="0" advTm="4000">
    <p:dissolv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audio" Target="file:///C:\Documents%20and%20Settings\Admin\&#1056;&#1072;&#1073;&#1086;&#1095;&#1080;&#1081;%20&#1089;&#1090;&#1086;&#1083;\&#1073;&#1077;&#1083;&#1099;&#1077;%20&#1075;&#1086;&#1083;&#1091;&#1073;&#1082;&#1080;\Grigoriy_Leps_-_Sestra_miloserdiya_minus__muzofon.com.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audio" Target="file:///C:\Documents%20and%20Settings\Admin\&#1056;&#1072;&#1073;&#1086;&#1095;&#1080;&#1081;%20&#1089;&#1090;&#1086;&#1083;\&#1073;&#1077;&#1083;&#1099;&#1077;%20&#1075;&#1086;&#1083;&#1091;&#1073;&#1082;&#1080;\Grigoriy_Leps_-_Sestra_miloserdiya_minus__muzofon.com.mp3" TargetMode="External"/><Relationship Id="rId5" Type="http://schemas.openxmlformats.org/officeDocument/2006/relationships/image" Target="../media/image20.pn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p:cNvPicPr>
            <a:picLocks noChangeAspect="1" noChangeArrowheads="1"/>
          </p:cNvPicPr>
          <p:nvPr/>
        </p:nvPicPr>
        <p:blipFill>
          <a:blip r:embed="rId3"/>
          <a:srcRect/>
          <a:stretch>
            <a:fillRect/>
          </a:stretch>
        </p:blipFill>
        <p:spPr bwMode="auto">
          <a:xfrm>
            <a:off x="0" y="0"/>
            <a:ext cx="9185275" cy="6858000"/>
          </a:xfrm>
          <a:prstGeom prst="rect">
            <a:avLst/>
          </a:prstGeom>
          <a:noFill/>
          <a:ln w="9525">
            <a:noFill/>
            <a:miter lim="800000"/>
            <a:headEnd/>
            <a:tailEnd/>
          </a:ln>
        </p:spPr>
      </p:pic>
      <p:sp>
        <p:nvSpPr>
          <p:cNvPr id="4" name="Прямоугольник 3"/>
          <p:cNvSpPr/>
          <p:nvPr/>
        </p:nvSpPr>
        <p:spPr>
          <a:xfrm>
            <a:off x="357126" y="214290"/>
            <a:ext cx="8786874" cy="2585323"/>
          </a:xfrm>
          <a:prstGeom prst="rect">
            <a:avLst/>
          </a:prstGeom>
          <a:noFill/>
          <a:effectLst>
            <a:glow rad="228600">
              <a:schemeClr val="accent6">
                <a:satMod val="175000"/>
                <a:alpha val="40000"/>
              </a:schemeClr>
            </a:glow>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5400" b="1" i="1" spc="50" dirty="0">
                <a:ln w="11430">
                  <a:solidFill>
                    <a:schemeClr val="tx1">
                      <a:lumMod val="50000"/>
                      <a:lumOff val="50000"/>
                    </a:schemeClr>
                  </a:solidFill>
                </a:ln>
                <a:solidFill>
                  <a:srgbClr val="C00000"/>
                </a:solidFill>
                <a:effectLst>
                  <a:outerShdw blurRad="76200" dist="50800" dir="5400000" algn="tl" rotWithShape="0">
                    <a:srgbClr val="000000">
                      <a:alpha val="65000"/>
                    </a:srgbClr>
                  </a:outerShdw>
                </a:effectLst>
                <a:latin typeface="Bookman Old Style" pitchFamily="18" charset="0"/>
              </a:rPr>
              <a:t>«Белые голубки»</a:t>
            </a:r>
            <a:endParaRPr lang="en-US" sz="5400" b="1" i="1" spc="50" dirty="0">
              <a:ln w="11430">
                <a:solidFill>
                  <a:schemeClr val="tx1">
                    <a:lumMod val="50000"/>
                    <a:lumOff val="50000"/>
                  </a:schemeClr>
                </a:solidFill>
              </a:ln>
              <a:solidFill>
                <a:srgbClr val="C00000"/>
              </a:solidFill>
              <a:effectLst>
                <a:outerShdw blurRad="76200" dist="50800" dir="5400000" algn="tl" rotWithShape="0">
                  <a:srgbClr val="000000">
                    <a:alpha val="65000"/>
                  </a:srgbClr>
                </a:outerShdw>
              </a:effectLst>
              <a:latin typeface="Bookman Old Style" pitchFamily="18" charset="0"/>
            </a:endParaRPr>
          </a:p>
          <a:p>
            <a:pPr algn="ctr" fontAlgn="auto">
              <a:spcBef>
                <a:spcPts val="0"/>
              </a:spcBef>
              <a:spcAft>
                <a:spcPts val="0"/>
              </a:spcAft>
              <a:defRPr/>
            </a:pPr>
            <a:r>
              <a:rPr lang="ru-RU" sz="5400" b="1" i="1" spc="50" dirty="0">
                <a:ln w="11430">
                  <a:solidFill>
                    <a:schemeClr val="tx1">
                      <a:lumMod val="50000"/>
                      <a:lumOff val="50000"/>
                    </a:schemeClr>
                  </a:solidFill>
                </a:ln>
                <a:solidFill>
                  <a:srgbClr val="C00000"/>
                </a:solidFill>
                <a:effectLst>
                  <a:outerShdw blurRad="76200" dist="50800" dir="5400000" algn="tl" rotWithShape="0">
                    <a:srgbClr val="000000">
                      <a:alpha val="65000"/>
                    </a:srgbClr>
                  </a:outerShdw>
                </a:effectLst>
                <a:latin typeface="Bookman Old Style" pitchFamily="18" charset="0"/>
              </a:rPr>
              <a:t> </a:t>
            </a:r>
          </a:p>
          <a:p>
            <a:pPr algn="ctr" fontAlgn="auto">
              <a:spcBef>
                <a:spcPts val="0"/>
              </a:spcBef>
              <a:spcAft>
                <a:spcPts val="0"/>
              </a:spcAft>
              <a:defRPr/>
            </a:pPr>
            <a:endParaRPr lang="ru-RU" sz="5400" b="1" spc="50" dirty="0">
              <a:ln w="11430">
                <a:solidFill>
                  <a:schemeClr val="tx1">
                    <a:lumMod val="50000"/>
                    <a:lumOff val="50000"/>
                  </a:schemeClr>
                </a:solidFill>
              </a:ln>
              <a:solidFill>
                <a:srgbClr val="C00000"/>
              </a:solidFill>
              <a:effectLst>
                <a:outerShdw blurRad="76200" dist="50800" dir="5400000" algn="tl" rotWithShape="0">
                  <a:srgbClr val="000000">
                    <a:alpha val="65000"/>
                  </a:srgbClr>
                </a:outerShdw>
              </a:effectLst>
              <a:latin typeface="Bookman Old Style" pitchFamily="18" charset="0"/>
            </a:endParaRPr>
          </a:p>
        </p:txBody>
      </p:sp>
      <p:pic>
        <p:nvPicPr>
          <p:cNvPr id="6" name="Grigoriy_Leps_-_Sestra_miloserdiya_minus__muzofon.com.mp3">
            <a:hlinkClick r:id="" action="ppaction://media"/>
          </p:cNvPr>
          <p:cNvPicPr>
            <a:picLocks noRot="1" noChangeAspect="1"/>
          </p:cNvPicPr>
          <p:nvPr>
            <a:audioFile r:link="rId1"/>
          </p:nvPr>
        </p:nvPicPr>
        <p:blipFill>
          <a:blip r:embed="rId4"/>
          <a:srcRect/>
          <a:stretch>
            <a:fillRect/>
          </a:stretch>
        </p:blipFill>
        <p:spPr bwMode="auto">
          <a:xfrm>
            <a:off x="357188" y="6357938"/>
            <a:ext cx="304800" cy="304800"/>
          </a:xfrm>
          <a:prstGeom prst="rect">
            <a:avLst/>
          </a:prstGeom>
          <a:noFill/>
          <a:ln w="9525">
            <a:noFill/>
            <a:miter lim="800000"/>
            <a:headEnd/>
            <a:tailEnd/>
          </a:ln>
        </p:spPr>
      </p:pic>
    </p:spTree>
  </p:cSld>
  <p:clrMapOvr>
    <a:masterClrMapping/>
  </p:clrMapOvr>
  <p:transition spd="med" advClick="0" advTm="4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2">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a:stretch>
            <a:fillRect/>
          </a:stretch>
        </p:blipFill>
        <p:spPr bwMode="auto">
          <a:xfrm>
            <a:off x="0" y="0"/>
            <a:ext cx="4423410" cy="6858000"/>
          </a:xfrm>
          <a:prstGeom prst="rect">
            <a:avLst/>
          </a:prstGeom>
          <a:noFill/>
          <a:ln w="9525">
            <a:noFill/>
            <a:miter lim="800000"/>
            <a:headEnd/>
            <a:tailEnd/>
          </a:ln>
          <a:effectLst>
            <a:softEdge rad="127000"/>
          </a:effectLst>
        </p:spPr>
      </p:pic>
      <p:pic>
        <p:nvPicPr>
          <p:cNvPr id="27656" name="Picture 8"/>
          <p:cNvPicPr>
            <a:picLocks noChangeAspect="1" noChangeArrowheads="1"/>
          </p:cNvPicPr>
          <p:nvPr/>
        </p:nvPicPr>
        <p:blipFill>
          <a:blip r:embed="rId3"/>
          <a:srcRect/>
          <a:stretch>
            <a:fillRect/>
          </a:stretch>
        </p:blipFill>
        <p:spPr bwMode="auto">
          <a:xfrm>
            <a:off x="3952138" y="2571744"/>
            <a:ext cx="4707202" cy="3516876"/>
          </a:xfrm>
          <a:prstGeom prst="rect">
            <a:avLst/>
          </a:prstGeom>
          <a:noFill/>
          <a:ln w="9525">
            <a:noFill/>
            <a:miter lim="800000"/>
            <a:headEnd/>
            <a:tailEnd/>
          </a:ln>
          <a:effectLst>
            <a:softEdge rad="127000"/>
          </a:effectLst>
          <a:scene3d>
            <a:camera prst="perspectiveHeroicExtremeLeftFacing"/>
            <a:lightRig rig="threePt" dir="t"/>
          </a:scene3d>
        </p:spPr>
      </p:pic>
    </p:spTree>
  </p:cSld>
  <p:clrMapOvr>
    <a:masterClrMapping/>
  </p:clrMapOvr>
  <p:transition spd="med" advClick="0" advTm="4000">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a:xfrm>
            <a:off x="4000500" y="0"/>
            <a:ext cx="5143500" cy="2286000"/>
          </a:xfrm>
        </p:spPr>
        <p:txBody>
          <a:bodyPr/>
          <a:lstStyle/>
          <a:p>
            <a:pPr eaLnBrk="1" hangingPunct="1"/>
            <a:r>
              <a:rPr lang="ru-RU" b="1" smtClean="0">
                <a:latin typeface="Bookman Old Style" pitchFamily="18" charset="0"/>
                <a:cs typeface="Times New Roman" pitchFamily="18" charset="0"/>
              </a:rPr>
              <a:t>Любовь </a:t>
            </a:r>
            <a:br>
              <a:rPr lang="ru-RU" b="1" smtClean="0">
                <a:latin typeface="Bookman Old Style" pitchFamily="18" charset="0"/>
                <a:cs typeface="Times New Roman" pitchFamily="18" charset="0"/>
              </a:rPr>
            </a:br>
            <a:r>
              <a:rPr lang="ru-RU" b="1" smtClean="0">
                <a:latin typeface="Bookman Old Style" pitchFamily="18" charset="0"/>
                <a:cs typeface="Times New Roman" pitchFamily="18" charset="0"/>
              </a:rPr>
              <a:t>Петровна </a:t>
            </a:r>
            <a:br>
              <a:rPr lang="ru-RU" b="1" smtClean="0">
                <a:latin typeface="Bookman Old Style" pitchFamily="18" charset="0"/>
                <a:cs typeface="Times New Roman" pitchFamily="18" charset="0"/>
              </a:rPr>
            </a:br>
            <a:r>
              <a:rPr lang="ru-RU" b="1" smtClean="0">
                <a:latin typeface="Bookman Old Style" pitchFamily="18" charset="0"/>
                <a:cs typeface="Times New Roman" pitchFamily="18" charset="0"/>
              </a:rPr>
              <a:t>Константинова</a:t>
            </a:r>
            <a:endParaRPr lang="ru-RU" b="1" smtClean="0">
              <a:latin typeface="Bookman Old Style" pitchFamily="18" charset="0"/>
            </a:endParaRPr>
          </a:p>
        </p:txBody>
      </p:sp>
      <p:sp>
        <p:nvSpPr>
          <p:cNvPr id="12291" name="TextBox 13"/>
          <p:cNvSpPr txBox="1">
            <a:spLocks noChangeArrowheads="1"/>
          </p:cNvSpPr>
          <p:nvPr/>
        </p:nvSpPr>
        <p:spPr bwMode="auto">
          <a:xfrm>
            <a:off x="4071938" y="5072063"/>
            <a:ext cx="5072062" cy="1570037"/>
          </a:xfrm>
          <a:prstGeom prst="rect">
            <a:avLst/>
          </a:prstGeom>
          <a:noFill/>
          <a:ln w="9525">
            <a:noFill/>
            <a:miter lim="800000"/>
            <a:headEnd/>
            <a:tailEnd/>
          </a:ln>
        </p:spPr>
        <p:txBody>
          <a:bodyPr>
            <a:spAutoFit/>
          </a:bodyPr>
          <a:lstStyle/>
          <a:p>
            <a:pPr algn="ctr"/>
            <a:r>
              <a:rPr lang="ru-RU" sz="1200">
                <a:latin typeface="Times New Roman" pitchFamily="18" charset="0"/>
                <a:cs typeface="Times New Roman" pitchFamily="18" charset="0"/>
              </a:rPr>
              <a:t> </a:t>
            </a:r>
            <a:r>
              <a:rPr lang="ru-RU" sz="2400" i="1">
                <a:latin typeface="Monotype Corsiva" pitchFamily="66" charset="0"/>
                <a:cs typeface="Times New Roman" pitchFamily="18" charset="0"/>
              </a:rPr>
              <a:t>Любовь Петровна на довоенном фото, сделанном еще до начала </a:t>
            </a:r>
          </a:p>
          <a:p>
            <a:pPr algn="ctr"/>
            <a:r>
              <a:rPr lang="ru-RU" sz="2400" i="1">
                <a:latin typeface="Monotype Corsiva" pitchFamily="66" charset="0"/>
                <a:cs typeface="Times New Roman" pitchFamily="18" charset="0"/>
              </a:rPr>
              <a:t>Первой Мировой войны </a:t>
            </a:r>
          </a:p>
          <a:p>
            <a:pPr algn="ctr"/>
            <a:r>
              <a:rPr lang="ru-RU" sz="2400" i="1">
                <a:latin typeface="Monotype Corsiva" pitchFamily="66" charset="0"/>
                <a:cs typeface="Times New Roman" pitchFamily="18" charset="0"/>
              </a:rPr>
              <a:t>после окончания гимназии.</a:t>
            </a:r>
          </a:p>
        </p:txBody>
      </p:sp>
      <p:pic>
        <p:nvPicPr>
          <p:cNvPr id="28677" name="Picture 2"/>
          <p:cNvPicPr>
            <a:picLocks noChangeAspect="1" noChangeArrowheads="1"/>
          </p:cNvPicPr>
          <p:nvPr/>
        </p:nvPicPr>
        <p:blipFill>
          <a:blip r:embed="rId2"/>
          <a:srcRect/>
          <a:stretch>
            <a:fillRect/>
          </a:stretch>
        </p:blipFill>
        <p:spPr bwMode="auto">
          <a:xfrm>
            <a:off x="0" y="0"/>
            <a:ext cx="4192542" cy="6858000"/>
          </a:xfrm>
          <a:prstGeom prst="rect">
            <a:avLst/>
          </a:prstGeom>
          <a:noFill/>
          <a:ln w="9525">
            <a:noFill/>
            <a:miter lim="800000"/>
            <a:headEnd/>
            <a:tailEnd/>
          </a:ln>
          <a:effectLst>
            <a:softEdge rad="317500"/>
          </a:effectLst>
        </p:spPr>
      </p:pic>
    </p:spTree>
  </p:cSld>
  <p:clrMapOvr>
    <a:masterClrMapping/>
  </p:clrMapOvr>
  <p:transition spd="med" advClick="0" advTm="6000">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4"/>
          <p:cNvSpPr txBox="1">
            <a:spLocks noChangeArrowheads="1"/>
          </p:cNvSpPr>
          <p:nvPr/>
        </p:nvSpPr>
        <p:spPr bwMode="auto">
          <a:xfrm>
            <a:off x="4143375" y="285750"/>
            <a:ext cx="5000625" cy="3478213"/>
          </a:xfrm>
          <a:prstGeom prst="rect">
            <a:avLst/>
          </a:prstGeom>
          <a:noFill/>
          <a:ln w="9525">
            <a:noFill/>
            <a:miter lim="800000"/>
            <a:headEnd/>
            <a:tailEnd/>
          </a:ln>
        </p:spPr>
        <p:txBody>
          <a:bodyPr>
            <a:spAutoFit/>
          </a:bodyPr>
          <a:lstStyle/>
          <a:p>
            <a:pPr algn="just"/>
            <a:r>
              <a:rPr lang="ru-RU" sz="2000">
                <a:latin typeface="Times New Roman" pitchFamily="18" charset="0"/>
                <a:cs typeface="Times New Roman" pitchFamily="18" charset="0"/>
              </a:rPr>
              <a:t>   </a:t>
            </a:r>
            <a:r>
              <a:rPr lang="ru-RU" sz="2000">
                <a:latin typeface="Bookman Old Style" pitchFamily="18" charset="0"/>
                <a:cs typeface="Times New Roman" pitchFamily="18" charset="0"/>
              </a:rPr>
              <a:t>Родилась в Витебске, примерно в 1897 году в семье полковника Конс-тантинова Петра Михайловича, из гродненских дворян. В 1914 году </a:t>
            </a:r>
          </a:p>
          <a:p>
            <a:pPr algn="just"/>
            <a:r>
              <a:rPr lang="ru-RU" sz="2000">
                <a:latin typeface="Bookman Old Style" pitchFamily="18" charset="0"/>
                <a:cs typeface="Times New Roman" pitchFamily="18" charset="0"/>
              </a:rPr>
              <a:t>окончила курс Острогожской женс-кой гимназии, а после начала войны стала сестрой милосердия и была</a:t>
            </a:r>
          </a:p>
          <a:p>
            <a:pPr algn="just"/>
            <a:r>
              <a:rPr lang="ru-RU" sz="2000">
                <a:latin typeface="Bookman Old Style" pitchFamily="18" charset="0"/>
                <a:cs typeface="Times New Roman" pitchFamily="18" charset="0"/>
              </a:rPr>
              <a:t>послана на Румынский фронт.</a:t>
            </a:r>
            <a:r>
              <a:rPr lang="ru-RU" sz="2000">
                <a:latin typeface="Bookman Old Style" pitchFamily="18" charset="0"/>
              </a:rPr>
              <a:t> </a:t>
            </a:r>
            <a:r>
              <a:rPr lang="ru-RU" sz="2000">
                <a:latin typeface="Bookman Old Style" pitchFamily="18" charset="0"/>
                <a:cs typeface="Times New Roman" pitchFamily="18" charset="0"/>
              </a:rPr>
              <a:t>Умер-ла от тифа в полевом госпитале, за-разившись от солдат, за которыми она ухаживала.</a:t>
            </a:r>
          </a:p>
        </p:txBody>
      </p:sp>
      <p:pic>
        <p:nvPicPr>
          <p:cNvPr id="3" name="Picture 3"/>
          <p:cNvPicPr>
            <a:picLocks noChangeAspect="1" noChangeArrowheads="1"/>
          </p:cNvPicPr>
          <p:nvPr/>
        </p:nvPicPr>
        <p:blipFill>
          <a:blip r:embed="rId2"/>
          <a:srcRect/>
          <a:stretch>
            <a:fillRect/>
          </a:stretch>
        </p:blipFill>
        <p:spPr bwMode="auto">
          <a:xfrm>
            <a:off x="0" y="0"/>
            <a:ext cx="4059237" cy="5311775"/>
          </a:xfrm>
          <a:prstGeom prst="rect">
            <a:avLst/>
          </a:prstGeom>
          <a:noFill/>
          <a:ln w="9525">
            <a:noFill/>
            <a:miter lim="800000"/>
            <a:headEnd/>
            <a:tailEnd/>
          </a:ln>
          <a:effectLst>
            <a:softEdge rad="127000"/>
          </a:effectLst>
        </p:spPr>
      </p:pic>
      <p:sp>
        <p:nvSpPr>
          <p:cNvPr id="13316" name="Содержимое 10"/>
          <p:cNvSpPr>
            <a:spLocks noGrp="1"/>
          </p:cNvSpPr>
          <p:nvPr>
            <p:ph sz="quarter" idx="4294967295"/>
          </p:nvPr>
        </p:nvSpPr>
        <p:spPr>
          <a:xfrm>
            <a:off x="0" y="5429250"/>
            <a:ext cx="5143500" cy="1428750"/>
          </a:xfrm>
        </p:spPr>
        <p:txBody>
          <a:bodyPr/>
          <a:lstStyle/>
          <a:p>
            <a:pPr algn="ctr" eaLnBrk="1" hangingPunct="1">
              <a:buFont typeface="Wingdings" pitchFamily="2" charset="2"/>
              <a:buNone/>
            </a:pPr>
            <a:r>
              <a:rPr lang="ru-RU" sz="1200" smtClean="0">
                <a:latin typeface="Times New Roman" pitchFamily="18" charset="0"/>
                <a:cs typeface="Times New Roman" pitchFamily="18" charset="0"/>
              </a:rPr>
              <a:t>	</a:t>
            </a:r>
            <a:r>
              <a:rPr lang="ru-RU" sz="2400" smtClean="0">
                <a:latin typeface="Monotype Corsiva" pitchFamily="66" charset="0"/>
                <a:cs typeface="Times New Roman" pitchFamily="18" charset="0"/>
              </a:rPr>
              <a:t>Любовь Петровна </a:t>
            </a:r>
          </a:p>
          <a:p>
            <a:pPr algn="ctr" eaLnBrk="1" hangingPunct="1">
              <a:buFont typeface="Wingdings" pitchFamily="2" charset="2"/>
              <a:buNone/>
            </a:pPr>
            <a:r>
              <a:rPr lang="ru-RU" sz="2400" smtClean="0">
                <a:latin typeface="Monotype Corsiva" pitchFamily="66" charset="0"/>
                <a:cs typeface="Times New Roman" pitchFamily="18" charset="0"/>
              </a:rPr>
              <a:t>в одеянии сестры милосердия в годы Первой Мировой войны</a:t>
            </a:r>
          </a:p>
        </p:txBody>
      </p:sp>
      <p:pic>
        <p:nvPicPr>
          <p:cNvPr id="29699" name="Picture 3"/>
          <p:cNvPicPr>
            <a:picLocks noChangeAspect="1" noChangeArrowheads="1"/>
          </p:cNvPicPr>
          <p:nvPr/>
        </p:nvPicPr>
        <p:blipFill>
          <a:blip r:embed="rId3" cstate="screen"/>
          <a:srcRect/>
          <a:stretch>
            <a:fillRect/>
          </a:stretch>
        </p:blipFill>
        <p:spPr bwMode="auto">
          <a:xfrm rot="1152133">
            <a:off x="5821426" y="3754511"/>
            <a:ext cx="2556185" cy="3071810"/>
          </a:xfrm>
          <a:prstGeom prst="rect">
            <a:avLst/>
          </a:prstGeom>
          <a:noFill/>
          <a:ln w="19050">
            <a:solidFill>
              <a:schemeClr val="tx1"/>
            </a:solidFill>
            <a:miter lim="800000"/>
            <a:headEnd/>
            <a:tailEnd/>
          </a:ln>
          <a:effectLst>
            <a:softEdge rad="635000"/>
          </a:effectLst>
        </p:spPr>
      </p:pic>
    </p:spTree>
  </p:cSld>
  <p:clrMapOvr>
    <a:masterClrMapping/>
  </p:clrMapOvr>
  <p:transition spd="med" advClick="0" advTm="20000">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srcRect/>
          <a:stretch>
            <a:fillRect/>
          </a:stretch>
        </p:blipFill>
        <p:spPr bwMode="auto">
          <a:xfrm>
            <a:off x="0" y="285728"/>
            <a:ext cx="4740885" cy="6000768"/>
          </a:xfrm>
          <a:prstGeom prst="rect">
            <a:avLst/>
          </a:prstGeom>
          <a:noFill/>
          <a:ln w="9525">
            <a:noFill/>
            <a:miter lim="800000"/>
            <a:headEnd/>
            <a:tailEnd/>
          </a:ln>
          <a:effectLst>
            <a:softEdge rad="317500"/>
          </a:effectLst>
        </p:spPr>
      </p:pic>
      <p:sp>
        <p:nvSpPr>
          <p:cNvPr id="14339" name="Rectangle 4"/>
          <p:cNvSpPr>
            <a:spLocks noChangeArrowheads="1"/>
          </p:cNvSpPr>
          <p:nvPr/>
        </p:nvSpPr>
        <p:spPr bwMode="auto">
          <a:xfrm>
            <a:off x="4786313" y="4611688"/>
            <a:ext cx="4357687" cy="2246312"/>
          </a:xfrm>
          <a:prstGeom prst="rect">
            <a:avLst/>
          </a:prstGeom>
          <a:noFill/>
          <a:ln w="9525">
            <a:noFill/>
            <a:miter lim="800000"/>
            <a:headEnd/>
            <a:tailEnd/>
          </a:ln>
        </p:spPr>
        <p:txBody>
          <a:bodyPr anchor="ctr">
            <a:spAutoFit/>
          </a:bodyPr>
          <a:lstStyle/>
          <a:p>
            <a:pPr algn="ctr"/>
            <a:r>
              <a:rPr lang="ru-RU" sz="2000">
                <a:solidFill>
                  <a:srgbClr val="282828"/>
                </a:solidFill>
                <a:latin typeface="Bookman Old Style" pitchFamily="18" charset="0"/>
                <a:cs typeface="Times New Roman" pitchFamily="18" charset="0"/>
              </a:rPr>
              <a:t>Слева от памятника С.А. Шлих-теру расположена надгробная плита сестре милосердия Л.П. Контантиновой, восстановлен-ное  Общественным Советом и «Добровольческим корпусом», при участии родственников</a:t>
            </a:r>
            <a:r>
              <a:rPr lang="ru-RU" sz="900">
                <a:solidFill>
                  <a:srgbClr val="282828"/>
                </a:solidFill>
                <a:latin typeface="Verdana" pitchFamily="34" charset="0"/>
                <a:cs typeface="Times New Roman" pitchFamily="18" charset="0"/>
              </a:rPr>
              <a:t>.</a:t>
            </a:r>
            <a:endParaRPr lang="ru-RU">
              <a:latin typeface="Calibri" pitchFamily="34" charset="0"/>
            </a:endParaRPr>
          </a:p>
        </p:txBody>
      </p:sp>
      <p:pic>
        <p:nvPicPr>
          <p:cNvPr id="30725" name="Рисунок 14" descr="http://i58.servimg.com/u/f58/17/58/17/75/pc8k10.jpg"/>
          <p:cNvPicPr>
            <a:picLocks noChangeAspect="1" noChangeArrowheads="1"/>
          </p:cNvPicPr>
          <p:nvPr/>
        </p:nvPicPr>
        <p:blipFill>
          <a:blip r:embed="rId4" cstate="screen"/>
          <a:srcRect/>
          <a:stretch>
            <a:fillRect/>
          </a:stretch>
        </p:blipFill>
        <p:spPr bwMode="auto">
          <a:xfrm>
            <a:off x="4929190" y="142852"/>
            <a:ext cx="3995801" cy="4431240"/>
          </a:xfrm>
          <a:prstGeom prst="rect">
            <a:avLst/>
          </a:prstGeom>
          <a:noFill/>
          <a:ln w="9525">
            <a:noFill/>
            <a:miter lim="800000"/>
            <a:headEnd/>
            <a:tailEnd/>
          </a:ln>
          <a:effectLst>
            <a:softEdge rad="127000"/>
          </a:effectLst>
        </p:spPr>
      </p:pic>
      <p:pic>
        <p:nvPicPr>
          <p:cNvPr id="5" name="Grigoriy_Leps_-_Sestra_miloserdiya_minus__muzofon.com.mp3">
            <a:hlinkClick r:id="" action="ppaction://media"/>
          </p:cNvPr>
          <p:cNvPicPr>
            <a:picLocks noRot="1" noChangeAspect="1"/>
          </p:cNvPicPr>
          <p:nvPr>
            <a:audioFile r:link="rId1"/>
          </p:nvPr>
        </p:nvPicPr>
        <p:blipFill>
          <a:blip r:embed="rId5"/>
          <a:srcRect/>
          <a:stretch>
            <a:fillRect/>
          </a:stretch>
        </p:blipFill>
        <p:spPr bwMode="auto">
          <a:xfrm>
            <a:off x="285750" y="6357938"/>
            <a:ext cx="304800" cy="304800"/>
          </a:xfrm>
          <a:prstGeom prst="rect">
            <a:avLst/>
          </a:prstGeom>
          <a:noFill/>
          <a:ln w="9525">
            <a:noFill/>
            <a:miter lim="800000"/>
            <a:headEnd/>
            <a:tailEnd/>
          </a:ln>
        </p:spPr>
      </p:pic>
    </p:spTree>
  </p:cSld>
  <p:clrMapOvr>
    <a:masterClrMapping/>
  </p:clrMapOvr>
  <p:transition spd="med" advClick="0" advTm="15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23">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4" name="Picture 6"/>
          <p:cNvPicPr>
            <a:picLocks noChangeAspect="1" noChangeArrowheads="1"/>
          </p:cNvPicPr>
          <p:nvPr/>
        </p:nvPicPr>
        <p:blipFill>
          <a:blip r:embed="rId2" cstate="screen"/>
          <a:srcRect/>
          <a:stretch>
            <a:fillRect/>
          </a:stretch>
        </p:blipFill>
        <p:spPr bwMode="auto">
          <a:xfrm>
            <a:off x="7286644" y="1393987"/>
            <a:ext cx="1668480" cy="2480076"/>
          </a:xfrm>
          <a:prstGeom prst="rect">
            <a:avLst/>
          </a:prstGeom>
          <a:noFill/>
          <a:ln w="9525">
            <a:noFill/>
            <a:miter lim="800000"/>
            <a:headEnd/>
            <a:tailEnd/>
          </a:ln>
          <a:effectLst>
            <a:softEdge rad="317500"/>
          </a:effectLst>
        </p:spPr>
      </p:pic>
      <p:pic>
        <p:nvPicPr>
          <p:cNvPr id="32770" name="Picture 2"/>
          <p:cNvPicPr>
            <a:picLocks noChangeAspect="1" noChangeArrowheads="1"/>
          </p:cNvPicPr>
          <p:nvPr/>
        </p:nvPicPr>
        <p:blipFill>
          <a:blip r:embed="rId3"/>
          <a:srcRect/>
          <a:stretch>
            <a:fillRect/>
          </a:stretch>
        </p:blipFill>
        <p:spPr bwMode="auto">
          <a:xfrm>
            <a:off x="0" y="0"/>
            <a:ext cx="3838575" cy="5715000"/>
          </a:xfrm>
          <a:prstGeom prst="rect">
            <a:avLst/>
          </a:prstGeom>
          <a:noFill/>
          <a:ln w="9525">
            <a:noFill/>
            <a:miter lim="800000"/>
            <a:headEnd/>
            <a:tailEnd/>
          </a:ln>
          <a:effectLst>
            <a:softEdge rad="127000"/>
          </a:effectLst>
        </p:spPr>
      </p:pic>
      <p:sp>
        <p:nvSpPr>
          <p:cNvPr id="15364" name="Заголовок 1"/>
          <p:cNvSpPr>
            <a:spLocks noGrp="1"/>
          </p:cNvSpPr>
          <p:nvPr>
            <p:ph type="title"/>
          </p:nvPr>
        </p:nvSpPr>
        <p:spPr>
          <a:xfrm>
            <a:off x="3786188" y="0"/>
            <a:ext cx="5000625" cy="2286000"/>
          </a:xfrm>
        </p:spPr>
        <p:txBody>
          <a:bodyPr/>
          <a:lstStyle/>
          <a:p>
            <a:pPr eaLnBrk="1" hangingPunct="1"/>
            <a:r>
              <a:rPr lang="ru-RU" b="1" smtClean="0">
                <a:latin typeface="Bookman Old Style" pitchFamily="18" charset="0"/>
                <a:cs typeface="Times New Roman" pitchFamily="18" charset="0"/>
              </a:rPr>
              <a:t>Ольга </a:t>
            </a:r>
            <a:br>
              <a:rPr lang="ru-RU" b="1" smtClean="0">
                <a:latin typeface="Bookman Old Style" pitchFamily="18" charset="0"/>
                <a:cs typeface="Times New Roman" pitchFamily="18" charset="0"/>
              </a:rPr>
            </a:br>
            <a:r>
              <a:rPr lang="ru-RU" b="1" smtClean="0">
                <a:latin typeface="Bookman Old Style" pitchFamily="18" charset="0"/>
                <a:cs typeface="Times New Roman" pitchFamily="18" charset="0"/>
              </a:rPr>
              <a:t>Владимировна </a:t>
            </a:r>
            <a:br>
              <a:rPr lang="ru-RU" b="1" smtClean="0">
                <a:latin typeface="Bookman Old Style" pitchFamily="18" charset="0"/>
                <a:cs typeface="Times New Roman" pitchFamily="18" charset="0"/>
              </a:rPr>
            </a:br>
            <a:r>
              <a:rPr lang="ru-RU" b="1" smtClean="0">
                <a:latin typeface="Bookman Old Style" pitchFamily="18" charset="0"/>
                <a:cs typeface="Times New Roman" pitchFamily="18" charset="0"/>
              </a:rPr>
              <a:t>Рауэр</a:t>
            </a:r>
            <a:r>
              <a:rPr lang="ru-RU" b="1" smtClean="0">
                <a:latin typeface="Bookman Old Style" pitchFamily="18" charset="0"/>
              </a:rPr>
              <a:t> </a:t>
            </a:r>
            <a:endParaRPr lang="ru-RU" b="1" smtClean="0">
              <a:latin typeface="Bookman Old Style" pitchFamily="18" charset="0"/>
              <a:cs typeface="Times New Roman" pitchFamily="18" charset="0"/>
            </a:endParaRPr>
          </a:p>
        </p:txBody>
      </p:sp>
      <p:sp>
        <p:nvSpPr>
          <p:cNvPr id="15365" name="Rectangle 5"/>
          <p:cNvSpPr>
            <a:spLocks noChangeArrowheads="1"/>
          </p:cNvSpPr>
          <p:nvPr/>
        </p:nvSpPr>
        <p:spPr bwMode="auto">
          <a:xfrm>
            <a:off x="3714750" y="3687763"/>
            <a:ext cx="5429250" cy="3170237"/>
          </a:xfrm>
          <a:prstGeom prst="rect">
            <a:avLst/>
          </a:prstGeom>
          <a:noFill/>
          <a:ln w="9525">
            <a:noFill/>
            <a:miter lim="800000"/>
            <a:headEnd/>
            <a:tailEnd/>
          </a:ln>
        </p:spPr>
        <p:txBody>
          <a:bodyPr anchor="ctr">
            <a:spAutoFit/>
          </a:bodyPr>
          <a:lstStyle/>
          <a:p>
            <a:pPr algn="just"/>
            <a:r>
              <a:rPr lang="ru-RU" sz="2000">
                <a:latin typeface="Bookman Old Style" pitchFamily="18" charset="0"/>
                <a:ea typeface="Calibri" pitchFamily="34" charset="0"/>
                <a:cs typeface="Times New Roman" pitchFamily="18" charset="0"/>
              </a:rPr>
              <a:t>    Сестра милосердия Приамурского (бывшего Уфимского) лазарета Красно-го креста. Жена старшего врача того же лазарета. За отличия в войну награж-дена Георгиевской медалью. Убита у местечка Синявки (Западный фронт) осколками бомбы, сброшенной с не-мецкого аэроплана. Погребена 6 авгус-та 1916 года на Братском кладбище на участке «Общественных деятелей».</a:t>
            </a:r>
          </a:p>
        </p:txBody>
      </p:sp>
    </p:spTree>
  </p:cSld>
  <p:clrMapOvr>
    <a:masterClrMapping/>
  </p:clrMapOvr>
  <p:transition spd="med" advClick="0" advTm="16000">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srcRect/>
          <a:stretch>
            <a:fillRect/>
          </a:stretch>
        </p:blipFill>
        <p:spPr bwMode="auto">
          <a:xfrm>
            <a:off x="785786" y="214290"/>
            <a:ext cx="7509394" cy="5106388"/>
          </a:xfrm>
          <a:prstGeom prst="rect">
            <a:avLst/>
          </a:prstGeom>
          <a:noFill/>
          <a:ln w="9525">
            <a:noFill/>
            <a:miter lim="800000"/>
            <a:headEnd/>
            <a:tailEnd/>
          </a:ln>
          <a:effectLst>
            <a:softEdge rad="127000"/>
          </a:effectLst>
        </p:spPr>
      </p:pic>
      <p:sp>
        <p:nvSpPr>
          <p:cNvPr id="16387" name="Rectangle 5"/>
          <p:cNvSpPr>
            <a:spLocks noGrp="1" noChangeArrowheads="1"/>
          </p:cNvSpPr>
          <p:nvPr>
            <p:ph type="title"/>
          </p:nvPr>
        </p:nvSpPr>
        <p:spPr>
          <a:xfrm>
            <a:off x="500063" y="5500688"/>
            <a:ext cx="8229600" cy="1143000"/>
          </a:xfrm>
        </p:spPr>
        <p:txBody>
          <a:bodyPr/>
          <a:lstStyle/>
          <a:p>
            <a:pPr eaLnBrk="1" hangingPunct="1"/>
            <a:r>
              <a:rPr lang="ru-RU" sz="3600" i="1" smtClean="0">
                <a:latin typeface="Times New Roman" pitchFamily="18" charset="0"/>
                <a:cs typeface="Times New Roman" pitchFamily="18" charset="0"/>
              </a:rPr>
              <a:t>Похороны Ольги Владимировны Рауэр</a:t>
            </a:r>
            <a:endParaRPr lang="ru-RU" sz="3600" smtClean="0"/>
          </a:p>
        </p:txBody>
      </p:sp>
    </p:spTree>
  </p:cSld>
  <p:clrMapOvr>
    <a:masterClrMapping/>
  </p:clrMapOvr>
  <p:transition spd="med" advClick="0" advTm="4000">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ttp://content.foto.mail.ru/mail/andrianos2010/_blogs/i-2134.jpg"/>
          <p:cNvPicPr>
            <a:picLocks noChangeAspect="1" noChangeArrowheads="1"/>
          </p:cNvPicPr>
          <p:nvPr/>
        </p:nvPicPr>
        <p:blipFill>
          <a:blip r:embed="rId2"/>
          <a:srcRect/>
          <a:stretch>
            <a:fillRect/>
          </a:stretch>
        </p:blipFill>
        <p:spPr bwMode="auto">
          <a:xfrm>
            <a:off x="0" y="0"/>
            <a:ext cx="2857488" cy="4667198"/>
          </a:xfrm>
          <a:prstGeom prst="rect">
            <a:avLst/>
          </a:prstGeom>
          <a:noFill/>
          <a:ln>
            <a:solidFill>
              <a:schemeClr val="accent5">
                <a:lumMod val="50000"/>
              </a:schemeClr>
            </a:solidFill>
          </a:ln>
          <a:effectLst>
            <a:softEdge rad="127000"/>
          </a:effectLst>
        </p:spPr>
      </p:pic>
      <p:sp>
        <p:nvSpPr>
          <p:cNvPr id="17411" name="TextBox 6"/>
          <p:cNvSpPr>
            <a:spLocks noGrp="1" noChangeArrowheads="1"/>
          </p:cNvSpPr>
          <p:nvPr>
            <p:ph type="title"/>
          </p:nvPr>
        </p:nvSpPr>
        <p:spPr>
          <a:xfrm>
            <a:off x="3786188" y="0"/>
            <a:ext cx="4972050" cy="2124075"/>
          </a:xfrm>
        </p:spPr>
        <p:txBody>
          <a:bodyPr>
            <a:spAutoFit/>
          </a:bodyPr>
          <a:lstStyle/>
          <a:p>
            <a:pPr eaLnBrk="1" hangingPunct="1"/>
            <a:r>
              <a:rPr lang="ru-RU" b="1" smtClean="0">
                <a:latin typeface="Bookman Old Style" pitchFamily="18" charset="0"/>
                <a:cs typeface="Times New Roman" pitchFamily="18" charset="0"/>
              </a:rPr>
              <a:t>Вера </a:t>
            </a:r>
            <a:br>
              <a:rPr lang="ru-RU" b="1" smtClean="0">
                <a:latin typeface="Bookman Old Style" pitchFamily="18" charset="0"/>
                <a:cs typeface="Times New Roman" pitchFamily="18" charset="0"/>
              </a:rPr>
            </a:br>
            <a:r>
              <a:rPr lang="ru-RU" b="1" smtClean="0">
                <a:latin typeface="Bookman Old Style" pitchFamily="18" charset="0"/>
                <a:cs typeface="Times New Roman" pitchFamily="18" charset="0"/>
              </a:rPr>
              <a:t>Николаевна </a:t>
            </a:r>
            <a:br>
              <a:rPr lang="ru-RU" b="1" smtClean="0">
                <a:latin typeface="Bookman Old Style" pitchFamily="18" charset="0"/>
                <a:cs typeface="Times New Roman" pitchFamily="18" charset="0"/>
              </a:rPr>
            </a:br>
            <a:r>
              <a:rPr lang="ru-RU" b="1" smtClean="0">
                <a:latin typeface="Bookman Old Style" pitchFamily="18" charset="0"/>
                <a:cs typeface="Times New Roman" pitchFamily="18" charset="0"/>
              </a:rPr>
              <a:t>Семенова</a:t>
            </a:r>
          </a:p>
        </p:txBody>
      </p:sp>
      <p:sp>
        <p:nvSpPr>
          <p:cNvPr id="17412" name="Прямоугольник 5"/>
          <p:cNvSpPr>
            <a:spLocks noChangeArrowheads="1"/>
          </p:cNvSpPr>
          <p:nvPr/>
        </p:nvSpPr>
        <p:spPr bwMode="auto">
          <a:xfrm>
            <a:off x="2714625" y="2333625"/>
            <a:ext cx="6429375" cy="4524375"/>
          </a:xfrm>
          <a:prstGeom prst="rect">
            <a:avLst/>
          </a:prstGeom>
          <a:noFill/>
          <a:ln w="9525">
            <a:noFill/>
            <a:miter lim="800000"/>
            <a:headEnd/>
            <a:tailEnd/>
          </a:ln>
        </p:spPr>
        <p:txBody>
          <a:bodyPr>
            <a:spAutoFit/>
          </a:bodyPr>
          <a:lstStyle/>
          <a:p>
            <a:pPr algn="just"/>
            <a:r>
              <a:rPr lang="ru-RU">
                <a:latin typeface="Calibri" pitchFamily="34" charset="0"/>
              </a:rPr>
              <a:t>     </a:t>
            </a:r>
            <a:r>
              <a:rPr lang="ru-RU" sz="2400">
                <a:latin typeface="Bookman Old Style" pitchFamily="18" charset="0"/>
              </a:rPr>
              <a:t>Сестра милосердия медико-санитар-ного отряда имени русских техников Всероссийского Союза городов. Моск-вичка. Дочь инженера Кулебакского за-вода. Образование получила в Усачев-ско-Чернявском училище, которое за-кончила в 1915 году. Слушательница Московского коммерческого институ-та. Умерла от ран, полученных во вре-мя германской бомбардировки под го-родом Ковелем. Погребена 17 сентября 1916 года на Братском кладбище.</a:t>
            </a:r>
          </a:p>
        </p:txBody>
      </p:sp>
    </p:spTree>
  </p:cSld>
  <p:clrMapOvr>
    <a:masterClrMapping/>
  </p:clrMapOvr>
  <p:transition spd="med" advClick="0" advTm="17000">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srcRect/>
          <a:stretch>
            <a:fillRect/>
          </a:stretch>
        </p:blipFill>
        <p:spPr bwMode="auto">
          <a:xfrm>
            <a:off x="0" y="0"/>
            <a:ext cx="4492655" cy="4570421"/>
          </a:xfrm>
          <a:prstGeom prst="rect">
            <a:avLst/>
          </a:prstGeom>
          <a:noFill/>
          <a:ln w="9525">
            <a:noFill/>
            <a:miter lim="800000"/>
            <a:headEnd/>
            <a:tailEnd/>
          </a:ln>
          <a:effectLst>
            <a:softEdge rad="635000"/>
          </a:effectLst>
        </p:spPr>
      </p:pic>
      <p:sp>
        <p:nvSpPr>
          <p:cNvPr id="18435" name="Прямоугольник 2"/>
          <p:cNvSpPr>
            <a:spLocks noChangeArrowheads="1"/>
          </p:cNvSpPr>
          <p:nvPr/>
        </p:nvSpPr>
        <p:spPr bwMode="auto">
          <a:xfrm>
            <a:off x="4500563" y="285750"/>
            <a:ext cx="4643437" cy="2124075"/>
          </a:xfrm>
          <a:prstGeom prst="rect">
            <a:avLst/>
          </a:prstGeom>
          <a:noFill/>
          <a:ln w="9525">
            <a:noFill/>
            <a:miter lim="800000"/>
            <a:headEnd/>
            <a:tailEnd/>
          </a:ln>
        </p:spPr>
        <p:txBody>
          <a:bodyPr>
            <a:spAutoFit/>
          </a:bodyPr>
          <a:lstStyle/>
          <a:p>
            <a:pPr algn="ctr"/>
            <a:r>
              <a:rPr lang="ru-RU" sz="4400" b="1">
                <a:latin typeface="Bookman Old Style" pitchFamily="18" charset="0"/>
              </a:rPr>
              <a:t>МАРИЯ </a:t>
            </a:r>
            <a:endParaRPr lang="en-US" sz="4400" b="1">
              <a:latin typeface="Bookman Old Style" pitchFamily="18" charset="0"/>
            </a:endParaRPr>
          </a:p>
          <a:p>
            <a:pPr algn="ctr"/>
            <a:r>
              <a:rPr lang="ru-RU" sz="4400" b="1">
                <a:latin typeface="Bookman Old Style" pitchFamily="18" charset="0"/>
              </a:rPr>
              <a:t>ДМИТРИЕВНА</a:t>
            </a:r>
            <a:endParaRPr lang="en-US" sz="4400" b="1">
              <a:latin typeface="Bookman Old Style" pitchFamily="18" charset="0"/>
            </a:endParaRPr>
          </a:p>
          <a:p>
            <a:pPr algn="ctr"/>
            <a:r>
              <a:rPr lang="ru-RU" sz="4400" b="1">
                <a:latin typeface="Bookman Old Style" pitchFamily="18" charset="0"/>
              </a:rPr>
              <a:t> ШЕЛЯГИНА</a:t>
            </a:r>
            <a:r>
              <a:rPr lang="ru-RU" sz="4400">
                <a:latin typeface="Bookman Old Style" pitchFamily="18" charset="0"/>
              </a:rPr>
              <a:t> </a:t>
            </a:r>
          </a:p>
        </p:txBody>
      </p:sp>
      <p:sp>
        <p:nvSpPr>
          <p:cNvPr id="18436" name="Rectangle 3"/>
          <p:cNvSpPr>
            <a:spLocks noChangeArrowheads="1"/>
          </p:cNvSpPr>
          <p:nvPr/>
        </p:nvSpPr>
        <p:spPr bwMode="auto">
          <a:xfrm>
            <a:off x="0" y="4500563"/>
            <a:ext cx="9144000" cy="2246312"/>
          </a:xfrm>
          <a:prstGeom prst="rect">
            <a:avLst/>
          </a:prstGeom>
          <a:noFill/>
          <a:ln w="9525">
            <a:noFill/>
            <a:miter lim="800000"/>
            <a:headEnd/>
            <a:tailEnd/>
          </a:ln>
        </p:spPr>
        <p:txBody>
          <a:bodyPr anchor="ctr">
            <a:spAutoFit/>
          </a:bodyPr>
          <a:lstStyle/>
          <a:p>
            <a:pPr algn="just"/>
            <a:r>
              <a:rPr lang="ru-RU" sz="2000">
                <a:latin typeface="Bookman Old Style" pitchFamily="18" charset="0"/>
                <a:ea typeface="Calibri" pitchFamily="34" charset="0"/>
                <a:cs typeface="Times New Roman" pitchFamily="18" charset="0"/>
              </a:rPr>
              <a:t>   Фельдшерица лазарета Императорских театров и Московского го-родского госпиталя № 1650 (при 4-й Московской военной гимна-зии). С августа 1914 г. посвятила себя уходу за ранеными. Некото-рое время работала в санитарном поезде на фронте. Ухаживая за раненым солдатом, уколола себе палец использованной иглой для гнойного дренажа. Скончалась от общего заражения крови. Погре-бена 13 сентября 1916 года на Братском кладбище.</a:t>
            </a:r>
          </a:p>
        </p:txBody>
      </p:sp>
    </p:spTree>
  </p:cSld>
  <p:clrMapOvr>
    <a:masterClrMapping/>
  </p:clrMapOvr>
  <p:transition spd="med" advClick="0" advTm="17000">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142875" y="1214438"/>
            <a:ext cx="5214938" cy="4894262"/>
          </a:xfrm>
          <a:prstGeom prst="rect">
            <a:avLst/>
          </a:prstGeom>
          <a:noFill/>
          <a:ln w="9525">
            <a:noFill/>
            <a:miter lim="800000"/>
            <a:headEnd/>
            <a:tailEnd/>
          </a:ln>
        </p:spPr>
        <p:txBody>
          <a:bodyPr anchor="ctr">
            <a:spAutoFit/>
          </a:bodyPr>
          <a:lstStyle/>
          <a:p>
            <a:pPr algn="just"/>
            <a:r>
              <a:rPr lang="ru-RU" sz="2400">
                <a:latin typeface="Bookman Old Style" pitchFamily="18" charset="0"/>
                <a:ea typeface="Calibri" pitchFamily="34" charset="0"/>
                <a:cs typeface="Times New Roman" pitchFamily="18" charset="0"/>
              </a:rPr>
              <a:t> Сестра милосердия Приамур-ского (бывшего Уфимского) ла-зарета Красного креста. За от-личия в Первой Мировой войне награждена медалью «За усер-дие». Смертельно ранена у мес-течка Синявки (Западный фронт) осколками бомбы, сбро-шенной с немецкого аэроплана.</a:t>
            </a:r>
            <a:br>
              <a:rPr lang="ru-RU" sz="2400">
                <a:latin typeface="Bookman Old Style" pitchFamily="18" charset="0"/>
                <a:ea typeface="Calibri" pitchFamily="34" charset="0"/>
                <a:cs typeface="Times New Roman" pitchFamily="18" charset="0"/>
              </a:rPr>
            </a:br>
            <a:r>
              <a:rPr lang="ru-RU" sz="2400">
                <a:latin typeface="Bookman Old Style" pitchFamily="18" charset="0"/>
                <a:ea typeface="Calibri" pitchFamily="34" charset="0"/>
                <a:cs typeface="Times New Roman" pitchFamily="18" charset="0"/>
              </a:rPr>
              <a:t>Умерла от ран в тот же день.</a:t>
            </a:r>
            <a:br>
              <a:rPr lang="ru-RU" sz="2400">
                <a:latin typeface="Bookman Old Style" pitchFamily="18" charset="0"/>
                <a:ea typeface="Calibri" pitchFamily="34" charset="0"/>
                <a:cs typeface="Times New Roman" pitchFamily="18" charset="0"/>
              </a:rPr>
            </a:br>
            <a:r>
              <a:rPr lang="ru-RU" sz="2400">
                <a:latin typeface="Bookman Old Style" pitchFamily="18" charset="0"/>
                <a:ea typeface="Calibri" pitchFamily="34" charset="0"/>
                <a:cs typeface="Times New Roman" pitchFamily="18" charset="0"/>
              </a:rPr>
              <a:t>Погребена 6 августа 1916 года на Братском кладбище близ главного круга.</a:t>
            </a:r>
          </a:p>
        </p:txBody>
      </p:sp>
      <p:sp>
        <p:nvSpPr>
          <p:cNvPr id="19459" name="Прямоугольник 6"/>
          <p:cNvSpPr>
            <a:spLocks noChangeArrowheads="1"/>
          </p:cNvSpPr>
          <p:nvPr/>
        </p:nvSpPr>
        <p:spPr bwMode="auto">
          <a:xfrm>
            <a:off x="0" y="0"/>
            <a:ext cx="9117013" cy="677863"/>
          </a:xfrm>
          <a:prstGeom prst="rect">
            <a:avLst/>
          </a:prstGeom>
          <a:noFill/>
          <a:ln w="9525">
            <a:noFill/>
            <a:miter lim="800000"/>
            <a:headEnd/>
            <a:tailEnd/>
          </a:ln>
        </p:spPr>
        <p:txBody>
          <a:bodyPr wrap="none">
            <a:spAutoFit/>
          </a:bodyPr>
          <a:lstStyle/>
          <a:p>
            <a:pPr algn="ctr"/>
            <a:r>
              <a:rPr lang="ru-RU" sz="3800" b="1">
                <a:latin typeface="Bookman Old Style" pitchFamily="18" charset="0"/>
                <a:ea typeface="Calibri" pitchFamily="34" charset="0"/>
                <a:cs typeface="Times New Roman" pitchFamily="18" charset="0"/>
              </a:rPr>
              <a:t>ТЮТЮКОВА ОЛЬГА ВАСИЛЬЕВНА</a:t>
            </a:r>
          </a:p>
        </p:txBody>
      </p:sp>
      <p:pic>
        <p:nvPicPr>
          <p:cNvPr id="61444" name="Picture 4"/>
          <p:cNvPicPr>
            <a:picLocks noChangeAspect="1" noChangeArrowheads="1"/>
          </p:cNvPicPr>
          <p:nvPr/>
        </p:nvPicPr>
        <p:blipFill>
          <a:blip r:embed="rId2"/>
          <a:srcRect/>
          <a:stretch>
            <a:fillRect/>
          </a:stretch>
        </p:blipFill>
        <p:spPr bwMode="auto">
          <a:xfrm>
            <a:off x="5572132" y="1142983"/>
            <a:ext cx="3143252" cy="5406393"/>
          </a:xfrm>
          <a:prstGeom prst="rect">
            <a:avLst/>
          </a:prstGeom>
          <a:noFill/>
          <a:ln w="9525">
            <a:noFill/>
            <a:miter lim="800000"/>
            <a:headEnd/>
            <a:tailEnd/>
          </a:ln>
          <a:effectLst>
            <a:softEdge rad="317500"/>
          </a:effectLst>
        </p:spPr>
      </p:pic>
    </p:spTree>
  </p:cSld>
  <p:clrMapOvr>
    <a:masterClrMapping/>
  </p:clrMapOvr>
  <p:transition spd="med" advClick="0" advTm="15000">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0" y="1143000"/>
            <a:ext cx="5429250" cy="4708525"/>
          </a:xfrm>
          <a:prstGeom prst="rect">
            <a:avLst/>
          </a:prstGeom>
          <a:noFill/>
          <a:ln w="9525">
            <a:noFill/>
            <a:miter lim="800000"/>
            <a:headEnd/>
            <a:tailEnd/>
          </a:ln>
        </p:spPr>
        <p:txBody>
          <a:bodyPr anchor="ctr">
            <a:spAutoFit/>
          </a:bodyPr>
          <a:lstStyle/>
          <a:p>
            <a:pPr algn="just"/>
            <a:r>
              <a:rPr lang="ru-RU" sz="1100">
                <a:latin typeface="Calibri" pitchFamily="34" charset="0"/>
                <a:ea typeface="Calibri" pitchFamily="34" charset="0"/>
                <a:cs typeface="Times New Roman" pitchFamily="18" charset="0"/>
              </a:rPr>
              <a:t> </a:t>
            </a:r>
            <a:r>
              <a:rPr lang="ru-RU" sz="2000">
                <a:latin typeface="Bookman Old Style" pitchFamily="18" charset="0"/>
                <a:ea typeface="Calibri" pitchFamily="34" charset="0"/>
                <a:cs typeface="Times New Roman" pitchFamily="18" charset="0"/>
              </a:rPr>
              <a:t> Сестра милосердия передового отряда Земского союза. С начала Первой Ми-ровой войны работала в санитарном отделе Всероссийского Земского союза.</a:t>
            </a:r>
            <a:br>
              <a:rPr lang="ru-RU" sz="2000">
                <a:latin typeface="Bookman Old Style" pitchFamily="18" charset="0"/>
                <a:ea typeface="Calibri" pitchFamily="34" charset="0"/>
                <a:cs typeface="Times New Roman" pitchFamily="18" charset="0"/>
              </a:rPr>
            </a:br>
            <a:r>
              <a:rPr lang="ru-RU" sz="2000">
                <a:latin typeface="Bookman Old Style" pitchFamily="18" charset="0"/>
                <a:ea typeface="Calibri" pitchFamily="34" charset="0"/>
                <a:cs typeface="Times New Roman" pitchFamily="18" charset="0"/>
              </a:rPr>
              <a:t>Затем по собственному желанию уехала на Кавказский фронт в качестве сест-ры милосердия одного из эпидемичес-ких отрядов. В последнее время рабо-тала в Персии и около города Эрзерума.</a:t>
            </a:r>
            <a:br>
              <a:rPr lang="ru-RU" sz="2000">
                <a:latin typeface="Bookman Old Style" pitchFamily="18" charset="0"/>
                <a:ea typeface="Calibri" pitchFamily="34" charset="0"/>
                <a:cs typeface="Times New Roman" pitchFamily="18" charset="0"/>
              </a:rPr>
            </a:br>
            <a:r>
              <a:rPr lang="ru-RU" sz="2000">
                <a:latin typeface="Bookman Old Style" pitchFamily="18" charset="0"/>
                <a:ea typeface="Calibri" pitchFamily="34" charset="0"/>
                <a:cs typeface="Times New Roman" pitchFamily="18" charset="0"/>
              </a:rPr>
              <a:t>В марте 1916 года приехала в Москву в месячный отпуск, но через 10 дней бы-ла снова отозвана по телеграфу на Кав-каз. Скончалась от болезни в возрасте 22-х лет. Погребена 16 мая 1916 года на Братском кладбище.</a:t>
            </a:r>
          </a:p>
        </p:txBody>
      </p:sp>
      <p:pic>
        <p:nvPicPr>
          <p:cNvPr id="62466" name="Picture 2"/>
          <p:cNvPicPr>
            <a:picLocks noChangeAspect="1" noChangeArrowheads="1" noCrop="1"/>
          </p:cNvPicPr>
          <p:nvPr/>
        </p:nvPicPr>
        <p:blipFill>
          <a:blip r:embed="rId2"/>
          <a:srcRect/>
          <a:stretch>
            <a:fillRect/>
          </a:stretch>
        </p:blipFill>
        <p:spPr bwMode="auto">
          <a:xfrm>
            <a:off x="5429256" y="1928802"/>
            <a:ext cx="3714744" cy="4643431"/>
          </a:xfrm>
          <a:prstGeom prst="rect">
            <a:avLst/>
          </a:prstGeom>
          <a:noFill/>
          <a:ln w="9525">
            <a:noFill/>
            <a:miter lim="800000"/>
            <a:headEnd/>
            <a:tailEnd/>
          </a:ln>
          <a:effectLst>
            <a:softEdge rad="635000"/>
          </a:effectLst>
        </p:spPr>
      </p:pic>
      <p:sp>
        <p:nvSpPr>
          <p:cNvPr id="20484" name="Прямоугольник 5"/>
          <p:cNvSpPr>
            <a:spLocks noChangeArrowheads="1"/>
          </p:cNvSpPr>
          <p:nvPr/>
        </p:nvSpPr>
        <p:spPr bwMode="auto">
          <a:xfrm>
            <a:off x="571500" y="142875"/>
            <a:ext cx="8007350" cy="708025"/>
          </a:xfrm>
          <a:prstGeom prst="rect">
            <a:avLst/>
          </a:prstGeom>
          <a:noFill/>
          <a:ln w="9525">
            <a:noFill/>
            <a:miter lim="800000"/>
            <a:headEnd/>
            <a:tailEnd/>
          </a:ln>
        </p:spPr>
        <p:txBody>
          <a:bodyPr wrap="none">
            <a:spAutoFit/>
          </a:bodyPr>
          <a:lstStyle/>
          <a:p>
            <a:r>
              <a:rPr lang="ru-RU" sz="4000" b="1">
                <a:latin typeface="Bookman Old Style" pitchFamily="18" charset="0"/>
                <a:ea typeface="Calibri" pitchFamily="34" charset="0"/>
                <a:cs typeface="Times New Roman" pitchFamily="18" charset="0"/>
              </a:rPr>
              <a:t>ОКУНЕВА НИНА ИВАНОВНА</a:t>
            </a:r>
          </a:p>
        </p:txBody>
      </p:sp>
    </p:spTree>
  </p:cSld>
  <p:clrMapOvr>
    <a:masterClrMapping/>
  </p:clrMapOvr>
  <p:transition spd="med" advClick="0" advTm="20000">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142845" y="142853"/>
            <a:ext cx="3581798" cy="5072097"/>
          </a:xfrm>
          <a:prstGeom prst="rect">
            <a:avLst/>
          </a:prstGeom>
          <a:noFill/>
          <a:ln w="9525">
            <a:noFill/>
            <a:miter lim="800000"/>
            <a:headEnd/>
            <a:tailEnd/>
          </a:ln>
          <a:effectLst>
            <a:softEdge rad="127000"/>
          </a:effectLst>
        </p:spPr>
      </p:pic>
      <p:sp>
        <p:nvSpPr>
          <p:cNvPr id="3075" name="Прямоугольник 4"/>
          <p:cNvSpPr>
            <a:spLocks noChangeArrowheads="1"/>
          </p:cNvSpPr>
          <p:nvPr/>
        </p:nvSpPr>
        <p:spPr bwMode="auto">
          <a:xfrm>
            <a:off x="4643438" y="142875"/>
            <a:ext cx="4500562" cy="3446463"/>
          </a:xfrm>
          <a:prstGeom prst="rect">
            <a:avLst/>
          </a:prstGeom>
          <a:noFill/>
          <a:ln w="9525">
            <a:noFill/>
            <a:miter lim="800000"/>
            <a:headEnd/>
            <a:tailEnd/>
          </a:ln>
        </p:spPr>
        <p:txBody>
          <a:bodyPr>
            <a:spAutoFit/>
          </a:bodyPr>
          <a:lstStyle/>
          <a:p>
            <a:pPr algn="ctr"/>
            <a:r>
              <a:rPr lang="ru-RU" sz="4800" b="1">
                <a:latin typeface="Bookman Old Style" pitchFamily="18" charset="0"/>
                <a:cs typeface="Times New Roman" pitchFamily="18" charset="0"/>
              </a:rPr>
              <a:t>Римма  </a:t>
            </a:r>
          </a:p>
          <a:p>
            <a:pPr algn="ctr"/>
            <a:r>
              <a:rPr lang="ru-RU" sz="4800" b="1">
                <a:latin typeface="Bookman Old Style" pitchFamily="18" charset="0"/>
                <a:cs typeface="Times New Roman" pitchFamily="18" charset="0"/>
              </a:rPr>
              <a:t>Михайловна</a:t>
            </a:r>
          </a:p>
          <a:p>
            <a:pPr algn="ctr"/>
            <a:r>
              <a:rPr lang="ru-RU" sz="4800" b="1">
                <a:latin typeface="Bookman Old Style" pitchFamily="18" charset="0"/>
                <a:cs typeface="Times New Roman" pitchFamily="18" charset="0"/>
              </a:rPr>
              <a:t> Иванова</a:t>
            </a:r>
          </a:p>
          <a:p>
            <a:pPr algn="ctr"/>
            <a:r>
              <a:rPr lang="ru-RU" i="1">
                <a:latin typeface="Times New Roman" pitchFamily="18" charset="0"/>
                <a:cs typeface="Times New Roman" pitchFamily="18" charset="0"/>
              </a:rPr>
              <a:t/>
            </a:r>
            <a:br>
              <a:rPr lang="ru-RU" i="1">
                <a:latin typeface="Times New Roman" pitchFamily="18" charset="0"/>
                <a:cs typeface="Times New Roman" pitchFamily="18" charset="0"/>
              </a:rPr>
            </a:br>
            <a:r>
              <a:rPr lang="ru-RU" sz="2800">
                <a:latin typeface="Times New Roman" pitchFamily="18" charset="0"/>
                <a:cs typeface="Times New Roman" pitchFamily="18" charset="0"/>
              </a:rPr>
              <a:t>(15.06.1894 г.-</a:t>
            </a:r>
          </a:p>
          <a:p>
            <a:pPr algn="ctr"/>
            <a:r>
              <a:rPr lang="ru-RU" sz="2800">
                <a:latin typeface="Times New Roman" pitchFamily="18" charset="0"/>
                <a:cs typeface="Times New Roman" pitchFamily="18" charset="0"/>
              </a:rPr>
              <a:t>22.09.1915 г.)</a:t>
            </a:r>
            <a:endParaRPr lang="ru-RU" sz="2800">
              <a:latin typeface="Calibri" pitchFamily="34" charset="0"/>
            </a:endParaRPr>
          </a:p>
        </p:txBody>
      </p:sp>
      <p:sp>
        <p:nvSpPr>
          <p:cNvPr id="3076" name="Прямоугольник 3"/>
          <p:cNvSpPr>
            <a:spLocks noChangeArrowheads="1"/>
          </p:cNvSpPr>
          <p:nvPr/>
        </p:nvSpPr>
        <p:spPr bwMode="auto">
          <a:xfrm>
            <a:off x="428625" y="5429250"/>
            <a:ext cx="4572000" cy="1200150"/>
          </a:xfrm>
          <a:prstGeom prst="rect">
            <a:avLst/>
          </a:prstGeom>
          <a:noFill/>
          <a:ln w="9525">
            <a:noFill/>
            <a:miter lim="800000"/>
            <a:headEnd/>
            <a:tailEnd/>
          </a:ln>
        </p:spPr>
        <p:txBody>
          <a:bodyPr>
            <a:spAutoFit/>
          </a:bodyPr>
          <a:lstStyle/>
          <a:p>
            <a:pPr algn="ctr"/>
            <a:r>
              <a:rPr lang="ru-RU" b="1">
                <a:latin typeface="Bookman Old Style" pitchFamily="18" charset="0"/>
                <a:ea typeface="Calibri" pitchFamily="34" charset="0"/>
                <a:cs typeface="Times New Roman" pitchFamily="18" charset="0"/>
              </a:rPr>
              <a:t>Сестра милосердия, единственная в России женщина, награждённая военным орденом Святого Георгия 4-й степени. </a:t>
            </a:r>
            <a:endParaRPr lang="ru-RU" b="1">
              <a:ea typeface="Calibri" pitchFamily="34" charset="0"/>
              <a:cs typeface="Times New Roman" pitchFamily="18" charset="0"/>
            </a:endParaRPr>
          </a:p>
        </p:txBody>
      </p:sp>
      <p:pic>
        <p:nvPicPr>
          <p:cNvPr id="5" name="Рисунок 11" descr="Орден св. Георгия IV степени"/>
          <p:cNvPicPr>
            <a:picLocks noChangeAspect="1" noChangeArrowheads="1"/>
          </p:cNvPicPr>
          <p:nvPr/>
        </p:nvPicPr>
        <p:blipFill>
          <a:blip r:embed="rId3"/>
          <a:srcRect/>
          <a:stretch>
            <a:fillRect/>
          </a:stretch>
        </p:blipFill>
        <p:spPr bwMode="auto">
          <a:xfrm>
            <a:off x="6215074" y="3545647"/>
            <a:ext cx="2500330" cy="3312353"/>
          </a:xfrm>
          <a:prstGeom prst="rect">
            <a:avLst/>
          </a:prstGeom>
          <a:noFill/>
          <a:ln w="9525">
            <a:noFill/>
            <a:miter lim="800000"/>
            <a:headEnd/>
            <a:tailEnd/>
          </a:ln>
          <a:effectLst>
            <a:softEdge rad="635000"/>
          </a:effectLst>
        </p:spPr>
      </p:pic>
    </p:spTree>
  </p:cSld>
  <p:clrMapOvr>
    <a:masterClrMapping/>
  </p:clrMapOvr>
  <p:transition spd="med" advClick="0" advTm="8000">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142875" y="1357313"/>
            <a:ext cx="5072063" cy="4894262"/>
          </a:xfrm>
          <a:prstGeom prst="rect">
            <a:avLst/>
          </a:prstGeom>
          <a:noFill/>
          <a:ln w="9525">
            <a:noFill/>
            <a:miter lim="800000"/>
            <a:headEnd/>
            <a:tailEnd/>
          </a:ln>
        </p:spPr>
        <p:txBody>
          <a:bodyPr anchor="ctr">
            <a:spAutoFit/>
          </a:bodyPr>
          <a:lstStyle/>
          <a:p>
            <a:pPr algn="just"/>
            <a:r>
              <a:rPr lang="ru-RU" sz="2400">
                <a:latin typeface="Bookman Old Style" pitchFamily="18" charset="0"/>
                <a:ea typeface="Calibri" pitchFamily="34" charset="0"/>
                <a:cs typeface="Times New Roman" pitchFamily="18" charset="0"/>
              </a:rPr>
              <a:t> Сестра милосердия Иверской община «Красного Креста».</a:t>
            </a:r>
            <a:br>
              <a:rPr lang="ru-RU" sz="2400">
                <a:latin typeface="Bookman Old Style" pitchFamily="18" charset="0"/>
                <a:ea typeface="Calibri" pitchFamily="34" charset="0"/>
                <a:cs typeface="Times New Roman" pitchFamily="18" charset="0"/>
              </a:rPr>
            </a:br>
            <a:r>
              <a:rPr lang="ru-RU" sz="2400">
                <a:latin typeface="Bookman Old Style" pitchFamily="18" charset="0"/>
                <a:ea typeface="Calibri" pitchFamily="34" charset="0"/>
                <a:cs typeface="Times New Roman" pitchFamily="18" charset="0"/>
              </a:rPr>
              <a:t>В декабре 1915 года отправи-лась на Кавказский фронт, где в течении нескольких месяцев работала в одном из госпита-лей в городе Керманшахе.</a:t>
            </a:r>
            <a:br>
              <a:rPr lang="ru-RU" sz="2400">
                <a:latin typeface="Bookman Old Style" pitchFamily="18" charset="0"/>
                <a:ea typeface="Calibri" pitchFamily="34" charset="0"/>
                <a:cs typeface="Times New Roman" pitchFamily="18" charset="0"/>
              </a:rPr>
            </a:br>
            <a:r>
              <a:rPr lang="ru-RU" sz="2400">
                <a:latin typeface="Bookman Old Style" pitchFamily="18" charset="0"/>
                <a:ea typeface="Calibri" pitchFamily="34" charset="0"/>
                <a:cs typeface="Times New Roman" pitchFamily="18" charset="0"/>
              </a:rPr>
              <a:t>Последние 12 дней провела на передовой, где и заболела сыпным тифом.</a:t>
            </a:r>
            <a:br>
              <a:rPr lang="ru-RU" sz="2400">
                <a:latin typeface="Bookman Old Style" pitchFamily="18" charset="0"/>
                <a:ea typeface="Calibri" pitchFamily="34" charset="0"/>
                <a:cs typeface="Times New Roman" pitchFamily="18" charset="0"/>
              </a:rPr>
            </a:br>
            <a:r>
              <a:rPr lang="ru-RU" sz="2400">
                <a:latin typeface="Bookman Old Style" pitchFamily="18" charset="0"/>
                <a:ea typeface="Calibri" pitchFamily="34" charset="0"/>
                <a:cs typeface="Times New Roman" pitchFamily="18" charset="0"/>
              </a:rPr>
              <a:t>  Скончалась в Керманшахе.</a:t>
            </a:r>
            <a:br>
              <a:rPr lang="ru-RU" sz="2400">
                <a:latin typeface="Bookman Old Style" pitchFamily="18" charset="0"/>
                <a:ea typeface="Calibri" pitchFamily="34" charset="0"/>
                <a:cs typeface="Times New Roman" pitchFamily="18" charset="0"/>
              </a:rPr>
            </a:br>
            <a:r>
              <a:rPr lang="ru-RU" sz="2400">
                <a:latin typeface="Bookman Old Style" pitchFamily="18" charset="0"/>
                <a:ea typeface="Calibri" pitchFamily="34" charset="0"/>
                <a:cs typeface="Times New Roman" pitchFamily="18" charset="0"/>
              </a:rPr>
              <a:t>Погребена в 1916 году на Братском кладбище.</a:t>
            </a:r>
          </a:p>
        </p:txBody>
      </p:sp>
      <p:sp>
        <p:nvSpPr>
          <p:cNvPr id="21507" name="Прямоугольник 5"/>
          <p:cNvSpPr>
            <a:spLocks noChangeArrowheads="1"/>
          </p:cNvSpPr>
          <p:nvPr/>
        </p:nvSpPr>
        <p:spPr bwMode="auto">
          <a:xfrm>
            <a:off x="2428875" y="214313"/>
            <a:ext cx="4857750" cy="769937"/>
          </a:xfrm>
          <a:prstGeom prst="rect">
            <a:avLst/>
          </a:prstGeom>
          <a:noFill/>
          <a:ln w="9525">
            <a:noFill/>
            <a:miter lim="800000"/>
            <a:headEnd/>
            <a:tailEnd/>
          </a:ln>
        </p:spPr>
        <p:txBody>
          <a:bodyPr>
            <a:spAutoFit/>
          </a:bodyPr>
          <a:lstStyle/>
          <a:p>
            <a:r>
              <a:rPr lang="ru-RU" sz="4400" b="1">
                <a:latin typeface="Bookman Old Style" pitchFamily="18" charset="0"/>
                <a:ea typeface="Calibri" pitchFamily="34" charset="0"/>
                <a:cs typeface="Times New Roman" pitchFamily="18" charset="0"/>
              </a:rPr>
              <a:t>КУЗИНА М.С.</a:t>
            </a:r>
            <a:endParaRPr lang="ru-RU" sz="4400" b="1">
              <a:ea typeface="Calibri" pitchFamily="34" charset="0"/>
              <a:cs typeface="Times New Roman" pitchFamily="18" charset="0"/>
            </a:endParaRPr>
          </a:p>
        </p:txBody>
      </p:sp>
      <p:pic>
        <p:nvPicPr>
          <p:cNvPr id="63491" name="Picture 3"/>
          <p:cNvPicPr>
            <a:picLocks noChangeAspect="1" noChangeArrowheads="1"/>
          </p:cNvPicPr>
          <p:nvPr/>
        </p:nvPicPr>
        <p:blipFill>
          <a:blip r:embed="rId2"/>
          <a:srcRect/>
          <a:stretch>
            <a:fillRect/>
          </a:stretch>
        </p:blipFill>
        <p:spPr bwMode="auto">
          <a:xfrm>
            <a:off x="5857884" y="1214422"/>
            <a:ext cx="3121290" cy="3381399"/>
          </a:xfrm>
          <a:prstGeom prst="rect">
            <a:avLst/>
          </a:prstGeom>
          <a:noFill/>
          <a:ln w="9525">
            <a:noFill/>
            <a:miter lim="800000"/>
            <a:headEnd/>
            <a:tailEnd/>
          </a:ln>
          <a:effectLst>
            <a:reflection blurRad="6350" stA="50000" endA="300" endPos="90000" dir="5400000" sy="-100000" algn="bl" rotWithShape="0"/>
            <a:softEdge rad="317500"/>
          </a:effectLst>
        </p:spPr>
      </p:pic>
    </p:spTree>
  </p:cSld>
  <p:clrMapOvr>
    <a:masterClrMapping/>
  </p:clrMapOvr>
  <p:transition spd="med" advClick="0" advTm="20000">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Прямоугольник 3"/>
          <p:cNvSpPr>
            <a:spLocks noChangeArrowheads="1"/>
          </p:cNvSpPr>
          <p:nvPr/>
        </p:nvSpPr>
        <p:spPr bwMode="auto">
          <a:xfrm>
            <a:off x="0" y="1143000"/>
            <a:ext cx="6000750" cy="5078413"/>
          </a:xfrm>
          <a:prstGeom prst="rect">
            <a:avLst/>
          </a:prstGeom>
          <a:noFill/>
          <a:ln w="9525">
            <a:noFill/>
            <a:miter lim="800000"/>
            <a:headEnd/>
            <a:tailEnd/>
          </a:ln>
        </p:spPr>
        <p:txBody>
          <a:bodyPr>
            <a:spAutoFit/>
          </a:bodyPr>
          <a:lstStyle/>
          <a:p>
            <a:pPr algn="just"/>
            <a:r>
              <a:rPr lang="ru-RU">
                <a:latin typeface="Bookman Old Style" pitchFamily="18" charset="0"/>
              </a:rPr>
              <a:t>Сестра милосердия и фельдшерица. Образование получила в одной из Московских гимназий, по окончании которой поступила в фельдшерскую школу, где ее застала война. Не окончив школы, поступила в Никольскую общину сестер мило-сердия и работала в Лефортовской больнице дамского попечительства о бедных и в санатории Общества борьбы с туберкулезом в Москве в качестве фельдшерицы-сестры милосердия. В первых числах августа 1915 года отправилась на фронт, где работала во Всероссийском земском союзе сестрой милосердия, а затем заняла место фельдшерицы. 30 июля 1916 года санитарный поезд, в котором она находилась, был бомбарди-рован немецкой авиацией на станции К. Полу-</a:t>
            </a:r>
          </a:p>
          <a:p>
            <a:pPr algn="just"/>
            <a:r>
              <a:rPr lang="ru-RU">
                <a:latin typeface="Bookman Old Style" pitchFamily="18" charset="0"/>
              </a:rPr>
              <a:t>ченные тяжелые ранения привели к заражению крови. Погребена 11 августа 1916 г. на Братском кладбище.</a:t>
            </a:r>
          </a:p>
        </p:txBody>
      </p:sp>
      <p:sp>
        <p:nvSpPr>
          <p:cNvPr id="22531" name="Прямоугольник 4"/>
          <p:cNvSpPr>
            <a:spLocks noChangeArrowheads="1"/>
          </p:cNvSpPr>
          <p:nvPr/>
        </p:nvSpPr>
        <p:spPr bwMode="auto">
          <a:xfrm>
            <a:off x="0" y="142875"/>
            <a:ext cx="9166225" cy="769938"/>
          </a:xfrm>
          <a:prstGeom prst="rect">
            <a:avLst/>
          </a:prstGeom>
          <a:noFill/>
          <a:ln w="9525">
            <a:noFill/>
            <a:miter lim="800000"/>
            <a:headEnd/>
            <a:tailEnd/>
          </a:ln>
        </p:spPr>
        <p:txBody>
          <a:bodyPr wrap="none">
            <a:spAutoFit/>
          </a:bodyPr>
          <a:lstStyle/>
          <a:p>
            <a:pPr algn="ctr"/>
            <a:r>
              <a:rPr lang="ru-RU" sz="4400" b="1">
                <a:latin typeface="Bookman Old Style" pitchFamily="18" charset="0"/>
              </a:rPr>
              <a:t>ПЛАВИТ МАРИЯ ЯКОВЛЕВНА</a:t>
            </a:r>
          </a:p>
        </p:txBody>
      </p:sp>
      <p:pic>
        <p:nvPicPr>
          <p:cNvPr id="64513" name="Picture 1"/>
          <p:cNvPicPr>
            <a:picLocks noChangeAspect="1" noChangeArrowheads="1"/>
          </p:cNvPicPr>
          <p:nvPr/>
        </p:nvPicPr>
        <p:blipFill>
          <a:blip r:embed="rId2" cstate="screen"/>
          <a:srcRect/>
          <a:stretch>
            <a:fillRect/>
          </a:stretch>
        </p:blipFill>
        <p:spPr bwMode="auto">
          <a:xfrm>
            <a:off x="6072198" y="2071678"/>
            <a:ext cx="2932851" cy="4214841"/>
          </a:xfrm>
          <a:prstGeom prst="rect">
            <a:avLst/>
          </a:prstGeom>
          <a:noFill/>
          <a:ln w="9525">
            <a:noFill/>
            <a:miter lim="800000"/>
            <a:headEnd/>
            <a:tailEnd/>
          </a:ln>
          <a:effectLst>
            <a:softEdge rad="635000"/>
          </a:effectLst>
        </p:spPr>
      </p:pic>
    </p:spTree>
  </p:cSld>
  <p:clrMapOvr>
    <a:masterClrMapping/>
  </p:clrMapOvr>
  <p:transition spd="med" advClick="0" advTm="30000">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214313" y="142875"/>
            <a:ext cx="5715000" cy="4143375"/>
          </a:xfrm>
          <a:prstGeom prst="rect">
            <a:avLst/>
          </a:prstGeom>
          <a:noFill/>
          <a:ln w="9525">
            <a:noFill/>
            <a:miter lim="800000"/>
            <a:headEnd/>
            <a:tailEnd/>
          </a:ln>
        </p:spPr>
      </p:pic>
      <p:sp>
        <p:nvSpPr>
          <p:cNvPr id="23555" name="Прямоугольник 4"/>
          <p:cNvSpPr>
            <a:spLocks noChangeArrowheads="1"/>
          </p:cNvSpPr>
          <p:nvPr/>
        </p:nvSpPr>
        <p:spPr bwMode="auto">
          <a:xfrm>
            <a:off x="0" y="4429125"/>
            <a:ext cx="9144000" cy="2246313"/>
          </a:xfrm>
          <a:prstGeom prst="rect">
            <a:avLst/>
          </a:prstGeom>
          <a:noFill/>
          <a:ln w="9525">
            <a:noFill/>
            <a:miter lim="800000"/>
            <a:headEnd/>
            <a:tailEnd/>
          </a:ln>
        </p:spPr>
        <p:txBody>
          <a:bodyPr>
            <a:spAutoFit/>
          </a:bodyPr>
          <a:lstStyle/>
          <a:p>
            <a:r>
              <a:rPr lang="ru-RU" sz="2000" b="1">
                <a:latin typeface="Bookman Old Style" pitchFamily="18" charset="0"/>
              </a:rPr>
              <a:t>На 01.11. 1915 года лечилось около 780 тысяч человек. К это-му времени 28 сестер скончались, заразившись инфекционны-ми заболеваниями, четверо погибло в результате несчастных случаев, пятеро было убито, двенадцать покончили жизнь са-моубийством. Всего к 1917 г. на территории Братского клад-бища было похоронено 17,5 тысяч рядовых, 581 офицер, 51 сестра милосердия, 14 врачей.</a:t>
            </a:r>
          </a:p>
        </p:txBody>
      </p:sp>
      <p:sp>
        <p:nvSpPr>
          <p:cNvPr id="23556" name="Прямоугольник 5"/>
          <p:cNvSpPr>
            <a:spLocks noChangeArrowheads="1"/>
          </p:cNvSpPr>
          <p:nvPr/>
        </p:nvSpPr>
        <p:spPr bwMode="auto">
          <a:xfrm>
            <a:off x="6357938" y="1643063"/>
            <a:ext cx="2643187" cy="1200150"/>
          </a:xfrm>
          <a:prstGeom prst="rect">
            <a:avLst/>
          </a:prstGeom>
          <a:noFill/>
          <a:ln w="9525">
            <a:noFill/>
            <a:miter lim="800000"/>
            <a:headEnd/>
            <a:tailEnd/>
          </a:ln>
        </p:spPr>
        <p:txBody>
          <a:bodyPr>
            <a:spAutoFit/>
          </a:bodyPr>
          <a:lstStyle/>
          <a:p>
            <a:pPr algn="ctr"/>
            <a:r>
              <a:rPr lang="ru-RU" sz="2400" b="1">
                <a:latin typeface="Bookman Old Style" pitchFamily="18" charset="0"/>
                <a:ea typeface="Calibri" pitchFamily="34" charset="0"/>
                <a:cs typeface="Times New Roman" pitchFamily="18" charset="0"/>
              </a:rPr>
              <a:t>Могилы сестер милосердия</a:t>
            </a:r>
          </a:p>
        </p:txBody>
      </p:sp>
    </p:spTree>
  </p:cSld>
  <p:clrMapOvr>
    <a:masterClrMapping/>
  </p:clrMapOvr>
  <p:transition spd="med" advClick="0" advTm="20000">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a:srcRect/>
          <a:stretch>
            <a:fillRect/>
          </a:stretch>
        </p:blipFill>
        <p:spPr bwMode="auto">
          <a:xfrm>
            <a:off x="-1" y="0"/>
            <a:ext cx="5281469" cy="6858000"/>
          </a:xfrm>
          <a:prstGeom prst="rect">
            <a:avLst/>
          </a:prstGeom>
          <a:noFill/>
          <a:ln w="9525">
            <a:noFill/>
            <a:miter lim="800000"/>
            <a:headEnd/>
            <a:tailEnd/>
          </a:ln>
          <a:effectLst>
            <a:softEdge rad="317500"/>
          </a:effectLst>
          <a:scene3d>
            <a:camera prst="perspectiveBelow"/>
            <a:lightRig rig="threePt" dir="t"/>
          </a:scene3d>
        </p:spPr>
      </p:pic>
      <p:sp>
        <p:nvSpPr>
          <p:cNvPr id="24579" name="Rectangle 4"/>
          <p:cNvSpPr>
            <a:spLocks noChangeArrowheads="1"/>
          </p:cNvSpPr>
          <p:nvPr/>
        </p:nvSpPr>
        <p:spPr bwMode="auto">
          <a:xfrm>
            <a:off x="4929188" y="2357438"/>
            <a:ext cx="4214812" cy="2800350"/>
          </a:xfrm>
          <a:prstGeom prst="rect">
            <a:avLst/>
          </a:prstGeom>
          <a:noFill/>
          <a:ln w="9525">
            <a:noFill/>
            <a:miter lim="800000"/>
            <a:headEnd/>
            <a:tailEnd/>
          </a:ln>
        </p:spPr>
        <p:txBody>
          <a:bodyPr anchor="ctr">
            <a:spAutoFit/>
          </a:bodyPr>
          <a:lstStyle/>
          <a:p>
            <a:pPr algn="ctr"/>
            <a:r>
              <a:rPr lang="ru-RU" sz="4400" b="1" i="1">
                <a:latin typeface="Garamond" pitchFamily="18" charset="0"/>
                <a:ea typeface="Calibri" pitchFamily="34" charset="0"/>
                <a:cs typeface="Times New Roman" pitchFamily="18" charset="0"/>
              </a:rPr>
              <a:t>Памятник</a:t>
            </a:r>
          </a:p>
          <a:p>
            <a:pPr algn="ctr"/>
            <a:r>
              <a:rPr lang="ru-RU" sz="4400" b="1" i="1">
                <a:latin typeface="Garamond" pitchFamily="18" charset="0"/>
                <a:ea typeface="Calibri" pitchFamily="34" charset="0"/>
                <a:cs typeface="Times New Roman" pitchFamily="18" charset="0"/>
              </a:rPr>
              <a:t> Российским </a:t>
            </a:r>
          </a:p>
          <a:p>
            <a:pPr algn="ctr"/>
            <a:r>
              <a:rPr lang="ru-RU" sz="4400" b="1" i="1">
                <a:latin typeface="Garamond" pitchFamily="18" charset="0"/>
                <a:ea typeface="Calibri" pitchFamily="34" charset="0"/>
                <a:cs typeface="Times New Roman" pitchFamily="18" charset="0"/>
              </a:rPr>
              <a:t>сёстрам </a:t>
            </a:r>
          </a:p>
          <a:p>
            <a:pPr algn="ctr"/>
            <a:r>
              <a:rPr lang="ru-RU" sz="4400" b="1" i="1">
                <a:latin typeface="Garamond" pitchFamily="18" charset="0"/>
                <a:ea typeface="Calibri" pitchFamily="34" charset="0"/>
                <a:cs typeface="Times New Roman" pitchFamily="18" charset="0"/>
              </a:rPr>
              <a:t>милосердия</a:t>
            </a:r>
          </a:p>
        </p:txBody>
      </p:sp>
    </p:spTree>
  </p:cSld>
  <p:clrMapOvr>
    <a:masterClrMapping/>
  </p:clrMapOvr>
  <p:transition spd="med" advClick="0" advTm="6000">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noChangeArrowheads="1"/>
          </p:cNvPicPr>
          <p:nvPr/>
        </p:nvPicPr>
        <p:blipFill>
          <a:blip r:embed="rId2"/>
          <a:srcRect/>
          <a:stretch>
            <a:fillRect/>
          </a:stretch>
        </p:blipFill>
        <p:spPr bwMode="auto">
          <a:xfrm>
            <a:off x="0" y="0"/>
            <a:ext cx="4562475" cy="6248400"/>
          </a:xfrm>
          <a:prstGeom prst="rect">
            <a:avLst/>
          </a:prstGeom>
          <a:noFill/>
          <a:ln w="9525">
            <a:noFill/>
            <a:miter lim="800000"/>
            <a:headEnd/>
            <a:tailEnd/>
          </a:ln>
          <a:effectLst>
            <a:softEdge rad="317500"/>
          </a:effectLst>
        </p:spPr>
      </p:pic>
      <p:sp>
        <p:nvSpPr>
          <p:cNvPr id="4099" name="Rectangle 3"/>
          <p:cNvSpPr>
            <a:spLocks noChangeArrowheads="1"/>
          </p:cNvSpPr>
          <p:nvPr/>
        </p:nvSpPr>
        <p:spPr bwMode="auto">
          <a:xfrm>
            <a:off x="4500563" y="214313"/>
            <a:ext cx="4643437" cy="6370637"/>
          </a:xfrm>
          <a:prstGeom prst="rect">
            <a:avLst/>
          </a:prstGeom>
          <a:noFill/>
          <a:ln w="9525">
            <a:noFill/>
            <a:miter lim="800000"/>
            <a:headEnd/>
            <a:tailEnd/>
          </a:ln>
        </p:spPr>
        <p:txBody>
          <a:bodyPr anchor="ctr">
            <a:spAutoFit/>
          </a:bodyPr>
          <a:lstStyle/>
          <a:p>
            <a:pPr algn="just"/>
            <a:r>
              <a:rPr lang="ru-RU" sz="2400">
                <a:latin typeface="Bookman Old Style" pitchFamily="18" charset="0"/>
                <a:ea typeface="Calibri" pitchFamily="34" charset="0"/>
                <a:cs typeface="Times New Roman" pitchFamily="18" charset="0"/>
              </a:rPr>
              <a:t>Римма Иванова родилась 15 июня по ст. стилю 1894 го-да в городе Ставрополь в семье казначея духовной консистории коллежского асессора Михаила Иванови-ча Иванова и Елены Ника-норовны Ивановой, урож-денной Данишевской. В 1913 году окончила Ольгин-скую гимназию и осенью того же года стала работать народной учительницей в земской школе села Петров-ское Благодарненского уез-да Ставропольской губер-нии.</a:t>
            </a:r>
          </a:p>
        </p:txBody>
      </p:sp>
    </p:spTree>
  </p:cSld>
  <p:clrMapOvr>
    <a:masterClrMapping/>
  </p:clrMapOvr>
  <p:transition spd="med" advClick="0" advTm="20000">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Прямоугольник 2"/>
          <p:cNvSpPr>
            <a:spLocks noChangeArrowheads="1"/>
          </p:cNvSpPr>
          <p:nvPr/>
        </p:nvSpPr>
        <p:spPr bwMode="auto">
          <a:xfrm>
            <a:off x="0" y="0"/>
            <a:ext cx="4786313" cy="6462713"/>
          </a:xfrm>
          <a:prstGeom prst="rect">
            <a:avLst/>
          </a:prstGeom>
          <a:noFill/>
          <a:ln w="9525">
            <a:noFill/>
            <a:miter lim="800000"/>
            <a:headEnd/>
            <a:tailEnd/>
          </a:ln>
        </p:spPr>
        <p:txBody>
          <a:bodyPr>
            <a:spAutoFit/>
          </a:bodyPr>
          <a:lstStyle/>
          <a:p>
            <a:pPr algn="just" eaLnBrk="0" hangingPunct="0"/>
            <a:r>
              <a:rPr lang="ru-RU">
                <a:latin typeface="Bookman Old Style" pitchFamily="18" charset="0"/>
                <a:ea typeface="Calibri" pitchFamily="34" charset="0"/>
                <a:cs typeface="Times New Roman" pitchFamily="18" charset="0"/>
              </a:rPr>
              <a:t>   С началом Первой мировой войны</a:t>
            </a:r>
          </a:p>
          <a:p>
            <a:pPr algn="just" eaLnBrk="0" hangingPunct="0"/>
            <a:r>
              <a:rPr lang="ru-RU">
                <a:latin typeface="Bookman Old Style" pitchFamily="18" charset="0"/>
                <a:ea typeface="Calibri" pitchFamily="34" charset="0"/>
                <a:cs typeface="Times New Roman" pitchFamily="18" charset="0"/>
              </a:rPr>
              <a:t> вернулась в Ставрополь и поступила на курсы сестер милосердия, органи-зованные Губернским комитетом Все-российского Земского союза совмест-но с местным отделением Общества Красного Креста. По окончании курсов служила сестрой милосердия во вто-ром земском «Епархиальном госпита-ле» в своем родном Ставрополе.17 ян-варя 1915 года Римма Иванова ушла добровольцем на фронт. Она была за-числена в 83-й Самурский полк под мужским именем, а когда всё раскры-лось, то стала служить под своим нас-тоящим. За мужество при спасении раненых она была удостоена Георги-евского креста 4-й степени и двух Георгиевских медалей. После краткого отпуска в августе 1915 года она посту-пила в 105-й пехотный Оренбургский полк под начало своего брата — полко-вого врача Владимира Иванова.</a:t>
            </a:r>
            <a:endParaRPr lang="ru-RU" sz="1100">
              <a:latin typeface="Bookman Old Style" pitchFamily="18" charset="0"/>
              <a:ea typeface="Calibri" pitchFamily="34" charset="0"/>
              <a:cs typeface="Times New Roman" pitchFamily="18" charset="0"/>
            </a:endParaRPr>
          </a:p>
        </p:txBody>
      </p:sp>
      <p:pic>
        <p:nvPicPr>
          <p:cNvPr id="5123" name="Picture 2"/>
          <p:cNvPicPr>
            <a:picLocks noChangeAspect="1" noChangeArrowheads="1"/>
          </p:cNvPicPr>
          <p:nvPr/>
        </p:nvPicPr>
        <p:blipFill>
          <a:blip r:embed="rId2"/>
          <a:srcRect/>
          <a:stretch>
            <a:fillRect/>
          </a:stretch>
        </p:blipFill>
        <p:spPr bwMode="auto">
          <a:xfrm>
            <a:off x="4786313" y="190500"/>
            <a:ext cx="4357687" cy="6024563"/>
          </a:xfrm>
          <a:prstGeom prst="rect">
            <a:avLst/>
          </a:prstGeom>
          <a:noFill/>
          <a:ln w="9525">
            <a:noFill/>
            <a:miter lim="800000"/>
            <a:headEnd/>
            <a:tailEnd/>
          </a:ln>
        </p:spPr>
      </p:pic>
    </p:spTree>
  </p:cSld>
  <p:clrMapOvr>
    <a:masterClrMapping/>
  </p:clrMapOvr>
  <p:transition spd="med" advClick="0" advTm="30000">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0" y="3133725"/>
            <a:ext cx="5715000" cy="3724275"/>
          </a:xfrm>
          <a:prstGeom prst="rect">
            <a:avLst/>
          </a:prstGeom>
          <a:noFill/>
          <a:ln w="9525">
            <a:noFill/>
            <a:miter lim="800000"/>
            <a:headEnd/>
            <a:tailEnd/>
          </a:ln>
          <a:effectLst>
            <a:softEdge rad="317500"/>
          </a:effectLst>
        </p:spPr>
      </p:pic>
      <p:pic>
        <p:nvPicPr>
          <p:cNvPr id="22531" name="Picture 7" descr="C:\Users\1\Documents\108564773_ebafc0293b5052b58632cfb2f2606d54.jpg"/>
          <p:cNvPicPr>
            <a:picLocks noChangeAspect="1" noChangeArrowheads="1"/>
          </p:cNvPicPr>
          <p:nvPr/>
        </p:nvPicPr>
        <p:blipFill>
          <a:blip r:embed="rId3"/>
          <a:srcRect/>
          <a:stretch>
            <a:fillRect/>
          </a:stretch>
        </p:blipFill>
        <p:spPr bwMode="auto">
          <a:xfrm>
            <a:off x="5857884" y="2310925"/>
            <a:ext cx="3286117" cy="4547075"/>
          </a:xfrm>
          <a:prstGeom prst="rect">
            <a:avLst/>
          </a:prstGeom>
          <a:noFill/>
          <a:ln w="9525">
            <a:noFill/>
            <a:miter lim="800000"/>
            <a:headEnd/>
            <a:tailEnd/>
          </a:ln>
          <a:effectLst>
            <a:softEdge rad="127000"/>
          </a:effectLst>
        </p:spPr>
      </p:pic>
      <p:sp>
        <p:nvSpPr>
          <p:cNvPr id="6148" name="Rectangle 5"/>
          <p:cNvSpPr>
            <a:spLocks noChangeArrowheads="1"/>
          </p:cNvSpPr>
          <p:nvPr/>
        </p:nvSpPr>
        <p:spPr bwMode="auto">
          <a:xfrm>
            <a:off x="0" y="0"/>
            <a:ext cx="9144000" cy="2554288"/>
          </a:xfrm>
          <a:prstGeom prst="rect">
            <a:avLst/>
          </a:prstGeom>
          <a:noFill/>
          <a:ln w="9525">
            <a:noFill/>
            <a:miter lim="800000"/>
            <a:headEnd/>
            <a:tailEnd/>
          </a:ln>
        </p:spPr>
        <p:txBody>
          <a:bodyPr anchor="ctr">
            <a:spAutoFit/>
          </a:bodyPr>
          <a:lstStyle/>
          <a:p>
            <a:pPr algn="just"/>
            <a:r>
              <a:rPr lang="ru-RU" sz="2000">
                <a:latin typeface="Bookman Old Style" pitchFamily="18" charset="0"/>
                <a:ea typeface="Calibri" pitchFamily="34" charset="0"/>
                <a:cs typeface="Times New Roman" pitchFamily="18" charset="0"/>
              </a:rPr>
              <a:t>9 сентября 1915 года у деревни Мокрая Дуброва (ныне Пинский район Брестской области Республики Беларусь) во время боя Римма Иванова под огнём оказывала помощь раненым. Когда во время боя погибли оба офицера роты, она подняла роту в атаку и бросилась на вражеские окопы. Позиция была взята, но сама героиня получила смертельное ранение разрывной пулей в бедро. Ей только исполнил-ся 21 год. 10 сентября 1915 года состоялось отпевание погибшей в храме села Доброславка.</a:t>
            </a:r>
          </a:p>
        </p:txBody>
      </p:sp>
    </p:spTree>
  </p:cSld>
  <p:clrMapOvr>
    <a:masterClrMapping/>
  </p:clrMapOvr>
  <p:transition spd="med" advClick="0" advTm="15000">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144463" y="144462"/>
            <a:ext cx="5576354" cy="6499247"/>
          </a:xfrm>
          <a:prstGeom prst="rect">
            <a:avLst/>
          </a:prstGeom>
          <a:noFill/>
          <a:ln w="9525">
            <a:noFill/>
            <a:miter lim="800000"/>
            <a:headEnd/>
            <a:tailEnd/>
          </a:ln>
          <a:effectLst>
            <a:softEdge rad="127000"/>
          </a:effectLst>
        </p:spPr>
      </p:pic>
      <p:sp>
        <p:nvSpPr>
          <p:cNvPr id="7171" name="Прямоугольник 2"/>
          <p:cNvSpPr>
            <a:spLocks noChangeArrowheads="1"/>
          </p:cNvSpPr>
          <p:nvPr/>
        </p:nvSpPr>
        <p:spPr bwMode="auto">
          <a:xfrm>
            <a:off x="5786438" y="1428750"/>
            <a:ext cx="3357562" cy="4400550"/>
          </a:xfrm>
          <a:prstGeom prst="rect">
            <a:avLst/>
          </a:prstGeom>
          <a:noFill/>
          <a:ln w="9525">
            <a:noFill/>
            <a:miter lim="800000"/>
            <a:headEnd/>
            <a:tailEnd/>
          </a:ln>
        </p:spPr>
        <p:txBody>
          <a:bodyPr>
            <a:spAutoFit/>
          </a:bodyPr>
          <a:lstStyle/>
          <a:p>
            <a:pPr algn="ctr"/>
            <a:r>
              <a:rPr lang="ru-RU" sz="2000">
                <a:latin typeface="Bookman Old Style" pitchFamily="18" charset="0"/>
              </a:rPr>
              <a:t>В прощальном слове протоиерей Симеон Никольский сказал: </a:t>
            </a:r>
            <a:r>
              <a:rPr lang="ru-RU" sz="2000" i="1">
                <a:latin typeface="Bookman Old Style" pitchFamily="18" charset="0"/>
              </a:rPr>
              <a:t>«Франция имела Орлеанскую деву — Жанну д’Арк. Россия имеет Ставропольскую деву — Римму Иванову. И имя её отныне будет вечно жить в царствах мира»</a:t>
            </a:r>
            <a:r>
              <a:rPr lang="ru-RU" sz="2000">
                <a:latin typeface="Bookman Old Style" pitchFamily="18" charset="0"/>
              </a:rPr>
              <a:t>. </a:t>
            </a:r>
          </a:p>
          <a:p>
            <a:pPr algn="ctr"/>
            <a:r>
              <a:rPr lang="ru-RU" sz="2000">
                <a:latin typeface="Bookman Old Style" pitchFamily="18" charset="0"/>
              </a:rPr>
              <a:t>Гроб в землю опускали под звуки оружейного салюта.</a:t>
            </a:r>
          </a:p>
        </p:txBody>
      </p:sp>
    </p:spTree>
  </p:cSld>
  <p:clrMapOvr>
    <a:masterClrMapping/>
  </p:clrMapOvr>
  <p:transition spd="med" advClick="0" advTm="16000">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8" y="357188"/>
            <a:ext cx="8229600" cy="1500187"/>
          </a:xfrm>
        </p:spPr>
        <p:txBody>
          <a:bodyPr rtlCol="0">
            <a:normAutofit fontScale="90000"/>
          </a:bodyPr>
          <a:lstStyle/>
          <a:p>
            <a:pPr eaLnBrk="1" fontAlgn="auto" hangingPunct="1">
              <a:spcAft>
                <a:spcPts val="0"/>
              </a:spcAft>
              <a:defRPr/>
            </a:pPr>
            <a:r>
              <a:rPr lang="ru-RU" b="1" dirty="0" err="1" smtClean="0">
                <a:latin typeface="Bookman Old Style" pitchFamily="18" charset="0"/>
                <a:cs typeface="Times New Roman" pitchFamily="18" charset="0"/>
              </a:rPr>
              <a:t>Нигяр</a:t>
            </a:r>
            <a:r>
              <a:rPr lang="ru-RU" b="1" dirty="0" smtClean="0">
                <a:latin typeface="Bookman Old Style" pitchFamily="18" charset="0"/>
                <a:cs typeface="Times New Roman" pitchFamily="18" charset="0"/>
              </a:rPr>
              <a:t> </a:t>
            </a:r>
            <a:r>
              <a:rPr lang="ru-RU" b="1" dirty="0" err="1" smtClean="0">
                <a:latin typeface="Bookman Old Style" pitchFamily="18" charset="0"/>
                <a:cs typeface="Times New Roman" pitchFamily="18" charset="0"/>
              </a:rPr>
              <a:t>Гусейн</a:t>
            </a:r>
            <a:r>
              <a:rPr lang="ru-RU" b="1" dirty="0" smtClean="0">
                <a:latin typeface="Bookman Old Style" pitchFamily="18" charset="0"/>
                <a:cs typeface="Times New Roman" pitchFamily="18" charset="0"/>
              </a:rPr>
              <a:t> Эфенди </a:t>
            </a:r>
            <a:r>
              <a:rPr lang="ru-RU" b="1" dirty="0" err="1" smtClean="0">
                <a:latin typeface="Bookman Old Style" pitchFamily="18" charset="0"/>
                <a:cs typeface="Times New Roman" pitchFamily="18" charset="0"/>
              </a:rPr>
              <a:t>гызы</a:t>
            </a:r>
            <a:r>
              <a:rPr lang="ru-RU" b="1" dirty="0" smtClean="0">
                <a:latin typeface="Bookman Old Style" pitchFamily="18" charset="0"/>
                <a:cs typeface="Times New Roman" pitchFamily="18" charset="0"/>
              </a:rPr>
              <a:t> </a:t>
            </a:r>
            <a:r>
              <a:rPr lang="ru-RU" b="1" dirty="0" err="1" smtClean="0">
                <a:latin typeface="Bookman Old Style" pitchFamily="18" charset="0"/>
                <a:cs typeface="Times New Roman" pitchFamily="18" charset="0"/>
              </a:rPr>
              <a:t>Шихлинская</a:t>
            </a:r>
            <a:r>
              <a:rPr lang="ru-RU" i="1" dirty="0" smtClean="0">
                <a:latin typeface="Times New Roman" pitchFamily="18" charset="0"/>
                <a:cs typeface="Times New Roman" pitchFamily="18" charset="0"/>
              </a:rPr>
              <a:t/>
            </a:r>
            <a:br>
              <a:rPr lang="ru-RU" i="1" dirty="0" smtClean="0">
                <a:latin typeface="Times New Roman" pitchFamily="18" charset="0"/>
                <a:cs typeface="Times New Roman" pitchFamily="18" charset="0"/>
              </a:rPr>
            </a:br>
            <a:endParaRPr lang="ru-RU" dirty="0" smtClean="0"/>
          </a:p>
        </p:txBody>
      </p:sp>
      <p:pic>
        <p:nvPicPr>
          <p:cNvPr id="24579" name="Picture 2"/>
          <p:cNvPicPr>
            <a:picLocks noChangeAspect="1" noChangeArrowheads="1"/>
          </p:cNvPicPr>
          <p:nvPr/>
        </p:nvPicPr>
        <p:blipFill>
          <a:blip r:embed="rId2"/>
          <a:srcRect/>
          <a:stretch>
            <a:fillRect/>
          </a:stretch>
        </p:blipFill>
        <p:spPr bwMode="auto">
          <a:xfrm>
            <a:off x="357188" y="1571625"/>
            <a:ext cx="3057525" cy="5122863"/>
          </a:xfrm>
          <a:prstGeom prst="rect">
            <a:avLst/>
          </a:prstGeom>
          <a:noFill/>
          <a:ln w="9525">
            <a:noFill/>
            <a:miter lim="800000"/>
            <a:headEnd/>
            <a:tailEnd/>
          </a:ln>
          <a:effectLst>
            <a:softEdge rad="127000"/>
          </a:effectLst>
        </p:spPr>
      </p:pic>
      <p:sp>
        <p:nvSpPr>
          <p:cNvPr id="8196" name="Прямоугольник 4"/>
          <p:cNvSpPr>
            <a:spLocks noChangeArrowheads="1"/>
          </p:cNvSpPr>
          <p:nvPr/>
        </p:nvSpPr>
        <p:spPr bwMode="auto">
          <a:xfrm>
            <a:off x="3786188" y="3357563"/>
            <a:ext cx="5143500" cy="1200150"/>
          </a:xfrm>
          <a:prstGeom prst="rect">
            <a:avLst/>
          </a:prstGeom>
          <a:noFill/>
          <a:ln w="9525">
            <a:noFill/>
            <a:miter lim="800000"/>
            <a:headEnd/>
            <a:tailEnd/>
          </a:ln>
        </p:spPr>
        <p:txBody>
          <a:bodyPr>
            <a:spAutoFit/>
          </a:bodyPr>
          <a:lstStyle/>
          <a:p>
            <a:pPr algn="ctr"/>
            <a:r>
              <a:rPr lang="ru-RU" sz="2400" b="1">
                <a:latin typeface="Bookman Old Style" pitchFamily="18" charset="0"/>
                <a:cs typeface="Times New Roman" pitchFamily="18" charset="0"/>
              </a:rPr>
              <a:t>10.10.1871 г.  </a:t>
            </a:r>
          </a:p>
          <a:p>
            <a:pPr algn="ctr"/>
            <a:r>
              <a:rPr lang="ru-RU" sz="2400" b="1">
                <a:latin typeface="Bookman Old Style" pitchFamily="18" charset="0"/>
                <a:cs typeface="Times New Roman" pitchFamily="18" charset="0"/>
              </a:rPr>
              <a:t>или 21.03.1878 г. - </a:t>
            </a:r>
            <a:br>
              <a:rPr lang="ru-RU" sz="2400" b="1">
                <a:latin typeface="Bookman Old Style" pitchFamily="18" charset="0"/>
                <a:cs typeface="Times New Roman" pitchFamily="18" charset="0"/>
              </a:rPr>
            </a:br>
            <a:r>
              <a:rPr lang="ru-RU" sz="2400" b="1">
                <a:latin typeface="Bookman Old Style" pitchFamily="18" charset="0"/>
                <a:cs typeface="Times New Roman" pitchFamily="18" charset="0"/>
              </a:rPr>
              <a:t>дата смерти 15.08.1931г.</a:t>
            </a:r>
            <a:endParaRPr lang="ru-RU" sz="2400" b="1">
              <a:latin typeface="Bookman Old Style" pitchFamily="18" charset="0"/>
            </a:endParaRPr>
          </a:p>
        </p:txBody>
      </p:sp>
    </p:spTree>
  </p:cSld>
  <p:clrMapOvr>
    <a:masterClrMapping/>
  </p:clrMapOvr>
  <p:transition spd="med" advClick="0" advTm="7000">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4929190" y="714356"/>
            <a:ext cx="3676650" cy="5715000"/>
          </a:xfrm>
          <a:prstGeom prst="rect">
            <a:avLst/>
          </a:prstGeom>
          <a:noFill/>
          <a:ln w="9525">
            <a:noFill/>
            <a:miter lim="800000"/>
            <a:headEnd/>
            <a:tailEnd/>
          </a:ln>
          <a:effectLst>
            <a:softEdge rad="127000"/>
          </a:effectLst>
          <a:scene3d>
            <a:camera prst="perspectiveHeroicExtremeLeftFacing"/>
            <a:lightRig rig="threePt" dir="t"/>
          </a:scene3d>
        </p:spPr>
      </p:pic>
      <p:sp>
        <p:nvSpPr>
          <p:cNvPr id="9219" name="Прямоугольник 2"/>
          <p:cNvSpPr>
            <a:spLocks noChangeArrowheads="1"/>
          </p:cNvSpPr>
          <p:nvPr/>
        </p:nvSpPr>
        <p:spPr bwMode="auto">
          <a:xfrm>
            <a:off x="0" y="196850"/>
            <a:ext cx="5357813" cy="5940425"/>
          </a:xfrm>
          <a:prstGeom prst="rect">
            <a:avLst/>
          </a:prstGeom>
          <a:noFill/>
          <a:ln w="9525">
            <a:noFill/>
            <a:miter lim="800000"/>
            <a:headEnd/>
            <a:tailEnd/>
          </a:ln>
        </p:spPr>
        <p:txBody>
          <a:bodyPr>
            <a:spAutoFit/>
          </a:bodyPr>
          <a:lstStyle/>
          <a:p>
            <a:pPr algn="just"/>
            <a:r>
              <a:rPr lang="ru-RU">
                <a:latin typeface="Bookman Old Style" pitchFamily="18" charset="0"/>
              </a:rPr>
              <a:t>   </a:t>
            </a:r>
            <a:r>
              <a:rPr lang="ru-RU" sz="1900">
                <a:latin typeface="Bookman Old Style" pitchFamily="18" charset="0"/>
              </a:rPr>
              <a:t>Первая азербайджанская сестра мило-сердия, председательница Больницы дамского комитета офицерской артилле-рийской школы при Красном Кресте в </a:t>
            </a:r>
          </a:p>
          <a:p>
            <a:pPr algn="just"/>
            <a:r>
              <a:rPr lang="ru-RU" sz="1900">
                <a:latin typeface="Bookman Old Style" pitchFamily="18" charset="0"/>
              </a:rPr>
              <a:t>Первой мировой войне. Шихлинская бы-ла дочерью азербайджанского просвети-теля Гусейна Эфенди Гаибова. Овдовев после смерти Дервиш-бека Палавандова из знатной грузинской семьи Палаван-дишвили, 27 октября 1909 года она выш-ла замуж за полковника Али-Ага Шихлин-ского и поселилась в Царском Селе. В воспоминаниях Шихлинский писал: «Моя жена постоянно бывала в лазарете и, по-мимо своих обязанностей председатель-ницы комитета, писала раненым солда-там письма к родным на русском языке, на языке казанских татар, казахском и др. Солдаты называли ее не иначе как "мамаша"...»</a:t>
            </a:r>
          </a:p>
        </p:txBody>
      </p:sp>
    </p:spTree>
  </p:cSld>
  <p:clrMapOvr>
    <a:masterClrMapping/>
  </p:clrMapOvr>
  <p:transition spd="med" advClick="0" advTm="30000">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imageshack.us/a/img856/7858/bx1u.jpg"/>
          <p:cNvPicPr/>
          <p:nvPr/>
        </p:nvPicPr>
        <p:blipFill>
          <a:blip r:embed="rId2" cstate="screen"/>
          <a:srcRect/>
          <a:stretch>
            <a:fillRect/>
          </a:stretch>
        </p:blipFill>
        <p:spPr bwMode="auto">
          <a:xfrm>
            <a:off x="6315075" y="0"/>
            <a:ext cx="2828925" cy="4232275"/>
          </a:xfrm>
          <a:prstGeom prst="rect">
            <a:avLst/>
          </a:prstGeom>
          <a:noFill/>
          <a:ln w="9525">
            <a:solidFill>
              <a:schemeClr val="accent5">
                <a:lumMod val="50000"/>
              </a:schemeClr>
            </a:solidFill>
            <a:miter lim="800000"/>
            <a:headEnd/>
            <a:tailEnd/>
          </a:ln>
          <a:effectLst>
            <a:softEdge rad="127000"/>
          </a:effectLst>
        </p:spPr>
      </p:pic>
      <p:sp>
        <p:nvSpPr>
          <p:cNvPr id="10243" name="Rectangle 4"/>
          <p:cNvSpPr>
            <a:spLocks noChangeArrowheads="1"/>
          </p:cNvSpPr>
          <p:nvPr/>
        </p:nvSpPr>
        <p:spPr bwMode="auto">
          <a:xfrm>
            <a:off x="0" y="3071813"/>
            <a:ext cx="6286500" cy="3786187"/>
          </a:xfrm>
          <a:prstGeom prst="rect">
            <a:avLst/>
          </a:prstGeom>
          <a:noFill/>
          <a:ln w="9525">
            <a:noFill/>
            <a:miter lim="800000"/>
            <a:headEnd/>
            <a:tailEnd/>
          </a:ln>
        </p:spPr>
        <p:txBody>
          <a:bodyPr anchor="ctr">
            <a:spAutoFit/>
          </a:bodyPr>
          <a:lstStyle/>
          <a:p>
            <a:pPr algn="just" eaLnBrk="0" hangingPunct="0"/>
            <a:r>
              <a:rPr lang="ru-RU" sz="2000">
                <a:latin typeface="Bookman Old Style" pitchFamily="18" charset="0"/>
                <a:ea typeface="Calibri" pitchFamily="34" charset="0"/>
                <a:cs typeface="Times New Roman" pitchFamily="18" charset="0"/>
              </a:rPr>
              <a:t>    Дочь Троицко-Савского городского головы, 19-летняя сестра милосердия 1-го Сибирского передового врачебно-госпитального отряда Всероссийского союза.  Во время перемирия в марте 1915 года  О.И. Шишмарева находилась  на передовых позициях близ города Опочно и была тяжело ранена осколком немецкого сна-ряда. Ольга Шишмарёва умерла 28 марта 1915 года. Её похоронили в апреле на Москов-ском Братском кладбище. На похоронах при-сутствовала Великая княгиня Елизавета Фё-доровна.  </a:t>
            </a:r>
          </a:p>
        </p:txBody>
      </p:sp>
      <p:sp>
        <p:nvSpPr>
          <p:cNvPr id="10244" name="Прямоугольник 5"/>
          <p:cNvSpPr>
            <a:spLocks noChangeArrowheads="1"/>
          </p:cNvSpPr>
          <p:nvPr/>
        </p:nvSpPr>
        <p:spPr bwMode="auto">
          <a:xfrm>
            <a:off x="0" y="0"/>
            <a:ext cx="6286500" cy="2124075"/>
          </a:xfrm>
          <a:prstGeom prst="rect">
            <a:avLst/>
          </a:prstGeom>
          <a:noFill/>
          <a:ln w="9525">
            <a:noFill/>
            <a:miter lim="800000"/>
            <a:headEnd/>
            <a:tailEnd/>
          </a:ln>
        </p:spPr>
        <p:txBody>
          <a:bodyPr>
            <a:spAutoFit/>
          </a:bodyPr>
          <a:lstStyle/>
          <a:p>
            <a:pPr algn="ctr"/>
            <a:r>
              <a:rPr lang="ru-RU" sz="4400" b="1">
                <a:latin typeface="Bookman Old Style" pitchFamily="18" charset="0"/>
              </a:rPr>
              <a:t>ОЛЬГА</a:t>
            </a:r>
          </a:p>
          <a:p>
            <a:pPr algn="ctr"/>
            <a:r>
              <a:rPr lang="ru-RU" sz="4400" b="1">
                <a:latin typeface="Bookman Old Style" pitchFamily="18" charset="0"/>
              </a:rPr>
              <a:t> ИННОКЕНТЬЕВНА </a:t>
            </a:r>
          </a:p>
          <a:p>
            <a:pPr algn="ctr"/>
            <a:r>
              <a:rPr lang="ru-RU" sz="4400" b="1">
                <a:latin typeface="Bookman Old Style" pitchFamily="18" charset="0"/>
              </a:rPr>
              <a:t>ШИШМАРЕВА</a:t>
            </a:r>
            <a:r>
              <a:rPr lang="ru-RU" sz="4400">
                <a:latin typeface="Bookman Old Style" pitchFamily="18" charset="0"/>
              </a:rPr>
              <a:t> </a:t>
            </a:r>
          </a:p>
        </p:txBody>
      </p:sp>
    </p:spTree>
  </p:cSld>
  <p:clrMapOvr>
    <a:masterClrMapping/>
  </p:clrMapOvr>
  <p:transition spd="med" advClick="0" advTm="16000">
    <p:dissolve/>
  </p:transition>
  <p:timing>
    <p:tnLst>
      <p:par>
        <p:cTn id="1" dur="indefinite" restart="never" nodeType="tmRoot"/>
      </p:par>
    </p:tnLst>
  </p:timing>
</p:sld>
</file>

<file path=ppt/theme/theme1.xml><?xml version="1.0" encoding="utf-8"?>
<a:theme xmlns:a="http://schemas.openxmlformats.org/drawingml/2006/main" name="Тема Office">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733</TotalTime>
  <Words>625</Words>
  <Application>Microsoft Office PowerPoint</Application>
  <PresentationFormat>Экран (4:3)</PresentationFormat>
  <Paragraphs>57</Paragraphs>
  <Slides>23</Slides>
  <Notes>0</Notes>
  <HiddenSlides>0</HiddenSlides>
  <MMClips>2</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23</vt:i4>
      </vt:variant>
    </vt:vector>
  </HeadingPairs>
  <TitlesOfParts>
    <vt:vector size="32" baseType="lpstr">
      <vt:lpstr>Arial</vt:lpstr>
      <vt:lpstr>Calibri</vt:lpstr>
      <vt:lpstr>Bookman Old Style</vt:lpstr>
      <vt:lpstr>Times New Roman</vt:lpstr>
      <vt:lpstr>Monotype Corsiva</vt:lpstr>
      <vt:lpstr>Wingdings</vt:lpstr>
      <vt:lpstr>Verdana</vt:lpstr>
      <vt:lpstr>Garamond</vt:lpstr>
      <vt:lpstr>Тема Office</vt:lpstr>
      <vt:lpstr>Слайд 1</vt:lpstr>
      <vt:lpstr>Слайд 2</vt:lpstr>
      <vt:lpstr>Слайд 3</vt:lpstr>
      <vt:lpstr>Слайд 4</vt:lpstr>
      <vt:lpstr>Слайд 5</vt:lpstr>
      <vt:lpstr>Слайд 6</vt:lpstr>
      <vt:lpstr>Нигяр Гусейн Эфенди гызы Шихлинская </vt:lpstr>
      <vt:lpstr>Слайд 8</vt:lpstr>
      <vt:lpstr>Слайд 9</vt:lpstr>
      <vt:lpstr>Слайд 10</vt:lpstr>
      <vt:lpstr>Любовь  Петровна  Константинова</vt:lpstr>
      <vt:lpstr>Слайд 12</vt:lpstr>
      <vt:lpstr>Слайд 13</vt:lpstr>
      <vt:lpstr>Ольга  Владимировна  Рауэр </vt:lpstr>
      <vt:lpstr>Похороны Ольги Владимировны Рауэр</vt:lpstr>
      <vt:lpstr>Вера  Николаевна  Семенова</vt:lpstr>
      <vt:lpstr>Слайд 17</vt:lpstr>
      <vt:lpstr>Слайд 18</vt:lpstr>
      <vt:lpstr>Слайд 19</vt:lpstr>
      <vt:lpstr>Слайд 20</vt:lpstr>
      <vt:lpstr>Слайд 21</vt:lpstr>
      <vt:lpstr>Слайд 22</vt:lpstr>
      <vt:lpstr>Слайд 23</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Белые голубки</dc:title>
  <dc:creator>Залевская Н.И.</dc:creator>
  <cp:lastModifiedBy>Admin</cp:lastModifiedBy>
  <cp:revision>73</cp:revision>
  <dcterms:created xsi:type="dcterms:W3CDTF">2014-04-21T17:17:27Z</dcterms:created>
  <dcterms:modified xsi:type="dcterms:W3CDTF">2014-05-07T19:27:54Z</dcterms:modified>
</cp:coreProperties>
</file>