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628800"/>
            <a:ext cx="61926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Microsoft YaHei" pitchFamily="34" charset="-122"/>
              </a:rPr>
              <a:t>Чайные традиции</a:t>
            </a:r>
            <a:endParaRPr lang="ru-RU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Microsoft YaHei" pitchFamily="34" charset="-122"/>
            </a:endParaRPr>
          </a:p>
          <a:p>
            <a:pPr algn="ctr">
              <a:spcAft>
                <a:spcPct val="0"/>
              </a:spcAft>
              <a:defRPr/>
            </a:pPr>
            <a:r>
              <a:rPr lang="ru-RU" sz="28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Microsoft YaHei" pitchFamily="34" charset="-122"/>
              </a:rPr>
              <a:t>Внеклассное мероприятие </a:t>
            </a:r>
            <a:endParaRPr lang="ru-RU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Microsoft YaHei" pitchFamily="34" charset="-122"/>
            </a:endParaRPr>
          </a:p>
          <a:p>
            <a:pPr marL="274320" indent="-274320"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19872" y="5290476"/>
            <a:ext cx="2808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tabLst>
                <a:tab pos="3819525" algn="l"/>
              </a:tabLs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Внеклассное мероприятие разработала</a:t>
            </a:r>
          </a:p>
          <a:p>
            <a:pPr algn="r" eaLnBrk="0" hangingPunct="0">
              <a:buClrTx/>
              <a:buSzTx/>
              <a:buFontTx/>
              <a:buNone/>
              <a:tabLst>
                <a:tab pos="3819525" algn="l"/>
              </a:tabLs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Ицкович Т.Я.  </a:t>
            </a:r>
          </a:p>
          <a:p>
            <a:pPr algn="r" eaLnBrk="0" hangingPunct="0">
              <a:buClrTx/>
              <a:buSzTx/>
              <a:buFontTx/>
              <a:buNone/>
              <a:tabLst>
                <a:tab pos="3819525" algn="l"/>
              </a:tabLs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 химии МБОУ ООШ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№81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Ф.И.О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 Чай в Англии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71513" y="476250"/>
            <a:ext cx="2244725" cy="4248150"/>
          </a:xfrm>
        </p:spPr>
        <p:txBody>
          <a:bodyPr>
            <a:normAutofit fontScale="92500"/>
          </a:bodyPr>
          <a:lstStyle/>
          <a:p>
            <a:r>
              <a:rPr lang="ru-RU" sz="1600" smtClean="0"/>
              <a:t>В1662 году английский король Карл Второй женился на португальской принцессе Екатерине, большой любительнице чая, со вкусом этого напитка познакомились и при английском королевском дворе. Чай стал любимым напитком аристократии, совершенно вытеснив эль.</a:t>
            </a:r>
          </a:p>
        </p:txBody>
      </p:sp>
      <p:pic>
        <p:nvPicPr>
          <p:cNvPr id="13316" name="Picture 4" descr="&amp;Kcy;&amp;acy;&amp;rcy;&amp;lcy;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484313"/>
            <a:ext cx="2667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s40.radikal.ru/i090/1108/ca/8cb2d2bd8e5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933825"/>
            <a:ext cx="28067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Чай в Англии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71513" y="1196752"/>
            <a:ext cx="3395662" cy="4968552"/>
          </a:xfrm>
        </p:spPr>
        <p:txBody>
          <a:bodyPr>
            <a:noAutofit/>
          </a:bodyPr>
          <a:lstStyle/>
          <a:p>
            <a:r>
              <a:rPr lang="ru-RU" sz="1400" dirty="0" smtClean="0"/>
              <a:t> . Гостям предлагаются на выбор 5—10 сортов чая, среди которых должны присутствовать два чистых плантационных индийских чая: «Ассам» и «</a:t>
            </a:r>
            <a:r>
              <a:rPr lang="ru-RU" sz="1400" dirty="0" err="1" smtClean="0"/>
              <a:t>Дарджилинг</a:t>
            </a:r>
            <a:r>
              <a:rPr lang="ru-RU" sz="1400" dirty="0" smtClean="0"/>
              <a:t>», бергамотовый «Эрл Грэй», китайский подкопченный чай «</a:t>
            </a:r>
            <a:r>
              <a:rPr lang="ru-RU" sz="1400" dirty="0" err="1" smtClean="0"/>
              <a:t>Лопсанг</a:t>
            </a:r>
            <a:r>
              <a:rPr lang="ru-RU" sz="1400" dirty="0" smtClean="0"/>
              <a:t> </a:t>
            </a:r>
            <a:r>
              <a:rPr lang="ru-RU" sz="1400" dirty="0" err="1" smtClean="0"/>
              <a:t>сушонг</a:t>
            </a:r>
            <a:r>
              <a:rPr lang="ru-RU" sz="1400" dirty="0" smtClean="0"/>
              <a:t>», а также различные смеси.  </a:t>
            </a:r>
          </a:p>
          <a:p>
            <a:r>
              <a:rPr lang="ru-RU" sz="1400" dirty="0" smtClean="0"/>
              <a:t> Красиво звучат истории о случайном открытии чая Эрл Грей. По одной легенде, во время сильного шторма на чайном клипере разбилась бочка с бергамотовым маслом, и ароматная жидкость разлилась по палубе, «испортив» всю партию чая. Есть и более прагматичные версии — якобы граф Грей, который проявлял экономический интерес к поставкам индийского чая, намеренно облил бергамотовым маслом китайский чай, чтобы дискредитировать его. И, наконец, самая «скучная» версия говорит о том, что чай с бергамотом был просто назван в честь известного политика. </a:t>
            </a:r>
          </a:p>
          <a:p>
            <a:endParaRPr lang="ru-RU" sz="1400" dirty="0" smtClean="0"/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41287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638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Английский столик</a:t>
            </a:r>
            <a:endParaRPr lang="ru-RU" dirty="0"/>
          </a:p>
        </p:txBody>
      </p:sp>
      <p:pic>
        <p:nvPicPr>
          <p:cNvPr id="15363" name="Picture 2" descr="C:\Users\Мама\Documents\2012-13\школа\Нфл\чай\CIMG0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89138"/>
            <a:ext cx="4244975" cy="3182937"/>
          </a:xfrm>
          <a:noFill/>
        </p:spPr>
      </p:pic>
      <p:pic>
        <p:nvPicPr>
          <p:cNvPr id="15364" name="Picture 4" descr="2814628_1a307c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2781300"/>
            <a:ext cx="230425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4213" y="1484313"/>
            <a:ext cx="2951162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Необходимый «ингредиент» для совершения английского чайного действа — правильно накрытый стол. Сюда входят скатерть (обязательно однотонная, белая либо синяя), чайный сервиз тонкого белого фарфора — в тон скатерти — либо чисто белый, либо бело-синий, без позолоты и прочих излишеств. В чайный сервиз входят кратное шести количество чашек с блюдцами (европейских чайных пар) и десертных тарелок, заварочный чайник, сахарница и кувшинчик для молока или сливок. Кроме этого, на столе должен присутствовать кувшинчик с горячей водой (иногда он входит в сервиз, в противном случае надо подобрать емкость в тон остальной посуде либо прозрачную), набор столовых приборов для каждой персоны (десертная вилка, нож, чайная ложечка), строгая ваза с цветами, ситечко на подставке и, наконец шерстяной или фланелевый колпачок для чайника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Рекомендации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75000"/>
              </a:lnSpc>
            </a:pPr>
            <a:r>
              <a:rPr lang="ru-RU" sz="2500" smtClean="0"/>
              <a:t>не рекомендуется пить слишком крепкий и обжигающе горячий чай;</a:t>
            </a:r>
          </a:p>
          <a:p>
            <a:pPr algn="just">
              <a:lnSpc>
                <a:spcPct val="75000"/>
              </a:lnSpc>
            </a:pPr>
            <a:r>
              <a:rPr lang="ru-RU" sz="2500" smtClean="0"/>
              <a:t> для хорошего чая нужна хорошая вода;</a:t>
            </a:r>
          </a:p>
          <a:p>
            <a:pPr algn="just">
              <a:lnSpc>
                <a:spcPct val="75000"/>
              </a:lnSpc>
            </a:pPr>
            <a:r>
              <a:rPr lang="ru-RU" sz="2500" smtClean="0"/>
              <a:t> зелёный чай заваривают в течение 2-3 минут, а затем сразу процеживают;</a:t>
            </a:r>
          </a:p>
          <a:p>
            <a:pPr algn="just">
              <a:lnSpc>
                <a:spcPct val="75000"/>
              </a:lnSpc>
            </a:pPr>
            <a:r>
              <a:rPr lang="ru-RU" sz="2500" smtClean="0"/>
              <a:t>чёрный чай заваривают 4-5 минут;</a:t>
            </a:r>
          </a:p>
          <a:p>
            <a:pPr algn="just">
              <a:lnSpc>
                <a:spcPct val="75000"/>
              </a:lnSpc>
            </a:pPr>
            <a:r>
              <a:rPr lang="ru-RU" sz="2500" smtClean="0"/>
              <a:t>употребление чая с сахаром снижает усвояемость витаминов; </a:t>
            </a:r>
          </a:p>
          <a:p>
            <a:pPr algn="just">
              <a:lnSpc>
                <a:spcPct val="75000"/>
              </a:lnSpc>
            </a:pPr>
            <a:r>
              <a:rPr lang="ru-RU" sz="2500" smtClean="0"/>
              <a:t>чай нужно хранить в стеклянной или фарфоровой чайнице с плотно притёртой пробкой.</a:t>
            </a:r>
          </a:p>
          <a:p>
            <a:pPr>
              <a:lnSpc>
                <a:spcPct val="75000"/>
              </a:lnSpc>
            </a:pPr>
            <a:endParaRPr lang="ru-RU" sz="19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ЧАЙ В Китае</a:t>
            </a: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1688" y="1412776"/>
            <a:ext cx="6395982" cy="4392488"/>
          </a:xfrm>
          <a:prstGeom prst="roundRect">
            <a:avLst>
              <a:gd name="adj" fmla="val 4531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повседневной жизни чай заваривают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гайванях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— специальных чашках типа пиалы объемом 200— 250 мл, но с резким расширением в верхней части и с крышкой.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гайвань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засыпают 4—5 г чая и сразу же заливают его водой от половины до трети объема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гайваня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Время заваривания не должно превышать 2— 2,5 минут (для некоторых сортов — максимум 3— 4 минуты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12" name="Picture 4" descr="300946270_1cd4a5a7da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764704"/>
            <a:ext cx="3014662" cy="1997075"/>
          </a:xfrm>
          <a:prstGeom prst="rect">
            <a:avLst/>
          </a:prstGeom>
        </p:spPr>
      </p:pic>
      <p:pic>
        <p:nvPicPr>
          <p:cNvPr id="13" name="Picture 2" descr="http://upload.wikimedia.org/wikipedia/commons/thumb/5/58/YellowGaiwan.jpg/180px-YellowGaiw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Китайский столик</a:t>
            </a:r>
            <a:endParaRPr lang="ru-RU" dirty="0"/>
          </a:p>
        </p:txBody>
      </p:sp>
      <p:pic>
        <p:nvPicPr>
          <p:cNvPr id="6147" name="Picture 2" descr="C:\Users\Мама\Documents\2012-13\школа\Нфл\чай\CIMG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28775"/>
            <a:ext cx="2781300" cy="20859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ЧАЙ В ЯПОНИИ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0200" y="1916113"/>
            <a:ext cx="3887788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Японии существует своя чайная церемония 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ча-джи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). Комната или домик, в котором она протекает, называется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чашитзу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Задача чайной церемонии состоит в том, чтобы дать возможность хозяину дома выразить свое гостеприимство по отношению к гостям, И чайный садик, и комната приготовления должны создавать атмосферу и духовный настрой для выражения чувства гостеприимства</a:t>
            </a:r>
          </a:p>
        </p:txBody>
      </p:sp>
      <p:pic>
        <p:nvPicPr>
          <p:cNvPr id="7172" name="Picture 4" descr="http://anysite.ru/img/publication/tea/japa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29702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Содержимое 5"/>
          <p:cNvSpPr>
            <a:spLocks noGrp="1"/>
          </p:cNvSpPr>
          <p:nvPr>
            <p:ph idx="1"/>
          </p:nvPr>
        </p:nvSpPr>
        <p:spPr>
          <a:xfrm>
            <a:off x="4067175" y="1773238"/>
            <a:ext cx="4411663" cy="44513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Японский столик</a:t>
            </a:r>
            <a:endParaRPr lang="ru-RU" dirty="0"/>
          </a:p>
        </p:txBody>
      </p:sp>
      <p:pic>
        <p:nvPicPr>
          <p:cNvPr id="1026" name="Picture 2" descr="C:\Users\Мама\Documents\внеклассная работа\22.03.13\чай фото\CIMG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3500206" cy="2625155"/>
          </a:xfrm>
          <a:prstGeom prst="rect">
            <a:avLst/>
          </a:prstGeom>
          <a:noFill/>
        </p:spPr>
      </p:pic>
      <p:pic>
        <p:nvPicPr>
          <p:cNvPr id="5" name="Picture 2" descr="http://www.etoya.ru/files/images/pub/part_1/25781/src/200812.jpg?315_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861048"/>
            <a:ext cx="30003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3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22955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dirty="0" err="1" smtClean="0"/>
              <a:t>Таджикскийстолик</a:t>
            </a:r>
            <a:endParaRPr lang="ru-RU" dirty="0"/>
          </a:p>
        </p:txBody>
      </p:sp>
      <p:pic>
        <p:nvPicPr>
          <p:cNvPr id="9220" name="Picture 2" descr="C:\Users\Мама\Documents\2012-13\школа\Нфл\чай\CIMG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2748516" cy="20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чойхон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2936"/>
            <a:ext cx="2667273" cy="185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20072" y="3645024"/>
            <a:ext cx="3466728" cy="24811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Чай в России</a:t>
            </a:r>
          </a:p>
        </p:txBody>
      </p:sp>
      <p:pic>
        <p:nvPicPr>
          <p:cNvPr id="10243" name="Picture 6" descr="https://docs.google.com/viewer?url=http%3A%2F%2Fnsportal.ru%2Fsites%2Fdefault%2Ffiles%2F2012%2F1%2Fprezentaciya_chay_microsoft_office_2powerpoint.pptx&amp;docid=4c7ba37d7557177a15ea2eb1c006b7d7&amp;a=bi&amp;pagenumber=7&amp;w=5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4176712" cy="32639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773238"/>
            <a:ext cx="302418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Самым важным                              вкладом российских «водохлебов» в практику мирового чаепития можно считать использование самовара</a:t>
            </a:r>
          </a:p>
        </p:txBody>
      </p:sp>
      <p:pic>
        <p:nvPicPr>
          <p:cNvPr id="10245" name="Picture 4" descr="0_6043a_2b568e4c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284538"/>
            <a:ext cx="2219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69913"/>
            <a:ext cx="36131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ЧАЙ В ПРИКУСКУ</a:t>
            </a:r>
          </a:p>
        </p:txBody>
      </p:sp>
      <p:pic>
        <p:nvPicPr>
          <p:cNvPr id="11267" name="Picture 4" descr="ruste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844675"/>
            <a:ext cx="2516187" cy="1871663"/>
          </a:xfr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84538"/>
            <a:ext cx="30114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364163" y="2060575"/>
            <a:ext cx="302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ЧАЙ ИЗ БЛЮДЦА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Русский столик</a:t>
            </a:r>
            <a:endParaRPr lang="ru-RU" dirty="0"/>
          </a:p>
        </p:txBody>
      </p:sp>
      <p:pic>
        <p:nvPicPr>
          <p:cNvPr id="12291" name="Picture 2" descr="C:\Users\Мама\Documents\2012-13\школа\Нфл\чай\CIMG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84313"/>
            <a:ext cx="3822700" cy="2868612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4716463" y="2708275"/>
            <a:ext cx="36004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Пить чай «по-русски» означает делать это в любое время дня и ночи и со всем, что только душе угодно: со сливками и молоком, медом и сахаром, шоколадом и лимоном, яблоками и леденцами, пирожными и печеньем, вареньем и пряностями, а если нет этого — просто хлебом с маслом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Китайский столик</vt:lpstr>
      <vt:lpstr>ЧАЙ В ЯПОНИИ</vt:lpstr>
      <vt:lpstr>Японский столик</vt:lpstr>
      <vt:lpstr> Таджикскийстолик</vt:lpstr>
      <vt:lpstr>Чай в России</vt:lpstr>
      <vt:lpstr>ЧАЙ В ПРИКУСКУ</vt:lpstr>
      <vt:lpstr>Русский столик</vt:lpstr>
      <vt:lpstr> Чай в Англии</vt:lpstr>
      <vt:lpstr>Чай в Англии</vt:lpstr>
      <vt:lpstr>Английский столик</vt:lpstr>
      <vt:lpstr>Рекомендации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Мама</cp:lastModifiedBy>
  <cp:revision>7</cp:revision>
  <dcterms:created xsi:type="dcterms:W3CDTF">2012-08-02T12:17:38Z</dcterms:created>
  <dcterms:modified xsi:type="dcterms:W3CDTF">2013-06-26T07:51:25Z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