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282" r:id="rId28"/>
    <p:sldId id="281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Documents and Settings\Ольга\Рабочий стол\rast1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2466975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C53D-F982-4D1F-AEFD-8FF4C521C7D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2960370"/>
          </a:xfrm>
          <a:prstGeom prst="rect">
            <a:avLst/>
          </a:prstGeom>
          <a:noFill/>
        </p:spPr>
      </p:pic>
      <p:pic>
        <p:nvPicPr>
          <p:cNvPr id="30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28934"/>
            <a:ext cx="9144000" cy="2960370"/>
          </a:xfrm>
          <a:prstGeom prst="rect">
            <a:avLst/>
          </a:prstGeom>
          <a:noFill/>
        </p:spPr>
      </p:pic>
      <p:pic>
        <p:nvPicPr>
          <p:cNvPr id="31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7892"/>
            <a:ext cx="9144000" cy="2960370"/>
          </a:xfrm>
          <a:prstGeom prst="rect">
            <a:avLst/>
          </a:prstGeom>
          <a:noFill/>
        </p:spPr>
      </p:pic>
      <p:pic>
        <p:nvPicPr>
          <p:cNvPr id="1029" name="Picture 5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0"/>
            <a:ext cx="2466975" cy="7620000"/>
          </a:xfrm>
          <a:prstGeom prst="rect">
            <a:avLst/>
          </a:prstGeom>
          <a:noFill/>
        </p:spPr>
      </p:pic>
      <p:pic>
        <p:nvPicPr>
          <p:cNvPr id="1030" name="Picture 6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0"/>
            <a:ext cx="2466975" cy="7620000"/>
          </a:xfrm>
          <a:prstGeom prst="rect">
            <a:avLst/>
          </a:prstGeom>
          <a:noFill/>
        </p:spPr>
      </p:pic>
      <p:pic>
        <p:nvPicPr>
          <p:cNvPr id="1031" name="Picture 7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0"/>
            <a:ext cx="2466975" cy="762000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38" y="0"/>
            <a:ext cx="2466975" cy="7620000"/>
          </a:xfrm>
          <a:prstGeom prst="rect">
            <a:avLst/>
          </a:prstGeom>
          <a:noFill/>
        </p:spPr>
      </p:pic>
      <p:pic>
        <p:nvPicPr>
          <p:cNvPr id="1033" name="Picture 9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00098" y="-571528"/>
            <a:ext cx="3429024" cy="3214710"/>
          </a:xfrm>
          <a:prstGeom prst="rect">
            <a:avLst/>
          </a:prstGeom>
          <a:noFill/>
        </p:spPr>
      </p:pic>
      <p:pic>
        <p:nvPicPr>
          <p:cNvPr id="1034" name="Picture 10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79" y="5286379"/>
            <a:ext cx="1571621" cy="15716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-325559"/>
            <a:ext cx="78843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Проектно-исследовательская технология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6712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организации учебной деятельности.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Учебный проект или исследование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точки зрения учителя </a:t>
            </a:r>
            <a:r>
              <a:rPr lang="ru-RU" b="1" dirty="0" smtClean="0">
                <a:solidFill>
                  <a:srgbClr val="C00000"/>
                </a:solidFill>
              </a:rPr>
              <a:t>—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интегративное дидактическое средство развития, обучения и воспитания, которое позволяет вырабатывать и развивать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специфические умения и навыки проектирования и исследования у обучающихся,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специфические умения и навыки </a:t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проектирования и исследования у обучающихся</a:t>
            </a:r>
            <a:r>
              <a:rPr lang="ru-RU" i="1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2050761"/>
            <a:ext cx="8136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проблематизация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елеполагание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планирование содержательной деятельности ученика;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амоанализу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рефлексия ;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представлению результатов своей деятельности и хода работы;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резентация;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и отбор актуальной информации и усвоение необходимого знания;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рактическое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школьных знаний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выбор, освоение и использование подходящей технологии изготовления продукта проектирования;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исследования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869560" cy="58772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 обучающихся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деятельность,  связанная с решением учащимися творческой, исследовательской задачи с заранее неизвестным решением.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постановка проблемы;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изучение теории.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обучающихся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на достижение общего результата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 моего </a:t>
            </a:r>
            <a:br>
              <a:rPr lang="ru-RU" sz="4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собственного исследования: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эффективность развития творческих способностей учащихся на занятиях технологии повышается, если основу обучения составляет учебная, проектная  и исследовательская деятельность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системообразующего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компонента.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03648" y="774910"/>
            <a:ext cx="7560840" cy="58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проектная учебная деятельность выстраивается с учетом субъектно-позиционного подхода, направленного на усиление роли ученика в управлении собственной учебно-познавательной деятельностью, а уровень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субъектности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обеспечивается позицией ученика и учителя в педагогическом процессе;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772348"/>
            <a:ext cx="79563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проблематика и содержание проектной деятельности ориентированы на творческие потребности, интересы и потенциальные возможности ученика, они включают широкий спектр видов и сфер практической деятельности по предметам труда, создавая условия самоопределения учащихся;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1600" y="1171539"/>
            <a:ext cx="8172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осуществляется вариативное построение проектной деятельности для создания условий реализации субъектной позиции ученика, развития умений и навыков свободной творческой деятельности и управления ею;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включаются в активную творческую деятельность.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1772816"/>
            <a:ext cx="7523113" cy="399615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предполагает абсолютно самостоятельные последовательные действия учащегося в осуществлении определенного замысла и кроме этого, любая творческая работа предполагает развитие воображения, применение фантазии.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908720"/>
            <a:ext cx="8026152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  ТВОРЧЕСКИЙ   ПРОЕКТ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2204864"/>
            <a:ext cx="7091065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определенная последовательность действий в осуществлении определенного замысла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908720"/>
            <a:ext cx="7379097" cy="10801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 РАБОТА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7126560" cy="139558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660066"/>
                </a:solidFill>
              </a:rPr>
              <a:t/>
            </a:r>
            <a:br>
              <a:rPr lang="ru-RU" sz="6000" b="1" dirty="0" smtClean="0">
                <a:solidFill>
                  <a:srgbClr val="660066"/>
                </a:solidFill>
              </a:rPr>
            </a:br>
            <a:r>
              <a:rPr lang="ru-RU" sz="6000" b="1" dirty="0" smtClean="0">
                <a:solidFill>
                  <a:srgbClr val="660066"/>
                </a:solidFill>
              </a:rPr>
              <a:t/>
            </a:r>
            <a:br>
              <a:rPr lang="ru-RU" sz="6000" b="1" dirty="0" smtClean="0">
                <a:solidFill>
                  <a:srgbClr val="660066"/>
                </a:solidFill>
              </a:rPr>
            </a:br>
            <a:r>
              <a:rPr lang="ru-RU" sz="6000" b="1" dirty="0" smtClean="0">
                <a:solidFill>
                  <a:srgbClr val="660066"/>
                </a:solidFill>
              </a:rPr>
              <a:t/>
            </a:r>
            <a:br>
              <a:rPr lang="ru-RU" sz="6000" b="1" dirty="0" smtClean="0">
                <a:solidFill>
                  <a:srgbClr val="660066"/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«Ученик - это не сосуд, который надо наполнить, а факел, который надо зажечь».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b="1" dirty="0" smtClean="0"/>
              <a:t>Б. Паскаль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7268344" cy="1584177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I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2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погружение в проблему 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Формулирует:</a:t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проблему проекта;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сюжетную ситуацию;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цель и задачи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  <a:r>
              <a:rPr lang="ru-RU" sz="2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Осуществляют: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личностное присвоение проблемы;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вживание в ситуацию;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принятие, уточнение и конкретизацию цели и задачи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836713"/>
            <a:ext cx="7019056" cy="5760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1556792"/>
            <a:ext cx="7451105" cy="417646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 - организация деятельности</a:t>
            </a:r>
            <a:b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Предлагает: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спланировать деятельность по решению задач проекта (установить «рабочий график»);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при организации групповой работы- распределить амплуа и обязанности в группах;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возможные формы представления результатов проекта.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Осуществляют: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планирование работы;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разбивку на группы и распределение ролей в группе;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выбор формы и способа представления информации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3" y="908721"/>
            <a:ext cx="7307089" cy="6480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1484784"/>
            <a:ext cx="7451105" cy="42841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этап - осуществление деятельности</a:t>
            </a:r>
            <a:b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участвует, но: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консультирует по необходимости учащихся;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ненавязчиво контролирует;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ориентирует в поле необходимой информации;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консультирует по презентации результатов.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 учащихся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Работают активно и самостоятельно: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 поиску, сбору и структурированию необходимой информации;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консультируются по необходимости;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одготавливают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презентацию результатов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3" y="908721"/>
            <a:ext cx="6947049" cy="5760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484784"/>
            <a:ext cx="7560841" cy="432048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этап - презентация, самоанализ и самооценка результатов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br>
              <a:rPr lang="ru-RU" sz="1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Принимает итоговый отчет: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обобщает и резюмирует полученные результаты;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подводит итоги обучения.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Оценивает: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глубину проникновения в проблему;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привлечение знаний из других областей;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доказательность принимаемых решений;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умение аргументировать свои заключения, выводы;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активность каждого участника проекта в соответствии с его индивидуальными возможностями;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характер общения и взаимопомощи,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взаимодополняемости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участников проекта;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эстетику оформления результатов проведенного проекта;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умение отвечать на вопросы, лаконичность и аргументированность ответов.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3" y="908721"/>
            <a:ext cx="7307089" cy="504055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Организация проектной деятельности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916832"/>
            <a:ext cx="7379097" cy="4752528"/>
          </a:xfrm>
        </p:spPr>
        <p:txBody>
          <a:bodyPr>
            <a:normAutofit/>
          </a:bodyPr>
          <a:lstStyle/>
          <a:p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  <a:b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Демонстрируют: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понимание проблемы, цели и задачи;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умение планировать и осуществлять работу;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найденный способ решения проблемы.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Осуществляют: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рефлексию деятельности и результатов;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взаимооценку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деятельности и ее результативность.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5760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Организация проектной деятельности</a:t>
            </a:r>
            <a:endParaRPr lang="ru-RU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2060848"/>
            <a:ext cx="6875041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Web-сайт;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данных социологического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опроса;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Бизнес-план;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Видеофильм;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Видеоклип;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Электронная газета;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Электронный журнал;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Коллекция;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Дизайн - макет;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Музыкальное произведение;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продукт;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Пакет рекомендаций;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08721"/>
            <a:ext cx="8100392" cy="1368151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«Конечный продукт» проектной деятельности учащихся может быть представлен: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2204864"/>
            <a:ext cx="6875041" cy="439248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Публикация;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Путеводитель;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Рекламный проспект;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Серия иллюстраций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Сказка;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Справочник;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Словарь;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Статья;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Сценарий;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 сочинений;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Дневник путешествий;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Главы из несуществующего учебника. 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08721"/>
            <a:ext cx="8100392" cy="1368151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«Конечный продукт» проектной деятельности учащихся может быть представлен: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268344" cy="3882355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оценивать: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степень самостоятельности в выполнении различных этапов работы над проектом;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степень включённости в групповую работу и чёткость выполнения отведённой роли;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практическое использование предметных и общешкольных ЗУН;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количество новой информации использованной для выполнения проекта;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степень осмысления использованной информации; уровень сложности и степень владения использованными методиками;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оригинальность идеи, способ решения проблемы;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3" y="980729"/>
            <a:ext cx="7307089" cy="136815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Оценивание успешности обучающегося в       выполнении проекта или исследования.    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268344" cy="4536504"/>
          </a:xfrm>
        </p:spPr>
        <p:txBody>
          <a:bodyPr>
            <a:noAutofit/>
          </a:bodyPr>
          <a:lstStyle/>
          <a:p>
            <a:pPr lvl="0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оценивать:</a:t>
            </a:r>
            <a:b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осмысление проблемы проекта и формулирование цели проекта или исследования;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уровень организации и проведения презентации: устного сообщения, письменного отчёта, обеспечения объектами наглядности;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владение рефлексией;           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творческий подход в подготовке объектов наглядности презентации;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социальное и прикладное значение полученных результатов.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3" y="980729"/>
            <a:ext cx="7307089" cy="136815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Оценивание успешности обучающегося в       выполнении проекта или исследования.    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6368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графии\Фото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91389">
            <a:off x="1371479" y="2912807"/>
            <a:ext cx="2664296" cy="2510552"/>
          </a:xfrm>
          <a:prstGeom prst="rect">
            <a:avLst/>
          </a:prstGeom>
          <a:noFill/>
        </p:spPr>
      </p:pic>
      <p:pic>
        <p:nvPicPr>
          <p:cNvPr id="1027" name="Picture 3" descr="C:\Users\user\Desktop\Фотографии\IMG108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8411">
            <a:off x="6507876" y="3167449"/>
            <a:ext cx="3096344" cy="2685118"/>
          </a:xfrm>
          <a:prstGeom prst="rect">
            <a:avLst/>
          </a:prstGeom>
          <a:noFill/>
        </p:spPr>
      </p:pic>
      <p:pic>
        <p:nvPicPr>
          <p:cNvPr id="6" name="Picture 4" descr="разное 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3744797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67151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технологии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изобразительного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Фисенко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Д.Р.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МКОУ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Краснослободская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340768"/>
            <a:ext cx="9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двигатель изучения предмета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радость познания, 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чувство комфорта, 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положительные эмоции.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81003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Проект– 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это метод  обучения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применяться на уроках и во  внеурочное время;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Ориентирован на достижение целей самих учащихся, и поэтому он уникален;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формирует невероятно большое количество умений и навыков, и поэтому он эффективен;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дает ученикам опыт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деятельности, и поэтому он незаменим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96752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Проектирование – 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содержание обучения: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может быть частью предмета «Технология»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самостоятельным предметом;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лечь в основу спецкурсов.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– это форма организации учебного процесса.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стать альтернативой классно-урочному обучению.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– это особая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философия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Философия  цели и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Философия результатов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достижений.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9" descr="Рисунок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4000" contrast="100000"/>
          </a:blip>
          <a:stretch>
            <a:fillRect/>
          </a:stretch>
        </p:blipFill>
        <p:spPr bwMode="auto">
          <a:xfrm>
            <a:off x="1331640" y="836712"/>
            <a:ext cx="7951735" cy="583264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4000" contrast="100000"/>
            </a:blip>
            <a:tile tx="0" ty="0" sx="100000" sy="100000" flip="none" algn="tl"/>
          </a:blipFill>
          <a:ln cmpd="thickThin">
            <a:solidFill>
              <a:srgbClr val="FF0000">
                <a:alpha val="2000"/>
              </a:srgb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проектов –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является исследовательским методом,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способным сформировать у учащегося опыт творческой деятельности.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75656" y="-6126979"/>
            <a:ext cx="43431061" cy="127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проект или исследование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точки зрения обучающегося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возможность максимального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раскрытия своего творческого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потенциала. Это деятельность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позволяющая проявить себя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 или в группе,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попробовать свои силы, приложить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знания, принести пользу,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публично достигнутый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254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0A7039-EA11-4399-A65B-6A189471C6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TS102425414</Template>
  <TotalTime>382</TotalTime>
  <Words>534</Words>
  <Application>Microsoft Office PowerPoint</Application>
  <PresentationFormat>Экран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TS102425414</vt:lpstr>
      <vt:lpstr>Слайд 1</vt:lpstr>
      <vt:lpstr>   «Ученик - это не сосуд, который надо наполнить, а факел, который надо зажечь».                          Б. Паскаль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специфические умения и навыки  проектирования и исследования у обучающихся:</vt:lpstr>
      <vt:lpstr>       Исследовательская деятельность обучающихся — деятельность,  связанная с решением учащимися творческой, исследовательской задачи с заранее неизвестным решением. Этапы исследования: -постановка проблемы; -изучение теории.</vt:lpstr>
      <vt:lpstr>      Проектная  деятельность обучающихся —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на достижение общего результата деятельности.</vt:lpstr>
      <vt:lpstr>            Гипотеза моего  собственного исследования: эффективность развития творческих способностей учащихся на занятиях технологии повышается, если основу обучения составляет учебная, проектная  и исследовательская деятельность  в качестве системообразующего компонента.</vt:lpstr>
      <vt:lpstr>Слайд 15</vt:lpstr>
      <vt:lpstr>Слайд 16</vt:lpstr>
      <vt:lpstr>Слайд 17</vt:lpstr>
      <vt:lpstr> предполагает абсолютно самостоятельные последовательные действия учащегося в осуществлении определенного замысла и кроме этого, любая творческая работа предполагает развитие воображения, применение фантазии. </vt:lpstr>
      <vt:lpstr>это определенная последовательность действий в осуществлении определенного замысла.</vt:lpstr>
      <vt:lpstr>I Этап  - погружение в проблему   Деятельность учителя  Формулирует: - проблему проекта; - сюжетную ситуацию; - цель и задачи   Деятельность учащихся  Осуществляют: - личностное присвоение проблемы; - вживание в ситуацию; - принятие, уточнение и конкретизацию цели и задачи </vt:lpstr>
      <vt:lpstr>2 этап - организация деятельности  деятельность учителя Предлагает: - спланировать деятельность по решению задач проекта (установить «рабочий график»); - при организации групповой работы- распределить амплуа и обязанности в группах; - возможные формы представления результатов проекта. Деятельность учащихся Осуществляют: - планирование работы; - разбивку на группы и распределение ролей в группе; - выбор формы и способа представления информации </vt:lpstr>
      <vt:lpstr> 3 этап - осуществление деятельности   деятельность учителя  Не участвует, но: - консультирует по необходимости учащихся; - ненавязчиво контролирует; - ориентирует в поле необходимой информации; - консультирует по презентации результатов.   деятельность учащихся  Работают активно и самостоятельно: - по поиску, сбору и структурированию необходимой информации; - консультируются по необходимости; - одготавливают презентацию результатов </vt:lpstr>
      <vt:lpstr>4 этап - презентация, самоанализ и самооценка результатов  деятельность учителя  - Принимает итоговый отчет: - обобщает и резюмирует полученные результаты; - подводит итоги обучения.  Оценивает: - глубину проникновения в проблему;  - привлечение знаний из других областей;  - доказательность принимаемых решений;  - умение аргументировать свои заключения, выводы; - активность каждого участника проекта в соответствии с его индивидуальными возможностями;  - характер общения и взаимопомощи, взаимодополняемости участников проекта;  - эстетику оформления результатов проведенного проекта;  - умение отвечать на вопросы, лаконичность и аргументированность ответов.  </vt:lpstr>
      <vt:lpstr>Деятельность учащихся  Демонстрируют: - понимание проблемы, цели и задачи; - умение планировать и осуществлять работу; - найденный способ решения проблемы.  Осуществляют: - рефлексию деятельности и результатов; - взаимооценку деятельности и ее результативность. </vt:lpstr>
      <vt:lpstr>Web-сайт; - Анализ данных социологического опроса; - Бизнес-план; - Видеофильм;  - Видеоклип; - Электронная газета; - Электронный журнал; - Коллекция; - Дизайн - макет; - Модель; - Музыкальное произведение; - Мультимедийный продукт; - Пакет рекомендаций;</vt:lpstr>
      <vt:lpstr>- Публикация; - Путеводитель; - Рекламный проспект; - Серия иллюстраций; - Сказка; - Справочник; - Словарь; - Статья; - Сценарий; - Сборник сочинений; - Дневник путешествий; - Главы из несуществующего учебника.    </vt:lpstr>
      <vt:lpstr>Можно оценивать: - степень самостоятельности в выполнении различных этапов работы над проектом;  - степень включённости в групповую работу и чёткость выполнения отведённой роли; практическое использование предметных и общешкольных ЗУН;  - количество новой информации использованной для выполнения проекта;  - степень осмысления использованной информации; уровень сложности и степень владения использованными методиками;  - оригинальность идеи, способ решения проблемы; </vt:lpstr>
      <vt:lpstr>Можно оценивать:  - осмысление проблемы проекта и формулирование цели проекта или исследования;  - уровень организации и проведения презентации: устного сообщения, письменного отчёта, обеспечения объектами наглядности; - владение рефлексией;                                                                      творческий подход в подготовке объектов наглядности презентации; - социальное и прикладное значение полученных результатов.   </vt:lpstr>
      <vt:lpstr>БЛАГОДАРИМ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41</cp:revision>
  <dcterms:created xsi:type="dcterms:W3CDTF">2012-12-04T11:34:59Z</dcterms:created>
  <dcterms:modified xsi:type="dcterms:W3CDTF">2013-02-08T21:13:45Z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TC024254149991</vt:lpwstr>
  </property>
</Properties>
</file>