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8"/>
  </p:notesMasterIdLst>
  <p:sldIdLst>
    <p:sldId id="256" r:id="rId2"/>
    <p:sldId id="257" r:id="rId3"/>
    <p:sldId id="297" r:id="rId4"/>
    <p:sldId id="258" r:id="rId5"/>
    <p:sldId id="277" r:id="rId6"/>
    <p:sldId id="278" r:id="rId7"/>
    <p:sldId id="279" r:id="rId8"/>
    <p:sldId id="280" r:id="rId9"/>
    <p:sldId id="281" r:id="rId10"/>
    <p:sldId id="264" r:id="rId11"/>
    <p:sldId id="265" r:id="rId12"/>
    <p:sldId id="27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0" r:id="rId22"/>
    <p:sldId id="259" r:id="rId23"/>
    <p:sldId id="298" r:id="rId24"/>
    <p:sldId id="282" r:id="rId25"/>
    <p:sldId id="283" r:id="rId26"/>
    <p:sldId id="284" r:id="rId27"/>
    <p:sldId id="285" r:id="rId28"/>
    <p:sldId id="286" r:id="rId29"/>
    <p:sldId id="260" r:id="rId30"/>
    <p:sldId id="266" r:id="rId31"/>
    <p:sldId id="261" r:id="rId32"/>
    <p:sldId id="299" r:id="rId33"/>
    <p:sldId id="292" r:id="rId34"/>
    <p:sldId id="293" r:id="rId35"/>
    <p:sldId id="294" r:id="rId36"/>
    <p:sldId id="295" r:id="rId37"/>
    <p:sldId id="296" r:id="rId38"/>
    <p:sldId id="262" r:id="rId39"/>
    <p:sldId id="300" r:id="rId40"/>
    <p:sldId id="287" r:id="rId41"/>
    <p:sldId id="288" r:id="rId42"/>
    <p:sldId id="289" r:id="rId43"/>
    <p:sldId id="290" r:id="rId44"/>
    <p:sldId id="291" r:id="rId45"/>
    <p:sldId id="263" r:id="rId46"/>
    <p:sldId id="301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5067C-788E-4FD6-BA4C-0098E0B7F08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7F8C2-8081-439F-9D5C-81BC09CB64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7F8C2-8081-439F-9D5C-81BC09CB64C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D56BBC-4DD7-4F33-B500-36696235ACD6}" type="datetimeFigureOut">
              <a:rPr lang="ru-RU" smtClean="0"/>
              <a:pPr/>
              <a:t>04.02.2013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A21056-2DE5-49FB-BDA2-9A75FF7A0B1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http://supercook.ru/za-23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87;&#1088;&#1077;&#1079;&#1077;&#1085;&#1090;&#1072;&#1094;&#1080;&#1103;%20&#1087;&#1086;&#1074;&#1072;&#1088;-&#1082;&#1086;&#1085;&#1076;&#1080;&#1090;&#1077;&#1088;\&#1050;&#1086;&#1090;1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7" Type="http://schemas.openxmlformats.org/officeDocument/2006/relationships/slide" Target="slide4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1.xml"/><Relationship Id="rId5" Type="http://schemas.openxmlformats.org/officeDocument/2006/relationships/slide" Target="slide29.xml"/><Relationship Id="rId4" Type="http://schemas.openxmlformats.org/officeDocument/2006/relationships/slide" Target="slide3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7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8.xml"/><Relationship Id="rId5" Type="http://schemas.openxmlformats.org/officeDocument/2006/relationships/slide" Target="slide23.xml"/><Relationship Id="rId4" Type="http://schemas.openxmlformats.org/officeDocument/2006/relationships/slide" Target="slide2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7;&#1088;&#1077;&#1079;&#1077;&#1085;&#1090;&#1072;&#1094;&#1080;&#1103;%20&#1087;&#1086;&#1074;&#1072;&#1088;-&#1082;&#1086;&#1085;&#1076;&#1080;&#1090;&#1077;&#1088;\&#1050;&#1086;&#1090;1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7" Type="http://schemas.openxmlformats.org/officeDocument/2006/relationships/slide" Target="slide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7;&#1088;&#1077;&#1079;&#1077;&#1085;&#1090;&#1072;&#1094;&#1080;&#1103;%20&#1087;&#1086;&#1074;&#1072;&#1088;-&#1082;&#1086;&#1085;&#1076;&#1080;&#1090;&#1077;&#1088;\&#1050;&#1086;&#1090;1.mp3" TargetMode="External"/><Relationship Id="rId5" Type="http://schemas.openxmlformats.org/officeDocument/2006/relationships/image" Target="../media/image5.jpeg"/><Relationship Id="rId4" Type="http://schemas.openxmlformats.org/officeDocument/2006/relationships/slide" Target="slide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7" Type="http://schemas.openxmlformats.org/officeDocument/2006/relationships/slide" Target="slide2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7.xml"/><Relationship Id="rId5" Type="http://schemas.openxmlformats.org/officeDocument/2006/relationships/slide" Target="slide36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7;&#1088;&#1077;&#1079;&#1077;&#1085;&#1090;&#1072;&#1094;&#1080;&#1103;%20&#1087;&#1086;&#1074;&#1072;&#1088;-&#1082;&#1086;&#1085;&#1076;&#1080;&#1090;&#1077;&#1088;\&#1050;&#1086;&#1090;1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7" Type="http://schemas.openxmlformats.org/officeDocument/2006/relationships/slide" Target="slide2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9.xml"/><Relationship Id="rId5" Type="http://schemas.openxmlformats.org/officeDocument/2006/relationships/slide" Target="slide43.xml"/><Relationship Id="rId4" Type="http://schemas.openxmlformats.org/officeDocument/2006/relationships/slide" Target="slide4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7;&#1088;&#1077;&#1079;&#1077;&#1085;&#1090;&#1072;&#1094;&#1080;&#1103;%20&#1087;&#1086;&#1074;&#1072;&#1088;-&#1082;&#1086;&#1085;&#1076;&#1080;&#1090;&#1077;&#1088;\&#1050;&#1086;&#1090;1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87;&#1088;&#1077;&#1079;&#1077;&#1085;&#1090;&#1072;&#1094;&#1080;&#1103;%20&#1087;&#1086;&#1074;&#1072;&#1088;-&#1082;&#1086;&#1085;&#1076;&#1080;&#1090;&#1077;&#1088;\&#1050;&#1086;&#1090;1.mp3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bc6b98bb82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4454">
            <a:off x="3766405" y="758905"/>
            <a:ext cx="3057468" cy="315348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ВИКТОРИНА</a:t>
            </a:r>
            <a:endParaRPr lang="ru-RU" sz="6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Во Франции и Турции разные упрощенные варианты этого салата, появившиеся в эмигрантской среде после 1917-го года, до сих пор называются </a:t>
            </a:r>
            <a:r>
              <a:rPr lang="ru-RU" b="1" i="1" dirty="0" smtClean="0"/>
              <a:t>«Русский салат» </a:t>
            </a:r>
            <a:r>
              <a:rPr lang="ru-RU" i="1" dirty="0" smtClean="0"/>
              <a:t>и  он весьма  популярен. Что это за </a:t>
            </a:r>
          </a:p>
          <a:p>
            <a:pPr>
              <a:buNone/>
            </a:pPr>
            <a:r>
              <a:rPr lang="ru-RU" i="1" dirty="0" smtClean="0"/>
              <a:t>   салат и как его называем мы?</a:t>
            </a:r>
            <a:endParaRPr lang="ru-RU" dirty="0"/>
          </a:p>
        </p:txBody>
      </p:sp>
      <p:pic>
        <p:nvPicPr>
          <p:cNvPr id="4" name="Рисунок 3" descr="0005-005-Kondit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32" y="3571876"/>
            <a:ext cx="2571768" cy="3091370"/>
          </a:xfrm>
          <a:prstGeom prst="rect">
            <a:avLst/>
          </a:prstGeom>
        </p:spPr>
      </p:pic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5500694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14400" y="428604"/>
            <a:ext cx="7772400" cy="834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0"/>
            <a:ext cx="7772400" cy="635556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Итак, Оливье брал: </a:t>
            </a:r>
            <a:br>
              <a:rPr lang="ru-RU" dirty="0" smtClean="0"/>
            </a:br>
            <a:r>
              <a:rPr lang="ru-RU" dirty="0" smtClean="0"/>
              <a:t>• мясо двух отварных рябчиков, </a:t>
            </a:r>
            <a:br>
              <a:rPr lang="ru-RU" dirty="0" smtClean="0"/>
            </a:br>
            <a:r>
              <a:rPr lang="ru-RU" dirty="0" smtClean="0"/>
              <a:t>• один отварной телячий язык, </a:t>
            </a:r>
            <a:br>
              <a:rPr lang="ru-RU" dirty="0" smtClean="0"/>
            </a:br>
            <a:r>
              <a:rPr lang="ru-RU" dirty="0" smtClean="0"/>
              <a:t>• добавлял около 100 грамм черной паюсной икры, </a:t>
            </a:r>
            <a:br>
              <a:rPr lang="ru-RU" dirty="0" smtClean="0"/>
            </a:br>
            <a:r>
              <a:rPr lang="ru-RU" dirty="0" smtClean="0"/>
              <a:t>• 200 грамм свежего салата, </a:t>
            </a:r>
            <a:br>
              <a:rPr lang="ru-RU" dirty="0" smtClean="0"/>
            </a:br>
            <a:r>
              <a:rPr lang="ru-RU" dirty="0" smtClean="0"/>
              <a:t>• 25 отварных раков или 1 банка омаров, </a:t>
            </a:r>
            <a:br>
              <a:rPr lang="ru-RU" dirty="0" smtClean="0"/>
            </a:br>
            <a:r>
              <a:rPr lang="ru-RU" dirty="0" smtClean="0"/>
              <a:t>• полбанки очень мелких маринованных огурчиков (пикулей), </a:t>
            </a:r>
            <a:br>
              <a:rPr lang="ru-RU" dirty="0" smtClean="0"/>
            </a:br>
            <a:r>
              <a:rPr lang="ru-RU" dirty="0" smtClean="0"/>
              <a:t>• полбанки сои </a:t>
            </a:r>
            <a:r>
              <a:rPr lang="ru-RU" dirty="0" err="1" smtClean="0"/>
              <a:t>кабуль</a:t>
            </a:r>
            <a:r>
              <a:rPr lang="ru-RU" dirty="0" smtClean="0"/>
              <a:t> подобие соусов "Южный" и "Московский» </a:t>
            </a:r>
            <a:br>
              <a:rPr lang="ru-RU" dirty="0" smtClean="0"/>
            </a:br>
            <a:r>
              <a:rPr lang="ru-RU" dirty="0" smtClean="0"/>
              <a:t>• два накрошенных свежих огурца, </a:t>
            </a:r>
            <a:br>
              <a:rPr lang="ru-RU" dirty="0" smtClean="0"/>
            </a:br>
            <a:r>
              <a:rPr lang="ru-RU" dirty="0" smtClean="0"/>
              <a:t>• 100 грамм каперсов </a:t>
            </a:r>
            <a:br>
              <a:rPr lang="ru-RU" dirty="0" smtClean="0"/>
            </a:br>
            <a:r>
              <a:rPr lang="ru-RU" dirty="0" smtClean="0"/>
              <a:t>• мелко нарубленные пять штук яиц, сваренные вкрутую.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Заправляли весь этот буржуйский изыск </a:t>
            </a:r>
            <a:r>
              <a:rPr lang="ru-RU" dirty="0" smtClean="0">
                <a:hlinkClick r:id="rId2"/>
              </a:rPr>
              <a:t>соусом провансаль</a:t>
            </a:r>
            <a:r>
              <a:rPr lang="ru-RU" dirty="0" smtClean="0"/>
              <a:t>, который должен был быть приготовлен на французском уксусе, двух свежих яичных желтках и фунте (400 граммах) прованского оливкового масла.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661.jp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Кот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3" presetID="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«кот в мешке»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i="1" dirty="0" smtClean="0"/>
              <a:t>В  19 в. В Англии </a:t>
            </a:r>
            <a:r>
              <a:rPr lang="ru-RU" i="1" dirty="0" err="1" smtClean="0"/>
              <a:t>Антонен,повар</a:t>
            </a:r>
            <a:r>
              <a:rPr lang="ru-RU" i="1" dirty="0" smtClean="0"/>
              <a:t>  Георга Уэльского ввел новый способ</a:t>
            </a:r>
            <a:r>
              <a:rPr lang="ru-RU" b="1" i="1" dirty="0" smtClean="0"/>
              <a:t> </a:t>
            </a:r>
            <a:r>
              <a:rPr lang="ru-RU" i="1" dirty="0" smtClean="0"/>
              <a:t>сервировки – </a:t>
            </a:r>
            <a:r>
              <a:rPr lang="ru-RU" b="1" i="1" dirty="0" err="1" smtClean="0"/>
              <a:t>a</a:t>
            </a:r>
            <a:r>
              <a:rPr lang="ru-RU" b="1" i="1" dirty="0" smtClean="0"/>
              <a:t> </a:t>
            </a:r>
            <a:r>
              <a:rPr lang="ru-RU" b="1" i="1" dirty="0" err="1" smtClean="0"/>
              <a:t>la</a:t>
            </a:r>
            <a:r>
              <a:rPr lang="ru-RU" b="1" i="1" dirty="0" smtClean="0"/>
              <a:t> </a:t>
            </a:r>
            <a:r>
              <a:rPr lang="ru-RU" b="1" i="1" dirty="0" err="1" smtClean="0"/>
              <a:t>russe</a:t>
            </a:r>
            <a:r>
              <a:rPr lang="ru-RU" b="1" i="1" dirty="0" smtClean="0"/>
              <a:t> </a:t>
            </a:r>
            <a:r>
              <a:rPr lang="ru-RU" i="1" dirty="0" smtClean="0"/>
              <a:t>вместо </a:t>
            </a:r>
            <a:r>
              <a:rPr lang="ru-RU" b="1" i="1" dirty="0" err="1" smtClean="0"/>
              <a:t>a</a:t>
            </a:r>
            <a:r>
              <a:rPr lang="ru-RU" b="1" i="1" dirty="0" smtClean="0"/>
              <a:t> </a:t>
            </a:r>
            <a:r>
              <a:rPr lang="ru-RU" b="1" i="1" dirty="0" err="1" smtClean="0"/>
              <a:t>la</a:t>
            </a:r>
            <a:r>
              <a:rPr lang="ru-RU" b="1" i="1" dirty="0" smtClean="0"/>
              <a:t> </a:t>
            </a:r>
            <a:r>
              <a:rPr lang="ru-RU" b="1" i="1" dirty="0" err="1" smtClean="0"/>
              <a:t>francaise</a:t>
            </a:r>
            <a:r>
              <a:rPr lang="ru-RU" i="1" dirty="0" smtClean="0"/>
              <a:t>.</a:t>
            </a:r>
          </a:p>
          <a:p>
            <a:pPr algn="ctr">
              <a:buNone/>
            </a:pPr>
            <a:r>
              <a:rPr lang="ru-RU" i="1" dirty="0" smtClean="0"/>
              <a:t>Чем они отличались?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db2d1298e43fa8f11833097987467c32_6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4071942"/>
            <a:ext cx="2290573" cy="2285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4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Это блюдо было когда-то обрядовым блюдом на Руси. При заключении мирных договоров, договаривающиеся стороны должны были вместе сварить и съесть это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66937281_1290450373_6a00d8341c5dfd53ef00e54f654a288833640wi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778018"/>
            <a:ext cx="2928958" cy="30799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5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Сырники - блюдо из творога.</a:t>
            </a:r>
          </a:p>
          <a:p>
            <a:pPr>
              <a:buNone/>
            </a:pPr>
            <a:r>
              <a:rPr lang="ru-RU" i="1" dirty="0" smtClean="0"/>
              <a:t> Так почему же они называются сырниками,</a:t>
            </a:r>
          </a:p>
          <a:p>
            <a:pPr>
              <a:buNone/>
            </a:pPr>
            <a:r>
              <a:rPr lang="ru-RU" i="1" dirty="0" smtClean="0"/>
              <a:t> а не творожниками?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i="1" dirty="0" smtClean="0"/>
              <a:t>Название, какого овоща произошло от латинского "капут"?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ae0a7f230f0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2" y="3500438"/>
            <a:ext cx="2952754" cy="26515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«кот в мешке»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i="1" dirty="0" smtClean="0"/>
              <a:t>Хозяйка нарезала сырое мясо, помыла разделочную доску и нарезала на ней хлеб. Правильно ли она сделала? 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db2d1298e43fa8f11833097987467c32_6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4071942"/>
            <a:ext cx="2290573" cy="2285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3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i="1" dirty="0" smtClean="0"/>
              <a:t>"На досуге отобедай у Пожарского в Торжке, жареных котлет отведай и отправься налегке..." Эти строки написаны о котлетах Пожарских. Кто автор строк? 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0005-005-Kondit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2198" y="3766630"/>
            <a:ext cx="2571768" cy="30913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4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endParaRPr lang="ru-RU" i="1" dirty="0" smtClean="0"/>
          </a:p>
          <a:p>
            <a:r>
              <a:rPr lang="ru-RU" sz="4400" i="1" dirty="0" smtClean="0"/>
              <a:t>По имени, какого города назван соус майонез? </a:t>
            </a:r>
            <a:endParaRPr lang="ru-RU" sz="44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0"/>
          <a:ext cx="8786874" cy="657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958"/>
                <a:gridCol w="2928958"/>
                <a:gridCol w="2928958"/>
              </a:tblGrid>
              <a:tr h="3286136"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2" action="ppaction://hlinksldjump"/>
                        </a:rPr>
                        <a:t>МАТЕМАТИКА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3" action="ppaction://hlinksldjump"/>
                        </a:rPr>
                        <a:t>ХИМИЯ 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000" dirty="0" smtClean="0"/>
                    </a:p>
                    <a:p>
                      <a:pPr algn="ctr"/>
                      <a:r>
                        <a:rPr lang="ru-RU" sz="4000" dirty="0" smtClean="0">
                          <a:hlinkClick r:id="rId4" action="ppaction://hlinksldjump"/>
                        </a:rPr>
                        <a:t>БИОЛОГИЯ</a:t>
                      </a:r>
                      <a:endParaRPr lang="ru-RU" sz="4000" dirty="0"/>
                    </a:p>
                  </a:txBody>
                  <a:tcPr/>
                </a:tc>
              </a:tr>
              <a:tr h="3286136">
                <a:tc>
                  <a:txBody>
                    <a:bodyPr/>
                    <a:lstStyle/>
                    <a:p>
                      <a:pPr algn="ctr"/>
                      <a:endParaRPr lang="ru-RU" sz="4000" b="1" dirty="0" smtClean="0"/>
                    </a:p>
                    <a:p>
                      <a:pPr algn="ctr"/>
                      <a:r>
                        <a:rPr lang="ru-RU" sz="4000" b="1" dirty="0" smtClean="0">
                          <a:hlinkClick r:id="rId5" action="ppaction://hlinksldjump"/>
                        </a:rPr>
                        <a:t>ИСТОРИЯ</a:t>
                      </a:r>
                      <a:endParaRPr lang="ru-RU" sz="4000" b="1" dirty="0" smtClean="0"/>
                    </a:p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600" b="1" dirty="0" smtClean="0"/>
                    </a:p>
                    <a:p>
                      <a:pPr algn="ctr"/>
                      <a:r>
                        <a:rPr lang="ru-RU" sz="3600" b="1" dirty="0" smtClean="0">
                          <a:hlinkClick r:id="rId6" action="ppaction://hlinksldjump"/>
                        </a:rPr>
                        <a:t>ЯЗЫКОЗНАНИЕ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b="1" dirty="0" smtClean="0"/>
                    </a:p>
                    <a:p>
                      <a:pPr algn="ctr"/>
                      <a:r>
                        <a:rPr lang="ru-RU" sz="4000" b="1" dirty="0" smtClean="0">
                          <a:hlinkClick r:id="rId7" action="ppaction://hlinksldjump"/>
                        </a:rPr>
                        <a:t>ОБЩИЕ ВОПРОСЫ</a:t>
                      </a:r>
                      <a:endParaRPr lang="ru-RU" sz="4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5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i="1" dirty="0" smtClean="0"/>
          </a:p>
          <a:p>
            <a:endParaRPr lang="ru-RU" i="1" dirty="0" smtClean="0"/>
          </a:p>
          <a:p>
            <a:r>
              <a:rPr lang="ru-RU" sz="4000" i="1" dirty="0" smtClean="0"/>
              <a:t>Известное блюдо итальянской кухни, названное по имени не менее известного города</a:t>
            </a:r>
            <a:endParaRPr lang="ru-RU" sz="4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6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Мясо, какой свиньи считалось в Древней Греции деликатесом?</a:t>
            </a:r>
            <a:endParaRPr lang="ru-RU" sz="4000" dirty="0"/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ХИМИЯ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hlinkClick r:id="rId2" action="ppaction://hlinksldjump"/>
              </a:rPr>
              <a:t>1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3" action="ppaction://hlinksldjump"/>
              </a:rPr>
              <a:t>2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4" action="ppaction://hlinksldjump"/>
              </a:rPr>
              <a:t>3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5" action="ppaction://hlinksldjump"/>
              </a:rPr>
              <a:t>4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6" action="ppaction://hlinksldjump"/>
              </a:rPr>
              <a:t>5 вопрос</a:t>
            </a:r>
            <a:endParaRPr lang="ru-RU" sz="4000" dirty="0" smtClean="0"/>
          </a:p>
          <a:p>
            <a:endParaRPr lang="ru-RU" sz="4000" dirty="0"/>
          </a:p>
        </p:txBody>
      </p:sp>
      <p:sp>
        <p:nvSpPr>
          <p:cNvPr id="5" name="Стрелка влево 4">
            <a:hlinkClick r:id="rId7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61.jpg">
            <a:hlinkClick r:id="rId3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1320"/>
          </a:xfrm>
          <a:prstGeom prst="rect">
            <a:avLst/>
          </a:prstGeom>
        </p:spPr>
      </p:pic>
      <p:pic>
        <p:nvPicPr>
          <p:cNvPr id="5" name="Кот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Какое химическое вещество мы чаще всего применяем при приготовлении пищи? </a:t>
            </a:r>
          </a:p>
          <a:p>
            <a:r>
              <a:rPr lang="ru-RU" sz="4800" dirty="0" smtClean="0"/>
              <a:t> Дайте его бытовое и химическое название.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Какой химический элемент необходим для усвоения  кислорода гемоглобином       крови? 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Молоко считается одним из самых важных продуктов питания. Какой элемент оно     восполняет в нашем организме?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«кот в мешке»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5992"/>
            <a:ext cx="8686800" cy="3794133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Как вы объясните, что глюкозу часто называют виноградным сахаром?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db2d1298e43fa8f11833097987467c32_6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4071942"/>
            <a:ext cx="2290573" cy="2285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357430"/>
            <a:ext cx="8686800" cy="3722695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Какая из солей: карбонат натрия или гидрокарбонат натрия является питьевой        содой?</a:t>
            </a:r>
            <a:endParaRPr lang="ru-RU" sz="4800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hlinkClick r:id="rId2" action="ppaction://hlinksldjump"/>
              </a:rPr>
              <a:t>1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3" action="ppaction://hlinksldjump"/>
              </a:rPr>
              <a:t>2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4" action="ppaction://hlinksldjump"/>
              </a:rPr>
              <a:t>3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5" action="ppaction://hlinksldjump"/>
              </a:rPr>
              <a:t>4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6" action="ppaction://hlinksldjump"/>
              </a:rPr>
              <a:t>5 вопрос</a:t>
            </a:r>
            <a:endParaRPr lang="ru-RU" sz="4000" dirty="0" smtClean="0"/>
          </a:p>
          <a:p>
            <a:endParaRPr lang="ru-RU" sz="4000" dirty="0"/>
          </a:p>
        </p:txBody>
      </p:sp>
      <p:sp>
        <p:nvSpPr>
          <p:cNvPr id="4" name="Стрелка влево 3">
            <a:hlinkClick r:id="rId7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от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661.jpg">
            <a:hlinkClick r:id="rId4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0" y="0"/>
            <a:ext cx="9144000" cy="685132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102"/>
                            </p:stCondLst>
                            <p:childTnLst>
                              <p:par>
                                <p:cTn id="14" presetID="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Русские обогатили французскую кулинарию  словом «</a:t>
            </a:r>
            <a:r>
              <a:rPr lang="ru-RU" i="1" dirty="0" err="1" smtClean="0"/>
              <a:t>bistro</a:t>
            </a:r>
            <a:r>
              <a:rPr lang="ru-RU" i="1" dirty="0" smtClean="0"/>
              <a:t>»,</a:t>
            </a:r>
          </a:p>
          <a:p>
            <a:pPr>
              <a:buNone/>
            </a:pPr>
            <a:r>
              <a:rPr lang="ru-RU" i="1" dirty="0" smtClean="0"/>
              <a:t>    произошедшим от русского «быстро». Как вы думаете, когда это произошло и с чем это связано?</a:t>
            </a:r>
            <a:endParaRPr lang="ru-RU" dirty="0"/>
          </a:p>
        </p:txBody>
      </p:sp>
      <p:sp>
        <p:nvSpPr>
          <p:cNvPr id="6" name="Стрелка влево 5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ЯЗЫКОЗНАНИЕ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hlinkClick r:id="rId2" action="ppaction://hlinksldjump"/>
              </a:rPr>
              <a:t>1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3" action="ppaction://hlinksldjump"/>
              </a:rPr>
              <a:t>2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4" action="ppaction://hlinksldjump"/>
              </a:rPr>
              <a:t>3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5" action="ppaction://hlinksldjump"/>
              </a:rPr>
              <a:t>4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6" action="ppaction://hlinksldjump"/>
              </a:rPr>
              <a:t>5 вопрос</a:t>
            </a:r>
            <a:endParaRPr lang="ru-RU" sz="4000" dirty="0" smtClean="0"/>
          </a:p>
          <a:p>
            <a:pPr algn="ctr"/>
            <a:endParaRPr lang="ru-RU" dirty="0"/>
          </a:p>
        </p:txBody>
      </p:sp>
      <p:sp>
        <p:nvSpPr>
          <p:cNvPr id="4" name="Стрелка влево 3">
            <a:hlinkClick r:id="rId7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61.jpg">
            <a:hlinkClick r:id="rId3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Кот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tem_371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2784" y="2571744"/>
            <a:ext cx="2417821" cy="36194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42984"/>
            <a:ext cx="8686800" cy="4937141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Что общего между капитаном и капустой?</a:t>
            </a:r>
            <a:endParaRPr lang="ru-RU" sz="4800" dirty="0"/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71744"/>
            <a:ext cx="8686800" cy="3508381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Почему за яд, подаваемый к столу, в древности не только не казнили, но и благодарили?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28868"/>
            <a:ext cx="8686800" cy="3651257"/>
          </a:xfrm>
        </p:spPr>
        <p:txBody>
          <a:bodyPr/>
          <a:lstStyle/>
          <a:p>
            <a:pPr lvl="0"/>
            <a:r>
              <a:rPr lang="ru-RU" sz="4800" dirty="0" smtClean="0"/>
              <a:t>Какую часть слова, иногда съедобную, можно найти в земле?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28868"/>
            <a:ext cx="8686800" cy="3651257"/>
          </a:xfrm>
        </p:spPr>
        <p:txBody>
          <a:bodyPr/>
          <a:lstStyle/>
          <a:p>
            <a:pPr lvl="0"/>
            <a:r>
              <a:rPr lang="ru-RU" sz="4800" dirty="0" smtClean="0"/>
              <a:t>Назовите ударный слог в словах ТЕФТЕЛИ, КАМБАЛА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571744"/>
            <a:ext cx="8686800" cy="3508381"/>
          </a:xfrm>
        </p:spPr>
        <p:txBody>
          <a:bodyPr/>
          <a:lstStyle/>
          <a:p>
            <a:pPr lvl="0"/>
            <a:r>
              <a:rPr lang="ru-RU" sz="4800" dirty="0" smtClean="0"/>
              <a:t>Образуйте форму множественного числа слова ТРЮФЕЛЬ.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hlinkClick r:id="rId2" action="ppaction://hlinksldjump"/>
              </a:rPr>
              <a:t>1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3" action="ppaction://hlinksldjump"/>
              </a:rPr>
              <a:t>2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4" action="ppaction://hlinksldjump"/>
              </a:rPr>
              <a:t>3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5" action="ppaction://hlinksldjump"/>
              </a:rPr>
              <a:t>4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6" action="ppaction://hlinksldjump"/>
              </a:rPr>
              <a:t>5 вопрос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4" name="Стрелка влево 3">
            <a:hlinkClick r:id="rId7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61.jpg">
            <a:hlinkClick r:id="rId3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1320"/>
          </a:xfrm>
          <a:prstGeom prst="rect">
            <a:avLst/>
          </a:prstGeom>
        </p:spPr>
      </p:pic>
      <p:pic>
        <p:nvPicPr>
          <p:cNvPr id="5" name="Кот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МАТЕМАТИКА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hlinkClick r:id="rId2" action="ppaction://hlinksldjump"/>
              </a:rPr>
              <a:t>1 вопрос</a:t>
            </a:r>
            <a:endParaRPr lang="ru-RU" sz="4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hlinkClick r:id="rId3" action="ppaction://hlinksldjump"/>
              </a:rPr>
              <a:t>2 вопрос</a:t>
            </a:r>
            <a:endParaRPr lang="ru-RU" sz="4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hlinkClick r:id="rId4" action="ppaction://hlinksldjump"/>
              </a:rPr>
              <a:t>3 вопрос</a:t>
            </a:r>
            <a:endParaRPr lang="ru-RU" sz="4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hlinkClick r:id="rId5" action="ppaction://hlinksldjump"/>
              </a:rPr>
              <a:t>4 вопрос</a:t>
            </a:r>
            <a:endParaRPr lang="ru-RU" sz="4000" dirty="0" smtClean="0"/>
          </a:p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hlinkClick r:id="rId6" action="ppaction://hlinksldjump"/>
              </a:rPr>
              <a:t>5 вопрос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5992"/>
            <a:ext cx="8686800" cy="3794133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Сколько в среднем содержит организм человека воды ( в %)?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Расставьте в порядке возрастания  перечисленные продукты с учётом  содержания в них воды: каши, хлеб, фрукты, мясо.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800" dirty="0" smtClean="0"/>
              <a:t>Наша вода практически не содержит йода, что приводит к заболеваниям    щитовидной железы. Назовите 3 продукта, употребление,  которых поможет     восполнить дефицит йода.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Какой витамин необходим для роста и развития организма?  Приведите примеры 2-х продуктов, содержащих этот витамин.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357430"/>
            <a:ext cx="8686800" cy="3722695"/>
          </a:xfrm>
        </p:spPr>
        <p:txBody>
          <a:bodyPr>
            <a:normAutofit/>
          </a:bodyPr>
          <a:lstStyle/>
          <a:p>
            <a:r>
              <a:rPr lang="ru-RU" sz="4800" dirty="0" smtClean="0"/>
              <a:t>Какие основные органические вещества мы получаем с пищей? 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ОБЩИЕ 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hlinkClick r:id="rId2" action="ppaction://hlinksldjump"/>
              </a:rPr>
              <a:t>1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3" action="ppaction://hlinksldjump"/>
              </a:rPr>
              <a:t>2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4" action="ppaction://hlinksldjump"/>
              </a:rPr>
              <a:t>3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5" action="ppaction://hlinksldjump"/>
              </a:rPr>
              <a:t>4 вопрос</a:t>
            </a:r>
            <a:endParaRPr lang="ru-RU" sz="4000" dirty="0" smtClean="0"/>
          </a:p>
          <a:p>
            <a:pPr algn="ctr"/>
            <a:r>
              <a:rPr lang="ru-RU" sz="4000" dirty="0" smtClean="0">
                <a:hlinkClick r:id="rId6" action="ppaction://hlinksldjump"/>
              </a:rPr>
              <a:t>5 вопрос</a:t>
            </a:r>
            <a:endParaRPr lang="ru-RU" sz="4000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61.jpg">
            <a:hlinkClick r:id="rId3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1320"/>
          </a:xfrm>
          <a:prstGeom prst="rect">
            <a:avLst/>
          </a:prstGeom>
        </p:spPr>
      </p:pic>
      <p:pic>
        <p:nvPicPr>
          <p:cNvPr id="5" name="Кот1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10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2  L 0.25 0  L 0.125 0.112  L 0 0  Z" pathEditMode="relative" ptsTypes="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 Для подростков 15-17 лет завтрак составляет 700 граммов, при этом энергетическая ценность его должна быть не менее 1000-1200 килокалорий. Предложите меню на завтрак, если даны следующие блюда:</a:t>
            </a:r>
          </a:p>
          <a:p>
            <a:r>
              <a:rPr lang="ru-RU" dirty="0" smtClean="0"/>
              <a:t>- суп рисовый с мясом                 47 ккал</a:t>
            </a:r>
          </a:p>
          <a:p>
            <a:r>
              <a:rPr lang="ru-RU" dirty="0" smtClean="0"/>
              <a:t>- сосиски                                       200 ккал</a:t>
            </a:r>
          </a:p>
          <a:p>
            <a:r>
              <a:rPr lang="ru-RU" dirty="0" smtClean="0"/>
              <a:t>- яйцо вареное (2 шт.)                 126 ккал</a:t>
            </a:r>
          </a:p>
          <a:p>
            <a:r>
              <a:rPr lang="ru-RU" dirty="0" smtClean="0"/>
              <a:t>- треска жареная                           122 ккал</a:t>
            </a:r>
          </a:p>
          <a:p>
            <a:r>
              <a:rPr lang="ru-RU" dirty="0" smtClean="0"/>
              <a:t>- омлет натуральный                    219 ккал</a:t>
            </a:r>
          </a:p>
          <a:p>
            <a:r>
              <a:rPr lang="ru-RU" dirty="0" smtClean="0"/>
              <a:t>- сырники из творога с маслом   288 ккал </a:t>
            </a:r>
          </a:p>
          <a:p>
            <a:r>
              <a:rPr lang="ru-RU" dirty="0" smtClean="0"/>
              <a:t>- каша рисовая с маслом              283 ккал</a:t>
            </a:r>
          </a:p>
          <a:p>
            <a:r>
              <a:rPr lang="ru-RU" dirty="0" smtClean="0"/>
              <a:t>- кофе с молоком                          80 ккал</a:t>
            </a:r>
          </a:p>
          <a:p>
            <a:r>
              <a:rPr lang="ru-RU" dirty="0" smtClean="0"/>
              <a:t>- чай                                                27 ккал</a:t>
            </a:r>
          </a:p>
          <a:p>
            <a:r>
              <a:rPr lang="ru-RU" dirty="0" smtClean="0"/>
              <a:t>- молоко 	</a:t>
            </a:r>
            <a:r>
              <a:rPr lang="ru-RU" smtClean="0"/>
              <a:t> </a:t>
            </a:r>
            <a:r>
              <a:rPr lang="ru-RU" smtClean="0"/>
              <a:t>                              </a:t>
            </a:r>
            <a:r>
              <a:rPr lang="ru-RU" dirty="0" smtClean="0"/>
              <a:t>45 ккал</a:t>
            </a:r>
          </a:p>
          <a:p>
            <a:r>
              <a:rPr lang="ru-RU" dirty="0" smtClean="0"/>
              <a:t>х</a:t>
            </a:r>
            <a:r>
              <a:rPr lang="ru-RU" dirty="0" smtClean="0"/>
              <a:t>леб пшеничный                            254 ккал</a:t>
            </a:r>
            <a:endParaRPr lang="ru-RU" dirty="0" smtClean="0"/>
          </a:p>
          <a:p>
            <a:r>
              <a:rPr lang="ru-RU" dirty="0" smtClean="0"/>
              <a:t>Энергетическая ценность указана на 100 г.</a:t>
            </a:r>
          </a:p>
          <a:p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«кот в мешке»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/>
              <a:t>Суточная потребность организма в витамине С составляет 60 мг. Сколько  черной смородины достаточно съесть, если в 100 граммах содержится  200 мг этого витамина?</a:t>
            </a:r>
          </a:p>
          <a:p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db2d1298e43fa8f11833097987467c32_6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4857760"/>
            <a:ext cx="2290573" cy="2285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При умственной работе затрачивается 1, 45 ккал за 1 час на 1кг массы. Сколько граммов пищи нужно принять, чтобы компенсировать эти </a:t>
            </a:r>
            <a:r>
              <a:rPr lang="ru-RU" sz="4000" dirty="0" err="1" smtClean="0"/>
              <a:t>энергозатраты</a:t>
            </a:r>
            <a:r>
              <a:rPr lang="ru-RU" sz="4000" dirty="0" smtClean="0"/>
              <a:t>, если ученик, вес которого 50 кг, выполнял домашнее задание в течение 3-х  часов?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dirty="0" smtClean="0"/>
              <a:t>Определите массу отходов, полученных при механической кулинарной обработке  0,756 кг молодого картофеля, если нормативное количество отходов для данного вида продукта составляет 20%? </a:t>
            </a:r>
            <a:endParaRPr lang="ru-RU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Определите  количество  картофеля, необходимое в октябре  для получения 75 кг сырого очищенного картофеля.</a:t>
            </a:r>
            <a:endParaRPr lang="ru-RU" sz="48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7429520" y="6143644"/>
            <a:ext cx="714380" cy="50006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211</TotalTime>
  <Words>745</Words>
  <Application>Microsoft Office PowerPoint</Application>
  <PresentationFormat>Экран (4:3)</PresentationFormat>
  <Paragraphs>140</Paragraphs>
  <Slides>46</Slides>
  <Notes>1</Notes>
  <HiddenSlides>0</HiddenSlides>
  <MMClips>6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Трек</vt:lpstr>
      <vt:lpstr>ВИКТОРИНА</vt:lpstr>
      <vt:lpstr>Слайд 2</vt:lpstr>
      <vt:lpstr>Слайд 3</vt:lpstr>
      <vt:lpstr>МАТЕМАТИКА</vt:lpstr>
      <vt:lpstr>1 вопрос</vt:lpstr>
      <vt:lpstr>«кот в мешке»</vt:lpstr>
      <vt:lpstr>3 вопрос</vt:lpstr>
      <vt:lpstr>4 вопрос</vt:lpstr>
      <vt:lpstr>5 вопрос</vt:lpstr>
      <vt:lpstr>1 вопрос</vt:lpstr>
      <vt:lpstr>Слайд 11</vt:lpstr>
      <vt:lpstr>Слайд 12</vt:lpstr>
      <vt:lpstr>«кот в мешке»</vt:lpstr>
      <vt:lpstr>4 вопрос</vt:lpstr>
      <vt:lpstr>5 вопрос</vt:lpstr>
      <vt:lpstr>1 вопрос</vt:lpstr>
      <vt:lpstr>«кот в мешке»</vt:lpstr>
      <vt:lpstr>3 вопрос</vt:lpstr>
      <vt:lpstr> 4 вопрос</vt:lpstr>
      <vt:lpstr> 5 вопрос</vt:lpstr>
      <vt:lpstr>6 вопрос</vt:lpstr>
      <vt:lpstr>ХИМИЯ</vt:lpstr>
      <vt:lpstr>Слайд 23</vt:lpstr>
      <vt:lpstr>1 вопрос</vt:lpstr>
      <vt:lpstr>2 вопрос</vt:lpstr>
      <vt:lpstr>3 вопрос</vt:lpstr>
      <vt:lpstr>«кот в мешке»</vt:lpstr>
      <vt:lpstr>5 вопрос</vt:lpstr>
      <vt:lpstr>ИСТОРИЯ</vt:lpstr>
      <vt:lpstr>2 вопрос</vt:lpstr>
      <vt:lpstr>ЯЗЫКОЗНАНИЕ</vt:lpstr>
      <vt:lpstr>Слайд 32</vt:lpstr>
      <vt:lpstr>1 вопрос</vt:lpstr>
      <vt:lpstr>2 вопрос</vt:lpstr>
      <vt:lpstr>3 вопрос</vt:lpstr>
      <vt:lpstr>4 вопрос</vt:lpstr>
      <vt:lpstr>5 вопрос</vt:lpstr>
      <vt:lpstr>БИОЛОГИЯ</vt:lpstr>
      <vt:lpstr>Слайд 39</vt:lpstr>
      <vt:lpstr>1 вопрос</vt:lpstr>
      <vt:lpstr>2 вопрос</vt:lpstr>
      <vt:lpstr>3 вопрос</vt:lpstr>
      <vt:lpstr>4 вопрос</vt:lpstr>
      <vt:lpstr>5 вопрос</vt:lpstr>
      <vt:lpstr>ОБЩИЕ ВОПРОСЫ</vt:lpstr>
      <vt:lpstr>Слайд 46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</dc:title>
  <dc:creator>dn</dc:creator>
  <cp:lastModifiedBy>dn</cp:lastModifiedBy>
  <cp:revision>28</cp:revision>
  <dcterms:created xsi:type="dcterms:W3CDTF">2013-01-13T11:54:03Z</dcterms:created>
  <dcterms:modified xsi:type="dcterms:W3CDTF">2013-02-04T14:56:02Z</dcterms:modified>
</cp:coreProperties>
</file>