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63" r:id="rId3"/>
    <p:sldId id="264" r:id="rId4"/>
    <p:sldId id="271" r:id="rId5"/>
    <p:sldId id="272" r:id="rId6"/>
    <p:sldId id="260" r:id="rId7"/>
    <p:sldId id="261" r:id="rId8"/>
    <p:sldId id="259" r:id="rId9"/>
    <p:sldId id="262" r:id="rId10"/>
    <p:sldId id="257" r:id="rId11"/>
    <p:sldId id="267" r:id="rId12"/>
    <p:sldId id="269" r:id="rId13"/>
    <p:sldId id="265" r:id="rId14"/>
    <p:sldId id="266" r:id="rId15"/>
    <p:sldId id="270" r:id="rId16"/>
    <p:sldId id="25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902827-4F6D-4B8B-96CB-B245F9D3FEE4}" type="datetimeFigureOut">
              <a:rPr lang="ru-RU" smtClean="0"/>
              <a:pPr/>
              <a:t>10.05.2014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52BA8A-5E69-48F7-B9D8-196994635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902827-4F6D-4B8B-96CB-B245F9D3FEE4}" type="datetimeFigureOut">
              <a:rPr lang="ru-RU" smtClean="0"/>
              <a:pPr/>
              <a:t>10.05.2014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52BA8A-5E69-48F7-B9D8-196994635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902827-4F6D-4B8B-96CB-B245F9D3FEE4}" type="datetimeFigureOut">
              <a:rPr lang="ru-RU" smtClean="0"/>
              <a:pPr/>
              <a:t>10.05.2014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52BA8A-5E69-48F7-B9D8-196994635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902827-4F6D-4B8B-96CB-B245F9D3FEE4}" type="datetimeFigureOut">
              <a:rPr lang="ru-RU" smtClean="0"/>
              <a:pPr/>
              <a:t>10.05.2014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52BA8A-5E69-48F7-B9D8-196994635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902827-4F6D-4B8B-96CB-B245F9D3FEE4}" type="datetimeFigureOut">
              <a:rPr lang="ru-RU" smtClean="0"/>
              <a:pPr/>
              <a:t>10.05.2014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52BA8A-5E69-48F7-B9D8-196994635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902827-4F6D-4B8B-96CB-B245F9D3FEE4}" type="datetimeFigureOut">
              <a:rPr lang="ru-RU" smtClean="0"/>
              <a:pPr/>
              <a:t>10.05.2014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52BA8A-5E69-48F7-B9D8-196994635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902827-4F6D-4B8B-96CB-B245F9D3FEE4}" type="datetimeFigureOut">
              <a:rPr lang="ru-RU" smtClean="0"/>
              <a:pPr/>
              <a:t>10.05.2014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52BA8A-5E69-48F7-B9D8-196994635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902827-4F6D-4B8B-96CB-B245F9D3FEE4}" type="datetimeFigureOut">
              <a:rPr lang="ru-RU" smtClean="0"/>
              <a:pPr/>
              <a:t>10.05.2014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52BA8A-5E69-48F7-B9D8-196994635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902827-4F6D-4B8B-96CB-B245F9D3FEE4}" type="datetimeFigureOut">
              <a:rPr lang="ru-RU" smtClean="0"/>
              <a:pPr/>
              <a:t>10.05.2014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52BA8A-5E69-48F7-B9D8-196994635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902827-4F6D-4B8B-96CB-B245F9D3FEE4}" type="datetimeFigureOut">
              <a:rPr lang="ru-RU" smtClean="0"/>
              <a:pPr/>
              <a:t>10.05.2014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52BA8A-5E69-48F7-B9D8-196994635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902827-4F6D-4B8B-96CB-B245F9D3FEE4}" type="datetimeFigureOut">
              <a:rPr lang="ru-RU" smtClean="0"/>
              <a:pPr/>
              <a:t>10.05.2014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52BA8A-5E69-48F7-B9D8-196994635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0902827-4F6D-4B8B-96CB-B245F9D3FEE4}" type="datetimeFigureOut">
              <a:rPr lang="ru-RU" smtClean="0"/>
              <a:pPr/>
              <a:t>10.05.2014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052BA8A-5E69-48F7-B9D8-196994635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kprosto.ru/kak-74647-kak-zavesti-domashnee-zhivotnoe" TargetMode="External"/><Relationship Id="rId2" Type="http://schemas.openxmlformats.org/officeDocument/2006/relationships/hyperlink" Target="http://www.kakprosto.ru/kak-13297-kak-postavit-kod-na-papk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akprosto.ru/kak-8820-sozdat-sayt-v-bloknote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user\Desktop\&#1076;&#1077;&#1085;&#1100;%20&#1089;&#1077;&#1084;&#1100;&#1080;\&#1055;&#1077;&#1089;&#1077;&#1085;&#1082;&#1072;%20&#1086;%20&#1089;&#1077;&#1084;&#1100;&#1077;.%20-%20&#1052;&#1072;&#1084;&#1072;,%20&#1087;&#1072;&#1087;&#1072;,%20&#1103;.mp3" TargetMode="Externa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kprosto.ru/kak-71198-kak-sostavit-genealogicheskoe-derevo" TargetMode="External"/><Relationship Id="rId7" Type="http://schemas.openxmlformats.org/officeDocument/2006/relationships/hyperlink" Target="http://mama.ua/chto-takoe-semya-19996/" TargetMode="External"/><Relationship Id="rId2" Type="http://schemas.openxmlformats.org/officeDocument/2006/relationships/hyperlink" Target="http://www.kakprosto.ru/kak-251444-chto-takoe-genealogicheskoe-derevo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ped-kopilka.ru/poslovicy-i-pogovorki/poslovicy-i-pogovorki-o-seme.html" TargetMode="External"/><Relationship Id="rId5" Type="http://schemas.openxmlformats.org/officeDocument/2006/relationships/hyperlink" Target="http://papinsait.ru/index.php/stikhotvoreniya-o-seme" TargetMode="External"/><Relationship Id="rId4" Type="http://schemas.openxmlformats.org/officeDocument/2006/relationships/hyperlink" Target="http://www.inmoment.ru/holidays/day-family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2154548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15 мая – международный день семьи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i (8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2000240"/>
            <a:ext cx="4859213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FC000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715008" y="5929330"/>
            <a:ext cx="275124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Подготовила учитель-логопед</a:t>
            </a:r>
          </a:p>
          <a:p>
            <a:r>
              <a:rPr lang="ru-RU" sz="1400" b="1" dirty="0" smtClean="0">
                <a:solidFill>
                  <a:srgbClr val="FF0000"/>
                </a:solidFill>
              </a:rPr>
              <a:t> ГБОУ АО «Онежская СКОШИ»</a:t>
            </a:r>
          </a:p>
          <a:p>
            <a:r>
              <a:rPr lang="ru-RU" sz="1400" b="1" dirty="0" smtClean="0">
                <a:solidFill>
                  <a:srgbClr val="FF0000"/>
                </a:solidFill>
              </a:rPr>
              <a:t>Савина Е.В.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28728" y="285728"/>
            <a:ext cx="7504960" cy="5962672"/>
          </a:xfrm>
        </p:spPr>
        <p:txBody>
          <a:bodyPr>
            <a:normAutofit fontScale="25000" lnSpcReduction="20000"/>
          </a:bodyPr>
          <a:lstStyle/>
          <a:p>
            <a:r>
              <a:rPr lang="ru-RU" sz="12800" b="1" dirty="0" smtClean="0">
                <a:solidFill>
                  <a:srgbClr val="00B0F0"/>
                </a:solidFill>
              </a:rPr>
              <a:t>Инструкция</a:t>
            </a:r>
            <a:endParaRPr lang="ru-RU" sz="56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5600" b="1" dirty="0" smtClean="0">
                <a:solidFill>
                  <a:schemeClr val="accent2">
                    <a:lumMod val="50000"/>
                  </a:schemeClr>
                </a:solidFill>
              </a:rPr>
              <a:t>1. Начните составление древа с просмотра всех документов и фотографий, хранящихся у вас дома. Особую генеалогическую ценность имеют свидетельства о смерти, браке и рождении, различные удостоверения, военные билеты. А также могут пригодиться дипломы, аттестаты и грамоты. Снимите со всех значимых документов копии и разделите их на две папки.</a:t>
            </a:r>
          </a:p>
          <a:p>
            <a:endParaRPr lang="ru-RU" sz="5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5600" b="1" dirty="0" smtClean="0">
                <a:solidFill>
                  <a:schemeClr val="accent2">
                    <a:lumMod val="50000"/>
                  </a:schemeClr>
                </a:solidFill>
              </a:rPr>
              <a:t>2. В одну </a:t>
            </a:r>
            <a:r>
              <a:rPr lang="ru-RU" sz="5600" b="1" u="sng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папку</a:t>
            </a:r>
            <a:r>
              <a:rPr lang="ru-RU" sz="5600" b="1" dirty="0" smtClean="0">
                <a:solidFill>
                  <a:schemeClr val="accent2">
                    <a:lumMod val="50000"/>
                  </a:schemeClr>
                </a:solidFill>
              </a:rPr>
              <a:t> сложите все документы о родственниках по материнской линии, а в другую – по отцовской. Но лучше всего </a:t>
            </a:r>
            <a:r>
              <a:rPr lang="ru-RU" sz="5600" b="1" u="sng" dirty="0" smtClean="0">
                <a:solidFill>
                  <a:schemeClr val="accent2">
                    <a:lumMod val="50000"/>
                  </a:schemeClr>
                </a:solidFill>
                <a:hlinkClick r:id="rId3"/>
              </a:rPr>
              <a:t>завести</a:t>
            </a:r>
            <a:r>
              <a:rPr lang="ru-RU" sz="5600" b="1" dirty="0" smtClean="0">
                <a:solidFill>
                  <a:schemeClr val="accent2">
                    <a:lumMod val="50000"/>
                  </a:schemeClr>
                </a:solidFill>
              </a:rPr>
              <a:t> на каждого человека отдельный подписанный конверт.</a:t>
            </a:r>
          </a:p>
          <a:p>
            <a:endParaRPr lang="ru-RU" sz="5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5600" b="1" dirty="0" smtClean="0">
                <a:solidFill>
                  <a:schemeClr val="accent2">
                    <a:lumMod val="50000"/>
                  </a:schemeClr>
                </a:solidFill>
              </a:rPr>
              <a:t>3. Для того чтобы узнать как можно больше о дальних родственниках, проведите опрос среди членов семьи. А также, очень много информации можно почерпнуть на семейных праздниках. Перед этим желательно изучить генеалогическую терминологию, чтобы не оказаться в тупике из-за неизвестного слова.</a:t>
            </a:r>
          </a:p>
          <a:p>
            <a:endParaRPr lang="ru-RU" sz="5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5600" b="1" dirty="0" smtClean="0">
                <a:solidFill>
                  <a:schemeClr val="accent2">
                    <a:lumMod val="50000"/>
                  </a:schemeClr>
                </a:solidFill>
              </a:rPr>
              <a:t>4. Записывайте в </a:t>
            </a:r>
            <a:r>
              <a:rPr lang="ru-RU" sz="5600" b="1" u="sng" dirty="0" smtClean="0">
                <a:solidFill>
                  <a:schemeClr val="accent2">
                    <a:lumMod val="50000"/>
                  </a:schemeClr>
                </a:solidFill>
                <a:hlinkClick r:id="rId4"/>
              </a:rPr>
              <a:t>блокнот</a:t>
            </a:r>
            <a:r>
              <a:rPr lang="ru-RU" sz="5600" b="1" dirty="0" smtClean="0">
                <a:solidFill>
                  <a:schemeClr val="accent2">
                    <a:lumMod val="50000"/>
                  </a:schemeClr>
                </a:solidFill>
              </a:rPr>
              <a:t> все имена, фамилии и информацию о родственных связях, которую сможете узнать. Если с кем-то из родных нельзя увидеться лично, позвоните по телефону или воспользуйтесь интернетом. Если ваш интерес является серьезным, обратитесь с запросом в государственный архив РФ.</a:t>
            </a:r>
          </a:p>
          <a:p>
            <a:endParaRPr lang="ru-RU" sz="5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5600" b="1" dirty="0" smtClean="0">
                <a:solidFill>
                  <a:schemeClr val="accent2">
                    <a:lumMod val="50000"/>
                  </a:schemeClr>
                </a:solidFill>
              </a:rPr>
              <a:t>5.  Как только вся информация будет собрана и систематизирована, приступайте к оформлению генеалогического дерева. Его можно оформить в виде нисходящего или восходящего родства. В восходящем стволе древа находится человек, от которого оно строится, то есть вы, а на ветвях располагаются бабушки, дедушки и более дальние родственники. В нисходящем стволе находится родоначальник, а в кроне – потомки.</a:t>
            </a:r>
          </a:p>
          <a:p>
            <a:endParaRPr lang="ru-RU" sz="5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5600" b="1" dirty="0" smtClean="0">
                <a:solidFill>
                  <a:schemeClr val="accent2">
                    <a:lumMod val="50000"/>
                  </a:schemeClr>
                </a:solidFill>
              </a:rPr>
              <a:t>6. Левая часть древа может предназначаться для родственников по материнской линии, а правая – по отцовской. Информацию о мужчинах и женщинах оформляйте в виде различных геометрических фигур, а также разделяйте по цвету. Кроме того, вы можете прикреплять фотографии и краткую информацию о каждом родств</a:t>
            </a:r>
            <a:r>
              <a:rPr lang="ru-RU" sz="5600" dirty="0" smtClean="0">
                <a:solidFill>
                  <a:schemeClr val="accent2">
                    <a:lumMod val="50000"/>
                  </a:schemeClr>
                </a:solidFill>
              </a:rPr>
              <a:t>еннике.</a:t>
            </a:r>
          </a:p>
          <a:p>
            <a:r>
              <a:rPr lang="ru-RU" sz="5600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Кроссворд «Семья»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zhD6LLtE6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285860"/>
            <a:ext cx="3062291" cy="52864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57686" y="1357298"/>
            <a:ext cx="45720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По вертикали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1. Замужняя женщина 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3. Мать отца или матери, жена дедушки 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4. Обычаи, передающиеся из поколения в поколение 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6. Семья состоящая из родителей и детей 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7. Подходящий спутник жизни для бабушки 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8. Поддержка кого либо 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9. Социальная группа, основанная на родственных связях 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По горизонтали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2. Внимание, попечение, уход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5. Продолжатель, приемник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8. Обобщённость людей некого общества по времени рождения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10. Жертва педагогических опытов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Ответы на кроссворд: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cross_fi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3" y="1233487"/>
            <a:ext cx="4214841" cy="5410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41732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Пословицы и поговорки            о семье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7290" y="17144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285852" y="1357299"/>
            <a:ext cx="7643866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 дружной семье и в холод тепло.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 недружной семье добра не бывает.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 своем доме и стены помогают.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 семье и каша гуще.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 семье разлад, так и дому не рад.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Дерево держится корнями, а человек семьей.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Дети родителям не судьи.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Для внука дедушка — ум, а бабушка — душа.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За общим столом еда вкуснее.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Земля без воды мертва, человек без семьи — пустоцвет.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Любящая мать — душа семьи и украшение жизни.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Материнская молитва со дна моря достает.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Материнский гнев, что весенний снег: и много его выпадет, да скоро растает.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Отца с матерью почитать — горя не знать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4" name="Рисунок 13" descr="i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559" y="714356"/>
            <a:ext cx="2857520" cy="2143140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85784" y="142852"/>
            <a:ext cx="705906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                              ЧТО МОЖЕТ БЫТЬ СЕМЬИ ДОРОЖЕ?</a:t>
            </a:r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                                 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Что может быть семьи дороже?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                                Теплом встречает отчий дом,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                                Здесь ждут тебя всегда с любовью,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                                И провожают в путь с добром!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                                Отец и мать, и дети дружно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                                Сидят за праздничным столом,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                                И вместе им совсем не скучно,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                                А интересно впятером.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                                Малыш для старших как любимец,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                                Родители - во всем мудрей,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                                Любимый папа - друг, кормилец,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                                А мама ближе всех, родней.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                                Любите! И цените счастье!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                                Оно рождается в семье,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                                Что может быть ее дороже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                                На этой сказочной земле.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" name="Рисунок 3" descr="i (2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9745" y="571480"/>
            <a:ext cx="3243285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 (1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6422" y="4000504"/>
            <a:ext cx="3190421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Что может быть семьи дороже 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   На этой сказочной земле…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 (5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1428736"/>
            <a:ext cx="2714644" cy="1902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 (5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4214818"/>
            <a:ext cx="3048008" cy="2286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 (57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0" y="1500174"/>
            <a:ext cx="3643323" cy="2428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 (59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728" y="3857628"/>
            <a:ext cx="3218028" cy="2071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Песенка о семье. - Мама, папа, 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1571604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59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41732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Использованные ресурсы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1604" y="1000108"/>
            <a:ext cx="71266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http://www.kakprosto.ru/kak-71198-kak-sostavit-genealogicheskoe-derevo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500166" y="1500174"/>
            <a:ext cx="7361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hlinkClick r:id="rId2"/>
              </a:rPr>
              <a:t>http://www.kakprosto.ru/kak-251444-chto-takoe-genealogicheskoe-derevo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500166" y="1857364"/>
            <a:ext cx="734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hlinkClick r:id="rId3"/>
              </a:rPr>
              <a:t>http://www.kakprosto.ru/kak-71198-kak-sostavit-genealogicheskoe-derevo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500166" y="2214554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http://www.forum.analizfamilii.ru/Predki-I-Potomki-t1108.html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500166" y="2500306"/>
            <a:ext cx="5022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hlinkClick r:id="rId4"/>
              </a:rPr>
              <a:t>http://www.inmoment.ru/holidays/day-family.html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500166" y="2857496"/>
            <a:ext cx="5336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hlinkClick r:id="rId5"/>
              </a:rPr>
              <a:t>http://papinsait.ru/index.php/stikhotvoreniya-o-seme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500166" y="3143248"/>
            <a:ext cx="7701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hlinkClick r:id="rId6"/>
              </a:rPr>
              <a:t>http://ped-kopilka.ru/poslovicy-i-pogovorki/poslovicy-i-pogovorki-o-seme.html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500166" y="3500438"/>
            <a:ext cx="7643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http://spisok-literaturi.ru/cross/kategorii-gotovyh-crossvordov/obschestvoznanie/semya.html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00166" y="4071942"/>
            <a:ext cx="5264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hlinkClick r:id="rId5"/>
              </a:rPr>
              <a:t>http://papinsait.ru/index.php/stikhotvoreniya-o-seme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500166" y="4357694"/>
            <a:ext cx="4369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hlinkClick r:id="rId7"/>
              </a:rPr>
              <a:t>http://mama.ua/chto-takoe-semya-19996/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500166" y="4714884"/>
            <a:ext cx="76438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http://images.yandex.ru/yandsearch?text=%D0%BA%D0%B0%D1%80%D1%82%D0%B8%D0%BD%D0%BA%D0%B8%20%D1%81%D0%B5%D0%BC%D1%8C%D0%B8&amp;stype=image&amp;lr=20&amp;noreask=1&amp;source=wiz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00166" y="5643578"/>
            <a:ext cx="7643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https://vk.com/audios136133556?q=%D0%BF%D0%B5%D1%81%D0%B5%D0%BD%D0%BA%D0%B0%20%D0%BE%20%D1%81%D0%B5%D0%BC%D1%8C%D0%B5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357291" y="285728"/>
            <a:ext cx="77867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Международный день семьи отмечается в мире 15 мая.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Данный праздник был учрежден Генеральной Ассамблеей ООН, а произошло это 20 сентября 1993 года. Праздник "Международный день семьи" был создан с целью привлечения внимания широкой общественности к проблемам семьи, которых сегодня существует большое количество.</a:t>
            </a:r>
          </a:p>
          <a:p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2357430"/>
            <a:ext cx="5428919" cy="4158780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28" y="214290"/>
            <a:ext cx="75009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Значение праздника «Международный день семьи»</a:t>
            </a:r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День семьи позволяет нам лишний раз задуматься о важности семьи в нашей жизни и проявить внимание к близким людям. Ведь без них наша жизнь была бы пустой и безрадостной. Семья нужна каждому человеку, за редким исключением.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Основным назначением семьи можно назвать рождение и воспитание детей. Очень важно, чтобы семья была прочной. В семье ребенок учиться постигать секреты общения между людьми, учиться любви и заботе. Через семью от одного поколения к другому передаются мудрость и знания.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 descr="i (2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3714752"/>
            <a:ext cx="3714776" cy="2616040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357290" y="0"/>
            <a:ext cx="7072362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. Семья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– это тёплый дом, жена и муж, дети и родители, дедушки и бабушки. Это любовь и заботы, печали и радости, традиции и привычки. Это близкие друг другу люди, которых объединяют чувства, интересы, идеалы, отношение к жизни. Что семья может дать ребенку? В чем сила семьи?  </a:t>
            </a:r>
            <a:r>
              <a:rPr lang="ru-RU" sz="2000" b="1" dirty="0" smtClean="0">
                <a:solidFill>
                  <a:srgbClr val="FF0000"/>
                </a:solidFill>
              </a:rPr>
              <a:t>Семья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— это когда ты любишь, и тебя любят, и не за что-то, а вопреки всему. Важную роль в семье играет доверие. Жена или муж - это тот человек, на которого можно положиться, присутствует высокая степень доверия и ответственности друг перед другом. Человек счастлив, когда он может реализоваться в жизни. Немаловажную роль в этом играет </a:t>
            </a:r>
            <a:r>
              <a:rPr lang="ru-RU" sz="2000" b="1" dirty="0" smtClean="0">
                <a:solidFill>
                  <a:srgbClr val="FF0000"/>
                </a:solidFill>
              </a:rPr>
              <a:t>семья</a:t>
            </a:r>
            <a:r>
              <a:rPr lang="ru-RU" sz="2000" b="1" dirty="0" smtClean="0"/>
              <a:t>.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Недаром рядом с великими людьми были муж или жена, которые были им наставником, музой, гаванью и просто родным человеком. </a:t>
            </a:r>
            <a:r>
              <a:rPr lang="ru-RU" sz="2000" b="1" dirty="0" smtClean="0">
                <a:solidFill>
                  <a:srgbClr val="FF0000"/>
                </a:solidFill>
              </a:rPr>
              <a:t>Семья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– это когда есть поддержка всех начинаний детей или супругов. </a:t>
            </a:r>
            <a:r>
              <a:rPr lang="ru-RU" sz="2000" b="1" dirty="0" smtClean="0">
                <a:solidFill>
                  <a:srgbClr val="FF0000"/>
                </a:solidFill>
              </a:rPr>
              <a:t>Семья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– это когда стараются помочь в достижении поставленных целей. В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семье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должно быть комфортно, она должна быть отдушиной, для того чтобы набираться сил и идти дальше, во внешнюю среду. </a:t>
            </a:r>
            <a:r>
              <a:rPr lang="ru-RU" sz="2000" b="1" dirty="0" smtClean="0">
                <a:solidFill>
                  <a:srgbClr val="FF0000"/>
                </a:solidFill>
              </a:rPr>
              <a:t>Семья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- это отношения, которые построены на взаимном доверии, уважении, где счастливы и родители и дети…</a:t>
            </a:r>
          </a:p>
          <a:p>
            <a:endParaRPr lang="ru-RU" sz="2000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 (1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8" y="4786323"/>
            <a:ext cx="2452690" cy="1839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i (2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4572008"/>
            <a:ext cx="2713228" cy="2045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 (4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214290"/>
            <a:ext cx="2773699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 (27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12" y="2428868"/>
            <a:ext cx="2594614" cy="1857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 (32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4414" y="214290"/>
            <a:ext cx="2610332" cy="2071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 (45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3306" y="1285860"/>
            <a:ext cx="2530333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i (43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4414" y="2571744"/>
            <a:ext cx="2309829" cy="1732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i (22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1538" y="4786322"/>
            <a:ext cx="2257425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-357214"/>
            <a:ext cx="7498080" cy="177485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Предки и потомки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 (6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797600">
            <a:off x="1620522" y="1358688"/>
            <a:ext cx="2714644" cy="19766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i (6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95899">
            <a:off x="6131095" y="1104225"/>
            <a:ext cx="2586996" cy="20002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i (6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04" y="3857628"/>
            <a:ext cx="1857388" cy="278608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i (6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4298">
            <a:off x="3761773" y="3635428"/>
            <a:ext cx="2881346" cy="21610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 descr="i (6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2330" y="4071942"/>
            <a:ext cx="1700225" cy="250033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2976" y="214290"/>
            <a:ext cx="8001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  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Мы часто пытаемся узнать нашу родословную, ищем родственников, пытаемся найти свои корни. 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852" y="500042"/>
            <a:ext cx="628654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У каждого из нас имеются:</a:t>
            </a: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 1(один) отец и одна мать,</a:t>
            </a: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 2(два) дедушки и две бабушки (предки ПЕРВОГО поколения)</a:t>
            </a: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 4 прадедушки и 4 прабабушки (предки ВТОРОГО поколения)</a:t>
            </a: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 8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пра-прадедушек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и 8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пра-прабабушек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(предки ТРЕТЬЕГО поколения)…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85852" y="1643050"/>
            <a:ext cx="7873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ПРЕДКОВ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десятого поколения у каждого из нас насчитывается 2048 человек…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57290" y="2000240"/>
            <a:ext cx="75009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Это невероятно... не будь из них кого-то одного и нам, сегодняшним жителям, не суждено было бы появиться на свет! Нет, мир бы, конечно, существовал, были бы такие же люди, но уже без нас.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357290" y="2643182"/>
            <a:ext cx="7572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КАЖДЫЙ из нас, современников ,является </a:t>
            </a:r>
            <a:r>
              <a:rPr lang="ru-RU" sz="2000" b="1" dirty="0" smtClean="0">
                <a:solidFill>
                  <a:srgbClr val="FF0000"/>
                </a:solidFill>
              </a:rPr>
              <a:t>потомком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ВСЕХ</a:t>
            </a: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 жителей государства (земли). Можно с уверенностью утверждать, что всё население Земли,</a:t>
            </a: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 являются моими родственниками, моими непосредственными предками.</a:t>
            </a: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 Так же может сказать любой другой нынешний житель Земли.</a:t>
            </a:r>
          </a:p>
          <a:p>
            <a:endParaRPr lang="ru-RU" dirty="0"/>
          </a:p>
        </p:txBody>
      </p:sp>
      <p:pic>
        <p:nvPicPr>
          <p:cNvPr id="16" name="Рисунок 15" descr="c747d0f8b5aaeec6756a07ec171bab1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4000504"/>
            <a:ext cx="3762380" cy="2351488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Рисунок 16" descr="ffa3eefe5b18835f09ecd96be469a8b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3929066"/>
            <a:ext cx="2619420" cy="2619420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57290" y="500042"/>
            <a:ext cx="7498080" cy="36828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Как составить генеалогическое            древо?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3" name="Содержимое 12" descr="1_5255187fe02845255187fe02c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357298"/>
            <a:ext cx="7215238" cy="51114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166" y="428604"/>
            <a:ext cx="742955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Зачастую человека интересует не только информация о ближайших родственниках, но и о предках, то есть история прошлого его семьи. Систематизировать эту информацию проще всего с помощью генеалогического дерева.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0166" y="1714488"/>
            <a:ext cx="735811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Составление генеалогического дерева позволит вам узнать много нового из истории вашей семьи. Кроме того, это увлекательное хобби и прекрасный повод для того, чтобы провести свободное время с родственниками.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0" name="Рисунок 9" descr="i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32921">
            <a:off x="1368427" y="3840658"/>
            <a:ext cx="3345190" cy="2412396"/>
          </a:xfrm>
          <a:prstGeom prst="rect">
            <a:avLst/>
          </a:prstGeom>
        </p:spPr>
      </p:pic>
      <p:pic>
        <p:nvPicPr>
          <p:cNvPr id="11" name="Рисунок 10" descr="i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00810">
            <a:off x="5322099" y="3857628"/>
            <a:ext cx="3321867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414</TotalTime>
  <Words>684</Words>
  <Application>Microsoft Office PowerPoint</Application>
  <PresentationFormat>Экран (4:3)</PresentationFormat>
  <Paragraphs>107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15 мая – международный день семьи</vt:lpstr>
      <vt:lpstr>Слайд 2</vt:lpstr>
      <vt:lpstr>Слайд 3</vt:lpstr>
      <vt:lpstr>Слайд 4</vt:lpstr>
      <vt:lpstr>Слайд 5</vt:lpstr>
      <vt:lpstr>Предки и потомки</vt:lpstr>
      <vt:lpstr>Слайд 7</vt:lpstr>
      <vt:lpstr>Как составить генеалогическое            древо?</vt:lpstr>
      <vt:lpstr>Слайд 9</vt:lpstr>
      <vt:lpstr>Слайд 10</vt:lpstr>
      <vt:lpstr>Кроссворд «Семья»</vt:lpstr>
      <vt:lpstr>Ответы на кроссворд:</vt:lpstr>
      <vt:lpstr>Пословицы и поговорки            о семье</vt:lpstr>
      <vt:lpstr>Слайд 14</vt:lpstr>
      <vt:lpstr> Что может быть семьи дороже     На этой сказочной земле… </vt:lpstr>
      <vt:lpstr>Использованные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15 мая –День семьи</dc:title>
  <dc:creator>user</dc:creator>
  <cp:lastModifiedBy>user</cp:lastModifiedBy>
  <cp:revision>46</cp:revision>
  <dcterms:created xsi:type="dcterms:W3CDTF">2014-05-05T19:24:52Z</dcterms:created>
  <dcterms:modified xsi:type="dcterms:W3CDTF">2014-05-10T18:37:46Z</dcterms:modified>
</cp:coreProperties>
</file>