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6" r:id="rId3"/>
    <p:sldId id="300" r:id="rId4"/>
    <p:sldId id="331" r:id="rId5"/>
    <p:sldId id="330" r:id="rId6"/>
    <p:sldId id="317" r:id="rId7"/>
    <p:sldId id="318" r:id="rId8"/>
    <p:sldId id="319" r:id="rId9"/>
    <p:sldId id="320" r:id="rId10"/>
    <p:sldId id="321" r:id="rId11"/>
    <p:sldId id="306" r:id="rId12"/>
    <p:sldId id="304" r:id="rId13"/>
    <p:sldId id="305" r:id="rId14"/>
    <p:sldId id="307" r:id="rId15"/>
    <p:sldId id="308" r:id="rId16"/>
    <p:sldId id="309" r:id="rId17"/>
    <p:sldId id="310" r:id="rId18"/>
    <p:sldId id="327" r:id="rId19"/>
    <p:sldId id="332" r:id="rId20"/>
    <p:sldId id="328" r:id="rId21"/>
    <p:sldId id="333" r:id="rId22"/>
    <p:sldId id="329" r:id="rId23"/>
    <p:sldId id="334" r:id="rId24"/>
    <p:sldId id="265" r:id="rId25"/>
    <p:sldId id="315" r:id="rId26"/>
    <p:sldId id="316" r:id="rId27"/>
    <p:sldId id="314" r:id="rId28"/>
    <p:sldId id="313" r:id="rId29"/>
    <p:sldId id="311" r:id="rId30"/>
    <p:sldId id="312" r:id="rId31"/>
    <p:sldId id="301" r:id="rId32"/>
    <p:sldId id="266" r:id="rId33"/>
    <p:sldId id="302" r:id="rId34"/>
    <p:sldId id="303" r:id="rId35"/>
    <p:sldId id="262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BD9BD"/>
    <a:srgbClr val="FCE0C8"/>
    <a:srgbClr val="FCD1AE"/>
    <a:srgbClr val="4F622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3.xml"/><Relationship Id="rId18" Type="http://schemas.openxmlformats.org/officeDocument/2006/relationships/slide" Target="slide44.xml"/><Relationship Id="rId3" Type="http://schemas.openxmlformats.org/officeDocument/2006/relationships/slide" Target="slide41.xml"/><Relationship Id="rId21" Type="http://schemas.openxmlformats.org/officeDocument/2006/relationships/slide" Target="slide60.xml"/><Relationship Id="rId7" Type="http://schemas.openxmlformats.org/officeDocument/2006/relationships/slide" Target="slide37.xml"/><Relationship Id="rId12" Type="http://schemas.openxmlformats.org/officeDocument/2006/relationships/slide" Target="slide38.xml"/><Relationship Id="rId17" Type="http://schemas.openxmlformats.org/officeDocument/2006/relationships/slide" Target="slide39.xml"/><Relationship Id="rId25" Type="http://schemas.openxmlformats.org/officeDocument/2006/relationships/slide" Target="slide55.xml"/><Relationship Id="rId2" Type="http://schemas.openxmlformats.org/officeDocument/2006/relationships/slide" Target="slide36.xml"/><Relationship Id="rId16" Type="http://schemas.openxmlformats.org/officeDocument/2006/relationships/slide" Target="slide58.xml"/><Relationship Id="rId20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11" Type="http://schemas.openxmlformats.org/officeDocument/2006/relationships/slide" Target="slide57.xml"/><Relationship Id="rId24" Type="http://schemas.openxmlformats.org/officeDocument/2006/relationships/slide" Target="slide50.xml"/><Relationship Id="rId5" Type="http://schemas.openxmlformats.org/officeDocument/2006/relationships/slide" Target="slide51.xml"/><Relationship Id="rId15" Type="http://schemas.openxmlformats.org/officeDocument/2006/relationships/slide" Target="slide53.xml"/><Relationship Id="rId23" Type="http://schemas.openxmlformats.org/officeDocument/2006/relationships/slide" Target="slide45.xml"/><Relationship Id="rId10" Type="http://schemas.openxmlformats.org/officeDocument/2006/relationships/slide" Target="slide52.xml"/><Relationship Id="rId19" Type="http://schemas.openxmlformats.org/officeDocument/2006/relationships/slide" Target="slide49.xml"/><Relationship Id="rId4" Type="http://schemas.openxmlformats.org/officeDocument/2006/relationships/slide" Target="slide46.xml"/><Relationship Id="rId9" Type="http://schemas.openxmlformats.org/officeDocument/2006/relationships/slide" Target="slide47.xml"/><Relationship Id="rId14" Type="http://schemas.openxmlformats.org/officeDocument/2006/relationships/slide" Target="slide48.xml"/><Relationship Id="rId22" Type="http://schemas.openxmlformats.org/officeDocument/2006/relationships/slide" Target="slide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764704"/>
            <a:ext cx="6620797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живем не для того, </a:t>
            </a:r>
          </a:p>
          <a:p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чтобы есть, </a:t>
            </a:r>
          </a:p>
          <a:p>
            <a:pPr algn="r"/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едим для того, </a:t>
            </a:r>
          </a:p>
          <a:p>
            <a:pPr algn="r"/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чтобы жить.</a:t>
            </a:r>
            <a:b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5400" b="1" i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r"/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Сократ.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620688"/>
            <a:ext cx="2610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а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давте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й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6918" y="2564904"/>
            <a:ext cx="2959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нач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3501008"/>
            <a:ext cx="2957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начинать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556792"/>
            <a:ext cx="2610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давайте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0923" y="4509120"/>
            <a:ext cx="277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тит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517232"/>
            <a:ext cx="2768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готовить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980728"/>
            <a:ext cx="68407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Продолжи</a:t>
            </a:r>
          </a:p>
          <a:p>
            <a:pPr algn="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поговорку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4337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Воля и труд</a:t>
            </a:r>
            <a:r>
              <a:rPr kumimoji="0" lang="ru-RU" sz="5400" b="1" i="0" u="none" strike="noStrike" cap="none" spc="0" normalizeH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sz="5400" b="1" i="0" u="none" strike="noStrike" cap="none" spc="0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9811" y="1556792"/>
            <a:ext cx="7104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дивные всходы дают.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429000"/>
            <a:ext cx="51719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потрудиться,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и хлеба –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941168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1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добиться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7271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хорошо трудится –  </a:t>
            </a:r>
            <a:endParaRPr kumimoji="0" lang="ru-RU" sz="5400" b="1" i="0" u="none" strike="noStrike" cap="none" spc="0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1336" y="1556792"/>
            <a:ext cx="61226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тому есть</a:t>
            </a:r>
          </a:p>
          <a:p>
            <a:pPr algn="ctr"/>
            <a:r>
              <a:rPr kumimoji="0" lang="ru-RU" sz="54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чем хвалиться.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59597" y="4005064"/>
            <a:ext cx="7184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cap="none" spc="0" normalizeH="0" baseline="0" dirty="0" smtClean="0">
                <a:ln/>
                <a:solidFill>
                  <a:srgbClr val="4F622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</a:t>
            </a:r>
            <a:r>
              <a:rPr kumimoji="0" lang="ru-RU" sz="5400" b="1" i="0" u="none" strike="noStrike" cap="none" spc="0" normalizeH="0" dirty="0" smtClean="0">
                <a:ln/>
                <a:solidFill>
                  <a:srgbClr val="4F622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человека кормит,</a:t>
            </a:r>
            <a:r>
              <a:rPr kumimoji="0" lang="ru-RU" sz="5400" b="1" i="0" u="none" strike="noStrike" cap="none" spc="0" normalizeH="0" baseline="0" dirty="0" smtClean="0">
                <a:ln/>
                <a:solidFill>
                  <a:srgbClr val="4F622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/>
              <a:solidFill>
                <a:srgbClr val="4F6228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941168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/>
                <a:solidFill>
                  <a:srgbClr val="4F6228"/>
                </a:solidFill>
              </a:rPr>
              <a:t>а</a:t>
            </a:r>
            <a:r>
              <a:rPr lang="ru-RU" sz="5400" b="1" cap="none" spc="0" dirty="0" smtClean="0">
                <a:ln/>
                <a:solidFill>
                  <a:srgbClr val="4F6228"/>
                </a:solidFill>
                <a:effectLst/>
              </a:rPr>
              <a:t> лень портит.</a:t>
            </a:r>
            <a:endParaRPr lang="ru-RU" sz="5400" b="1" cap="none" spc="0" dirty="0">
              <a:ln/>
              <a:solidFill>
                <a:srgbClr val="4F6228"/>
              </a:solidFill>
              <a:effectLst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18762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5132" y="260648"/>
            <a:ext cx="4634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трудится – </a:t>
            </a:r>
            <a:endParaRPr kumimoji="0" lang="ru-RU" sz="5400" b="1" i="0" u="none" strike="noStrike" cap="none" spc="0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9374" y="1556792"/>
            <a:ext cx="6105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54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и</a:t>
            </a:r>
            <a:r>
              <a:rPr kumimoji="0" lang="ru-RU" sz="5400" b="1" i="1" u="none" strike="noStrike" cap="none" spc="0" normalizeH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пользуется</a:t>
            </a:r>
            <a:r>
              <a:rPr kumimoji="0" lang="ru-RU" sz="54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1781" y="3429000"/>
            <a:ext cx="370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 </a:t>
            </a:r>
            <a:r>
              <a:rPr lang="ru-RU" sz="5400" b="1" dirty="0" smtClean="0">
                <a:ln/>
                <a:solidFill>
                  <a:schemeClr val="accent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54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руда –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941168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1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 добра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6784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Встанешь пораньше</a:t>
            </a:r>
            <a:r>
              <a:rPr kumimoji="0" lang="ru-RU" sz="5400" b="1" i="0" u="none" strike="noStrike" cap="none" spc="0" normalizeH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endParaRPr kumimoji="0" lang="ru-RU" sz="5400" b="1" i="0" u="none" strike="noStrike" cap="none" spc="0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7113" y="1556792"/>
            <a:ext cx="6449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шагнёшь подальше</a:t>
            </a:r>
            <a:r>
              <a:rPr kumimoji="0" lang="ru-RU" sz="54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284984"/>
            <a:ext cx="6348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cap="none" spc="0" normalizeH="0" baseline="0" dirty="0" smtClean="0">
                <a:ln/>
                <a:solidFill>
                  <a:srgbClr val="4F622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Дитя любит ласку, а </a:t>
            </a:r>
            <a:endParaRPr lang="ru-RU" sz="5400" b="1" cap="none" spc="0" dirty="0">
              <a:ln/>
              <a:solidFill>
                <a:srgbClr val="4F6228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509120"/>
            <a:ext cx="5472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5400" b="1" i="1" dirty="0" smtClean="0">
                <a:ln/>
                <a:solidFill>
                  <a:srgbClr val="4F6228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5400" b="1" i="1" u="none" strike="noStrike" cap="none" spc="0" normalizeH="0" baseline="0" dirty="0" smtClean="0">
                <a:ln/>
                <a:solidFill>
                  <a:srgbClr val="4F622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танок смазку</a:t>
            </a:r>
            <a:endParaRPr lang="ru-RU" sz="5400" b="1" cap="none" spc="0" dirty="0">
              <a:ln/>
              <a:solidFill>
                <a:srgbClr val="4F6228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09800" y="260648"/>
            <a:ext cx="4965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Каков приход – </a:t>
            </a:r>
            <a:endParaRPr kumimoji="0" lang="ru-RU" sz="5400" b="1" i="0" u="none" strike="noStrike" cap="none" spc="0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7527" y="1556792"/>
            <a:ext cx="5068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54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аков и расход.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5575" y="3429000"/>
            <a:ext cx="5740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Шире себя жить –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4509120"/>
            <a:ext cx="60486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5400" b="1" i="1" dirty="0" smtClean="0">
                <a:ln/>
                <a:solidFill>
                  <a:schemeClr val="accent3"/>
                </a:solidFill>
                <a:latin typeface="Calibri" pitchFamily="34" charset="0"/>
                <a:cs typeface="Times New Roman" pitchFamily="18" charset="0"/>
              </a:rPr>
              <a:t>добра не нажить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260648"/>
            <a:ext cx="715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Всякий дом хозяином </a:t>
            </a:r>
            <a:endParaRPr kumimoji="0" lang="ru-RU" sz="5400" b="1" i="0" u="none" strike="noStrike" cap="none" spc="0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2141" y="1556792"/>
            <a:ext cx="2479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хорош.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6105" y="2924944"/>
            <a:ext cx="71883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работа, там и густо,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5400" b="1" dirty="0" smtClean="0">
                <a:ln/>
                <a:solidFill>
                  <a:schemeClr val="accent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в ленивом</a:t>
            </a:r>
            <a:r>
              <a:rPr kumimoji="0" lang="ru-RU" sz="54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941168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5400" b="1" dirty="0" smtClean="0">
                <a:ln/>
                <a:solidFill>
                  <a:schemeClr val="accent3"/>
                </a:solidFill>
              </a:rPr>
              <a:t>д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оме пусто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052736"/>
          <a:ext cx="7848871" cy="4464496"/>
        </p:xfrm>
        <a:graphic>
          <a:graphicData uri="http://schemas.openxmlformats.org/drawingml/2006/table">
            <a:tbl>
              <a:tblPr/>
              <a:tblGrid>
                <a:gridCol w="1121033"/>
                <a:gridCol w="1121033"/>
                <a:gridCol w="1121033"/>
                <a:gridCol w="1121033"/>
                <a:gridCol w="1121033"/>
                <a:gridCol w="1121853"/>
                <a:gridCol w="1121853"/>
              </a:tblGrid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 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мы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шь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5877272"/>
            <a:ext cx="78488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8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Без труда – не вынешь рыбку из пруда.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60648"/>
            <a:ext cx="6635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 О Л О В О Л О М К 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052736"/>
          <a:ext cx="7848871" cy="4464496"/>
        </p:xfrm>
        <a:graphic>
          <a:graphicData uri="http://schemas.openxmlformats.org/drawingml/2006/table">
            <a:tbl>
              <a:tblPr/>
              <a:tblGrid>
                <a:gridCol w="1121033"/>
                <a:gridCol w="1121033"/>
                <a:gridCol w="1121033"/>
                <a:gridCol w="1121033"/>
                <a:gridCol w="1121033"/>
                <a:gridCol w="1121853"/>
                <a:gridCol w="1121853"/>
              </a:tblGrid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 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шь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</a:t>
                      </a:r>
                      <a:endParaRPr lang="ru-RU" sz="4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4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5877272"/>
            <a:ext cx="78488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8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Без труда – не вынешь рыбку из пруда.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60648"/>
            <a:ext cx="6635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 О Л О В О Л О М К 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9184" y="260648"/>
            <a:ext cx="7344816" cy="28315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B050"/>
                </a:solidFill>
              </a:rPr>
              <a:t> </a:t>
            </a:r>
          </a:p>
          <a:p>
            <a:r>
              <a:rPr lang="ru-RU" sz="3200" b="1" i="1" dirty="0" smtClean="0">
                <a:ln/>
                <a:solidFill>
                  <a:srgbClr val="00B050"/>
                </a:solidFill>
              </a:rPr>
              <a:t>	</a:t>
            </a:r>
            <a:r>
              <a:rPr lang="ru-RU" sz="4000" b="1" i="1" dirty="0" smtClean="0">
                <a:ln/>
                <a:solidFill>
                  <a:srgbClr val="00B050"/>
                </a:solidFill>
              </a:rPr>
              <a:t>Кулинария (от латинского </a:t>
            </a:r>
            <a:r>
              <a:rPr lang="ru-RU" sz="4000" b="1" i="1" dirty="0" err="1" smtClean="0">
                <a:ln/>
                <a:solidFill>
                  <a:srgbClr val="00B050"/>
                </a:solidFill>
              </a:rPr>
              <a:t>culina</a:t>
            </a:r>
            <a:r>
              <a:rPr lang="ru-RU" sz="4000" b="1" i="1" dirty="0" smtClean="0">
                <a:ln/>
                <a:solidFill>
                  <a:srgbClr val="00B050"/>
                </a:solidFill>
              </a:rPr>
              <a:t> – кухня)- это искусство приготовления вкусной и питательной пищи.</a:t>
            </a:r>
            <a:r>
              <a:rPr lang="ru-RU" sz="4000" b="1" dirty="0" smtClean="0">
                <a:ln/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4077072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/>
                <a:solidFill>
                  <a:srgbClr val="00B050"/>
                </a:solidFill>
              </a:rPr>
              <a:t>Родиной кулинарии считается – Азия. 500000 лет назад в Китае знали огонь и готовили пищу.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5733256"/>
            <a:ext cx="7925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Терпение и труд – все перетрут.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6" y="332656"/>
          <a:ext cx="8568955" cy="4392488"/>
        </p:xfrm>
        <a:graphic>
          <a:graphicData uri="http://schemas.openxmlformats.org/drawingml/2006/table">
            <a:tbl>
              <a:tblPr/>
              <a:tblGrid>
                <a:gridCol w="1223881"/>
                <a:gridCol w="1223881"/>
                <a:gridCol w="1223881"/>
                <a:gridCol w="1223881"/>
                <a:gridCol w="1223881"/>
                <a:gridCol w="1224775"/>
                <a:gridCol w="1224775"/>
              </a:tblGrid>
              <a:tr h="109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мы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шь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трут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5733256"/>
            <a:ext cx="7925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Терпение и труд – все перетрут.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6" y="332656"/>
          <a:ext cx="8568955" cy="4392488"/>
        </p:xfrm>
        <a:graphic>
          <a:graphicData uri="http://schemas.openxmlformats.org/drawingml/2006/table">
            <a:tbl>
              <a:tblPr/>
              <a:tblGrid>
                <a:gridCol w="1223881"/>
                <a:gridCol w="1223881"/>
                <a:gridCol w="1223881"/>
                <a:gridCol w="1223881"/>
                <a:gridCol w="1223881"/>
                <a:gridCol w="1224775"/>
                <a:gridCol w="1224775"/>
              </a:tblGrid>
              <a:tr h="109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</a:t>
                      </a:r>
                      <a:endParaRPr lang="ru-RU" sz="4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1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трут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476672"/>
          <a:ext cx="8496943" cy="4824536"/>
        </p:xfrm>
        <a:graphic>
          <a:graphicData uri="http://schemas.openxmlformats.org/drawingml/2006/table">
            <a:tbl>
              <a:tblPr/>
              <a:tblGrid>
                <a:gridCol w="1213595"/>
                <a:gridCol w="1213595"/>
                <a:gridCol w="1213595"/>
                <a:gridCol w="1213595"/>
                <a:gridCol w="1213595"/>
                <a:gridCol w="1214484"/>
                <a:gridCol w="1214484"/>
              </a:tblGrid>
              <a:tr h="120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Бы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он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 err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ла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па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ша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бы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хо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мы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та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ла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дит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 err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ся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 err="1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вся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из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бо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та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877272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Была бы охота – заладится работа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476672"/>
          <a:ext cx="8496943" cy="4824536"/>
        </p:xfrm>
        <a:graphic>
          <a:graphicData uri="http://schemas.openxmlformats.org/drawingml/2006/table">
            <a:tbl>
              <a:tblPr/>
              <a:tblGrid>
                <a:gridCol w="1213595"/>
                <a:gridCol w="1213595"/>
                <a:gridCol w="1213595"/>
                <a:gridCol w="1213595"/>
                <a:gridCol w="1213595"/>
                <a:gridCol w="1214484"/>
                <a:gridCol w="1214484"/>
              </a:tblGrid>
              <a:tr h="120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Бы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 err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ла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бы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хо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та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ла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дит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 err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ся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 err="1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бо</a:t>
                      </a:r>
                      <a:endParaRPr lang="ru-RU" sz="4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та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877272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Была бы охота – заладится работа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hnfg g erye zefgs 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332656"/>
            <a:ext cx="69127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</a:t>
            </a:r>
          </a:p>
          <a:p>
            <a:pPr algn="r"/>
            <a:r>
              <a:rPr lang="ru-RU" sz="88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профессий</a:t>
            </a:r>
            <a:endParaRPr lang="ru-RU" sz="88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u="sng" dirty="0"/>
              <a:t>Х Х Х Х Х Х </a:t>
            </a:r>
            <a:r>
              <a:rPr lang="ru-RU" b="1" u="sng" dirty="0" smtClean="0"/>
              <a:t>Х Х Х Х Х Х </a:t>
            </a:r>
            <a:endParaRPr lang="ru-RU" b="1" u="sng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6600" b="1" dirty="0" smtClean="0"/>
              <a:t>Украшает изделия из ткани орнаментом и рисунком, используя</a:t>
            </a:r>
          </a:p>
          <a:p>
            <a:pPr>
              <a:lnSpc>
                <a:spcPct val="90000"/>
              </a:lnSpc>
              <a:buNone/>
            </a:pPr>
            <a:r>
              <a:rPr lang="ru-RU" sz="6600" b="1" dirty="0" smtClean="0"/>
              <a:t> цветные нити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260648"/>
            <a:ext cx="5311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вышивальщица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u="sng" dirty="0"/>
              <a:t>Х Х Х Х Х Х </a:t>
            </a:r>
            <a:r>
              <a:rPr lang="ru-RU" b="1" u="sng" dirty="0" smtClean="0"/>
              <a:t>Х Х Х </a:t>
            </a:r>
            <a:endParaRPr lang="ru-RU" b="1" u="sng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sz="6600" b="1" dirty="0" smtClean="0"/>
              <a:t>Выполняет графические работы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260648"/>
            <a:ext cx="37108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чертёжник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u="sng" dirty="0"/>
              <a:t>Х Х Х Х Х Х Х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sz="6600" b="1" dirty="0" smtClean="0"/>
              <a:t>Обрабатывает металлы, используя ручные инструменты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260648"/>
            <a:ext cx="27446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слесарь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u="sng" dirty="0"/>
              <a:t>Х Х Х Х Х Х Х </a:t>
            </a:r>
            <a:r>
              <a:rPr lang="ru-RU" b="1" u="sng" dirty="0" smtClean="0"/>
              <a:t>Х Х</a:t>
            </a:r>
            <a:endParaRPr lang="ru-RU" b="1" u="sng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sz="6600" b="1" dirty="0" smtClean="0"/>
              <a:t>Специалист по подготовке деталей из ткани для пошива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88640"/>
            <a:ext cx="3810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закройщик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u="sng" dirty="0"/>
              <a:t>Х Х Х Х Х Х Х 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sz="6600" b="1" dirty="0"/>
              <a:t>Готовит сладкие изделия из муки с использованием других продуктов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260648"/>
            <a:ext cx="3272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кондитер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4320480" cy="3431455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Лента лицом вниз 6"/>
          <p:cNvSpPr/>
          <p:nvPr/>
        </p:nvSpPr>
        <p:spPr>
          <a:xfrm rot="21038235">
            <a:off x="1483676" y="766064"/>
            <a:ext cx="7300697" cy="2466915"/>
          </a:xfrm>
          <a:prstGeom prst="ribbon">
            <a:avLst>
              <a:gd name="adj1" fmla="val 33333"/>
              <a:gd name="adj2" fmla="val 54909"/>
            </a:avLst>
          </a:prstGeom>
          <a:solidFill>
            <a:srgbClr val="FFFF00"/>
          </a:solidFill>
          <a:ln>
            <a:solidFill>
              <a:srgbClr val="FF33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Кулинарный  поединок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u="sng" dirty="0" smtClean="0"/>
              <a:t> </a:t>
            </a:r>
            <a:r>
              <a:rPr lang="ru-RU" b="1" u="sng" dirty="0"/>
              <a:t>Х Х Х Х Х Х 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sz="6600" b="1" dirty="0" smtClean="0"/>
              <a:t>Работает топором, строит дома.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260648"/>
            <a:ext cx="2860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плотник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олна 3"/>
          <p:cNvSpPr/>
          <p:nvPr/>
        </p:nvSpPr>
        <p:spPr>
          <a:xfrm>
            <a:off x="2123728" y="260648"/>
            <a:ext cx="6768752" cy="1152128"/>
          </a:xfrm>
          <a:prstGeom prst="wav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spc="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Кроссворд</a:t>
            </a:r>
            <a:endParaRPr lang="ru-RU" sz="6000" b="1" spc="50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11152" y="1268760"/>
            <a:ext cx="763284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горизонтали: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.Маленький, горький, луку брат.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.Сверху зелено, внизу красно, в землю вросло.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3.Скинули с Егорушки золотые перышки. Заставил Егорушка плакать и без горюшка.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.Красный нос в землю врос.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.В землю крошки, из земли лепешки.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вертикали: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6.Щеки розовы, нос белый, в темноте сижу день целый, а рубашка зелена, вся на солнышке она.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.Неказиста, шишковата, а придет на стол она, скажут весело ребята: «Ну, рассыпчата, вкусна!»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.Золотая голова велика, тяжела. Золотая голова отдохнуть прилегла. Голова велика, только шея тонка.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.Лежит меж грядок, зелен и сладок.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03" y="188644"/>
          <a:ext cx="8784984" cy="6336694"/>
        </p:xfrm>
        <a:graphic>
          <a:graphicData uri="http://schemas.openxmlformats.org/drawingml/2006/table">
            <a:tbl>
              <a:tblPr/>
              <a:tblGrid>
                <a:gridCol w="675768"/>
                <a:gridCol w="675768"/>
                <a:gridCol w="675768"/>
                <a:gridCol w="675768"/>
                <a:gridCol w="675768"/>
                <a:gridCol w="675768"/>
                <a:gridCol w="675768"/>
                <a:gridCol w="675768"/>
                <a:gridCol w="675768"/>
                <a:gridCol w="675768"/>
                <a:gridCol w="675768"/>
                <a:gridCol w="675768"/>
                <a:gridCol w="675768"/>
              </a:tblGrid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800" dirty="0" smtClean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800" dirty="0" smtClean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800" dirty="0" smtClean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800" baseline="0" dirty="0" smtClean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800" baseline="0" dirty="0" smtClean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800" dirty="0" smtClean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800" dirty="0" smtClean="0">
                          <a:solidFill>
                            <a:srgbClr val="FF66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C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A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75856" cy="25649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698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горизонтали: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1.Чеснок. 2.Свекла. 3.Лук. 4.Морковь. 5.Репа.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вертикали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6.Редиска 7.Картошка. 8.Тыква. 9.Огурец.</a:t>
            </a:r>
            <a:endParaRPr lang="ru-RU" sz="4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1412776"/>
            <a:ext cx="655272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0" lang="ru-RU" sz="8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8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"Эрудит"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3" y="260646"/>
          <a:ext cx="8784974" cy="6192690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1878397"/>
                <a:gridCol w="1873618"/>
                <a:gridCol w="1338299"/>
                <a:gridCol w="1873618"/>
                <a:gridCol w="1821042"/>
              </a:tblGrid>
              <a:tr h="10321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cap="none" spc="0" dirty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FF00"/>
                          </a:solidFill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libri"/>
                        </a:rPr>
                        <a:t>Личная гигиена</a:t>
                      </a: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FF0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Calibri"/>
                        </a:rPr>
                        <a:t>Выши</a:t>
                      </a:r>
                    </a:p>
                    <a:p>
                      <a:pPr algn="ctr" fontAlgn="b"/>
                      <a:r>
                        <a:rPr lang="ru-RU" sz="2800" b="1" i="0" u="none" strike="noStrike" cap="none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FF0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Calibri"/>
                        </a:rPr>
                        <a:t>вание</a:t>
                      </a:r>
                      <a:endParaRPr lang="ru-RU" sz="2800" b="1" i="0" u="none" strike="noStrike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FF0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cap="none" spc="0" dirty="0" err="1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  <a:latin typeface="Calibri"/>
                        </a:rPr>
                        <a:t>Кулина</a:t>
                      </a:r>
                      <a:endParaRPr lang="ru-RU" sz="2800" b="1" i="0" u="none" strike="noStrike" cap="none" spc="0" dirty="0" smtClean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FF00"/>
                        </a:soli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ctr" fontAlgn="b"/>
                      <a:r>
                        <a:rPr lang="ru-RU" sz="2800" b="1" i="0" u="none" strike="noStrike" cap="none" spc="0" dirty="0" err="1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  <a:latin typeface="Calibri"/>
                        </a:rPr>
                        <a:t>рия</a:t>
                      </a:r>
                      <a:endParaRPr lang="ru-RU" sz="2800" b="0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Материаловедение</a:t>
                      </a: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cap="none" spc="30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FF00"/>
                          </a:soli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libri"/>
                        </a:rPr>
                        <a:t>Обработка </a:t>
                      </a:r>
                      <a:r>
                        <a:rPr lang="ru-RU" sz="2400" b="1" i="0" u="none" strike="noStrike" cap="none" spc="300" dirty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FF00"/>
                          </a:soli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Calibri"/>
                        </a:rPr>
                        <a:t>ткани</a:t>
                      </a: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" action="ppaction://hlinksldjump"/>
                        </a:rPr>
                        <a:t>10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3" action="ppaction://hlinksldjump"/>
                        </a:rPr>
                        <a:t>10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4" action="ppaction://hlinksldjump"/>
                        </a:rPr>
                        <a:t>10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5" action="ppaction://hlinksldjump"/>
                        </a:rPr>
                        <a:t>10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6" action="ppaction://hlinksldjump"/>
                        </a:rPr>
                        <a:t>10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7" action="ppaction://hlinksldjump"/>
                        </a:rPr>
                        <a:t>20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8" action="ppaction://hlinksldjump"/>
                        </a:rPr>
                        <a:t>20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9" action="ppaction://hlinksldjump"/>
                        </a:rPr>
                        <a:t>20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0" action="ppaction://hlinksldjump"/>
                        </a:rPr>
                        <a:t>20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1" action="ppaction://hlinksldjump"/>
                        </a:rPr>
                        <a:t>20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2" action="ppaction://hlinksldjump"/>
                        </a:rPr>
                        <a:t>30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3" action="ppaction://hlinksldjump"/>
                        </a:rPr>
                        <a:t>30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4" action="ppaction://hlinksldjump"/>
                        </a:rPr>
                        <a:t>30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5" action="ppaction://hlinksldjump"/>
                        </a:rPr>
                        <a:t>30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6" action="ppaction://hlinksldjump"/>
                        </a:rPr>
                        <a:t>30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7" action="ppaction://hlinksldjump"/>
                        </a:rPr>
                        <a:t>40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8" action="ppaction://hlinksldjump"/>
                        </a:rPr>
                        <a:t>40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19" action="ppaction://hlinksldjump"/>
                        </a:rPr>
                        <a:t>40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0" action="ppaction://hlinksldjump"/>
                        </a:rPr>
                        <a:t>40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1" action="ppaction://hlinksldjump"/>
                        </a:rPr>
                        <a:t>40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2" action="ppaction://hlinksldjump"/>
                        </a:rPr>
                        <a:t>50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3" action="ppaction://hlinksldjump"/>
                        </a:rPr>
                        <a:t>50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4" action="ppaction://hlinksldjump"/>
                        </a:rPr>
                        <a:t>50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5" action="ppaction://hlinksldjump"/>
                        </a:rPr>
                        <a:t>50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21" action="ppaction://hlinksldjump"/>
                        </a:rPr>
                        <a:t>50</a:t>
                      </a:r>
                      <a:endParaRPr lang="ru-RU" sz="5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7748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"Личная гигиена".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Блок-схема: память с посл. доступом 3"/>
          <p:cNvSpPr/>
          <p:nvPr/>
        </p:nvSpPr>
        <p:spPr>
          <a:xfrm>
            <a:off x="3203848" y="2492896"/>
            <a:ext cx="2160240" cy="187220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Душ </a:t>
            </a:r>
            <a:endParaRPr lang="ru-RU" sz="54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91680" y="980728"/>
            <a:ext cx="6048672" cy="5544616"/>
          </a:xfrm>
          <a:prstGeom prst="horizontalScroll">
            <a:avLst>
              <a:gd name="adj" fmla="val 2449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Это необходимо принимать перед сном ежедневно, а в жаркую погоду – утром и вечером.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748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"Личная гигиена".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2627784" y="2276872"/>
            <a:ext cx="3960440" cy="2160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 мере загрязнения, но не реже, чем раз в десять дней.</a:t>
            </a:r>
            <a:endParaRPr lang="ru-RU" sz="28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043608" y="1412776"/>
            <a:ext cx="7056784" cy="4392488"/>
          </a:xfrm>
          <a:prstGeom prst="verticalScroll">
            <a:avLst>
              <a:gd name="adj" fmla="val 2259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часто рекомендуется мыть голову?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388424" y="6165304"/>
            <a:ext cx="755576" cy="69269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748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"Личная гигиена".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Капля 2"/>
          <p:cNvSpPr/>
          <p:nvPr/>
        </p:nvSpPr>
        <p:spPr>
          <a:xfrm>
            <a:off x="2843808" y="2636912"/>
            <a:ext cx="3384376" cy="1512168"/>
          </a:xfrm>
          <a:prstGeom prst="teardrop">
            <a:avLst>
              <a:gd name="adj" fmla="val 154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Фтор.</a:t>
            </a:r>
            <a:endParaRPr lang="ru-RU" sz="32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75656" y="836712"/>
            <a:ext cx="6264696" cy="5688632"/>
          </a:xfrm>
          <a:prstGeom prst="horizontalScroll">
            <a:avLst>
              <a:gd name="adj" fmla="val 1355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Для предупреждения болезней зубов рекомендуется использовать зубные пасты, содержащие этот элемент.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389616" y="6175624"/>
            <a:ext cx="754384" cy="68237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748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"Личная гигиена".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3059832" y="2708920"/>
            <a:ext cx="3672408" cy="144016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Жевательная резинка.</a:t>
            </a:r>
            <a:endParaRPr lang="ru-RU" sz="32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331640" y="1556792"/>
            <a:ext cx="6696744" cy="4464496"/>
          </a:xfrm>
          <a:prstGeom prst="verticalScroll">
            <a:avLst>
              <a:gd name="adj" fmla="val 1475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Это средство может действительно служить профилактикой кариеса, однако чрезмерное его употребление приводит к перенапряжению слюнных желез, желез желудка и кишечника. </a:t>
            </a: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389616" y="6175624"/>
            <a:ext cx="754384" cy="68237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1268760"/>
            <a:ext cx="7200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0" lang="ru-RU" sz="54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ДРЕВНИЕ </a:t>
            </a:r>
          </a:p>
          <a:p>
            <a:pPr algn="ctr"/>
            <a:endParaRPr kumimoji="0" lang="ru-RU" sz="5400" b="1" i="1" u="none" strike="noStrike" cap="none" spc="0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kumimoji="0" lang="ru-RU" sz="54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ПИСЬМЕНА</a:t>
            </a:r>
            <a:r>
              <a:rPr kumimoji="0" lang="ru-RU" sz="54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748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"Личная гигиена".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10-конечная звезда 2"/>
          <p:cNvSpPr/>
          <p:nvPr/>
        </p:nvSpPr>
        <p:spPr>
          <a:xfrm>
            <a:off x="2627784" y="2492896"/>
            <a:ext cx="3960440" cy="165618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Зубная нить.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91680" y="1124744"/>
            <a:ext cx="5760640" cy="5256584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иначе называется </a:t>
            </a:r>
            <a:r>
              <a:rPr lang="ru-RU" sz="32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флосс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используемый для чистки зубов?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8461624" y="6175624"/>
            <a:ext cx="682376" cy="68237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188640"/>
            <a:ext cx="6368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"Вышивание".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2843808" y="2492896"/>
            <a:ext cx="4032448" cy="1656184"/>
          </a:xfrm>
          <a:prstGeom prst="doubleWave">
            <a:avLst>
              <a:gd name="adj1" fmla="val 12500"/>
              <a:gd name="adj2" fmla="val 2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Пяльцы</a:t>
            </a:r>
            <a:endParaRPr lang="ru-RU" sz="36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187624" y="1340768"/>
            <a:ext cx="6984776" cy="4392488"/>
          </a:xfrm>
          <a:prstGeom prst="verticalScroll">
            <a:avLst>
              <a:gd name="adj" fmla="val 222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Название инструмента используемого при вышивке?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755576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6368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"Вышивание".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2411760" y="2420888"/>
            <a:ext cx="4536504" cy="2304256"/>
          </a:xfrm>
          <a:prstGeom prst="star32">
            <a:avLst>
              <a:gd name="adj" fmla="val 45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«вперёд иголку», «стебельчатый», «за иглу», «тамбурный»</a:t>
            </a:r>
            <a:endParaRPr lang="ru-RU" sz="24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03648" y="1052736"/>
            <a:ext cx="6336704" cy="5229200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Какие швы относятся к простейшим?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569128" y="6175624"/>
            <a:ext cx="574872" cy="68237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6368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"Вышивание".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2339752" y="2276872"/>
            <a:ext cx="5256584" cy="1656184"/>
          </a:xfrm>
          <a:prstGeom prst="star7">
            <a:avLst>
              <a:gd name="adj" fmla="val 38259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«односторонняя», «двусторонняя», «узелковая»</a:t>
            </a:r>
            <a:endParaRPr lang="ru-RU" sz="28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331640" y="1340768"/>
            <a:ext cx="7272808" cy="4032448"/>
          </a:xfrm>
          <a:prstGeom prst="vertic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Назовите виды глади.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461624" y="6175624"/>
            <a:ext cx="682376" cy="68237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6368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"Вышивание".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2555776" y="2348880"/>
            <a:ext cx="4248472" cy="2160240"/>
          </a:xfrm>
          <a:prstGeom prst="star4">
            <a:avLst>
              <a:gd name="adj" fmla="val 40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Английская  гладь или дырочки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547664" y="1124744"/>
            <a:ext cx="6192688" cy="4752528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Что означает «</a:t>
            </a:r>
            <a:r>
              <a:rPr lang="ru-RU" sz="32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бродери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»?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388424" y="6165304"/>
            <a:ext cx="755576" cy="69269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6368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"Вышивание".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2987824" y="2492896"/>
            <a:ext cx="3528392" cy="1224136"/>
          </a:xfrm>
          <a:prstGeom prst="frame">
            <a:avLst>
              <a:gd name="adj1" fmla="val 32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Ришелье</a:t>
            </a:r>
            <a:r>
              <a:rPr lang="ru-RU" b="1" dirty="0" smtClean="0"/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691680" y="1628800"/>
            <a:ext cx="5904656" cy="3960440"/>
          </a:xfrm>
          <a:prstGeom prst="vertic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Назовите вид ажурной вышивки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389616" y="6175624"/>
            <a:ext cx="754384" cy="68237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1530" y="260648"/>
            <a:ext cx="6114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«Кулинария".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Крест 3"/>
          <p:cNvSpPr/>
          <p:nvPr/>
        </p:nvSpPr>
        <p:spPr>
          <a:xfrm>
            <a:off x="2627784" y="2780928"/>
            <a:ext cx="3888432" cy="1080120"/>
          </a:xfrm>
          <a:prstGeom prst="plus">
            <a:avLst>
              <a:gd name="adj" fmla="val 26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Калория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63688" y="1340768"/>
            <a:ext cx="5904656" cy="5085184"/>
          </a:xfrm>
          <a:prstGeom prst="horizontalScroll">
            <a:avLst>
              <a:gd name="adj" fmla="val 1767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 каких единицах измеряется энергетическая ценность пищи? </a:t>
            </a:r>
            <a:endParaRPr lang="ru-RU" sz="3200" b="1" dirty="0"/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317608" y="6021288"/>
            <a:ext cx="826392" cy="83671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733256"/>
            <a:ext cx="2190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1527" y="260648"/>
            <a:ext cx="6114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«</a:t>
            </a:r>
            <a:r>
              <a:rPr lang="ru-RU" sz="5400" b="1" i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Кулин</a:t>
            </a:r>
            <a:r>
              <a:rPr kumimoji="0" lang="ru-RU" sz="5400" b="1" i="1" u="sng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ария".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2555776" y="2204864"/>
            <a:ext cx="4464496" cy="1656184"/>
          </a:xfrm>
          <a:prstGeom prst="star7">
            <a:avLst>
              <a:gd name="adj" fmla="val 35397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Иммунитет </a:t>
            </a:r>
            <a:endParaRPr lang="ru-RU" sz="3200" b="1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259632" y="1700808"/>
            <a:ext cx="6696744" cy="4176464"/>
          </a:xfrm>
          <a:prstGeom prst="verticalScroll">
            <a:avLst>
              <a:gd name="adj" fmla="val 2175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Способность организма противостоять  действию повреждающих факторов, защитная реакция организма. 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388424" y="6165304"/>
            <a:ext cx="755576" cy="69269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1530" y="260648"/>
            <a:ext cx="6114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«Кулинария".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2627784" y="2636912"/>
            <a:ext cx="4032448" cy="12241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Углеводы </a:t>
            </a:r>
            <a:endParaRPr lang="ru-RU" sz="3200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619672" y="1412776"/>
            <a:ext cx="6336704" cy="4896544"/>
          </a:xfrm>
          <a:prstGeom prst="horizontalScroll">
            <a:avLst>
              <a:gd name="adj" fmla="val 1849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Более половины энергетических потребностей организма покрывается за счёт этих веществ, содержащихся в пище. 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317608" y="6103616"/>
            <a:ext cx="826392" cy="75438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733256"/>
            <a:ext cx="2190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1530" y="260648"/>
            <a:ext cx="6114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«Кулинария".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2483768" y="2204864"/>
            <a:ext cx="4104456" cy="201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Регулярность, дробность и разнообразие питания.</a:t>
            </a:r>
            <a:endParaRPr lang="ru-RU" sz="28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547664" y="1484784"/>
            <a:ext cx="6696744" cy="4320480"/>
          </a:xfrm>
          <a:prstGeom prst="verticalScroll">
            <a:avLst>
              <a:gd name="adj" fmla="val 2042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Назовите основные принципы рационального питания. 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317608" y="6148240"/>
            <a:ext cx="826392" cy="70976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23728" y="620688"/>
          <a:ext cx="6552729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081"/>
                <a:gridCol w="728081"/>
                <a:gridCol w="728081"/>
                <a:gridCol w="728081"/>
                <a:gridCol w="728081"/>
                <a:gridCol w="728081"/>
                <a:gridCol w="728081"/>
                <a:gridCol w="728081"/>
                <a:gridCol w="728081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п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в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р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ж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к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27784" y="2636912"/>
          <a:ext cx="6264693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м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р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б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к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83768" y="4869160"/>
          <a:ext cx="633670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к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с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т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р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л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1530" y="260648"/>
            <a:ext cx="6114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«Кулинария".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2843808" y="2564904"/>
            <a:ext cx="3744416" cy="201622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Абрикосы и персики, а также цитрусовые.</a:t>
            </a:r>
            <a:endParaRPr lang="ru-RU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403648" y="1340768"/>
            <a:ext cx="6480720" cy="5184576"/>
          </a:xfrm>
          <a:prstGeom prst="horizontalScroll">
            <a:avLst>
              <a:gd name="adj" fmla="val 1939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Именно эти фрукты входят в десятку наиболее полезных для человека продуктов.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8461624" y="6175624"/>
            <a:ext cx="682376" cy="68237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8980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"Материаловедение".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203848" y="2204864"/>
            <a:ext cx="2592288" cy="2232248"/>
          </a:xfrm>
          <a:prstGeom prst="rightArrow">
            <a:avLst>
              <a:gd name="adj1" fmla="val 50000"/>
              <a:gd name="adj2" fmla="val 1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Нити утка </a:t>
            </a:r>
            <a:endParaRPr lang="ru-RU" sz="3600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259632" y="1556792"/>
            <a:ext cx="6696744" cy="4752528"/>
          </a:xfrm>
          <a:prstGeom prst="verticalScroll">
            <a:avLst>
              <a:gd name="adj" fmla="val 2115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Поперечные нити в ткани. </a:t>
            </a:r>
            <a:endParaRPr lang="ru-RU" sz="4000" b="1" dirty="0"/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388424" y="6165304"/>
            <a:ext cx="755576" cy="69269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80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"Материаловедение".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059832" y="2276872"/>
            <a:ext cx="4104456" cy="1224136"/>
          </a:xfrm>
          <a:prstGeom prst="triangle">
            <a:avLst>
              <a:gd name="adj" fmla="val 73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Ткачество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907704" y="980728"/>
            <a:ext cx="5688632" cy="5328592"/>
          </a:xfrm>
          <a:prstGeom prst="horizontalScroll">
            <a:avLst>
              <a:gd name="adj" fmla="val 2322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 называется процесс получения ткани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532440" y="6237312"/>
            <a:ext cx="682376" cy="61036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80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"Материаловедение".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ердце 2"/>
          <p:cNvSpPr/>
          <p:nvPr/>
        </p:nvSpPr>
        <p:spPr>
          <a:xfrm>
            <a:off x="2339752" y="2204864"/>
            <a:ext cx="4896544" cy="14401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Натуральные и химические</a:t>
            </a:r>
            <a:endParaRPr lang="ru-RU" sz="3200" b="1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331640" y="1484784"/>
            <a:ext cx="6984776" cy="3600400"/>
          </a:xfrm>
          <a:prstGeom prst="verticalScroll">
            <a:avLst>
              <a:gd name="adj" fmla="val 2404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Какие бывают волокна</a:t>
            </a:r>
            <a:endParaRPr lang="ru-RU" sz="3600" b="1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826392" cy="75438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80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"Материаловедение".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3131840" y="2420888"/>
            <a:ext cx="3024336" cy="1512168"/>
          </a:xfrm>
          <a:prstGeom prst="wave">
            <a:avLst>
              <a:gd name="adj1" fmla="val 2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Овца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691680" y="1196752"/>
            <a:ext cx="5760640" cy="4968552"/>
          </a:xfrm>
          <a:prstGeom prst="horizontalScroll">
            <a:avLst>
              <a:gd name="adj" fmla="val 216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Какое животное является основным производителем шерстяного волокна. 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755576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80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"Материаловедение".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67744" y="2348880"/>
            <a:ext cx="48245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Гигроскопичность </a:t>
            </a:r>
            <a:endParaRPr lang="ru-RU" sz="3200" b="1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827584" y="1484784"/>
            <a:ext cx="7488832" cy="4752528"/>
          </a:xfrm>
          <a:prstGeom prst="verticalScroll">
            <a:avLst>
              <a:gd name="adj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Способность волокон поглощать влагу из окружающей среды. 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533632" y="6319640"/>
            <a:ext cx="610368" cy="53836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38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Блок: "Обработка ткани".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203848" y="2204864"/>
            <a:ext cx="2232248" cy="15121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Шов </a:t>
            </a:r>
            <a:endParaRPr lang="ru-RU" sz="4400" b="1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475656" y="1052736"/>
            <a:ext cx="6048672" cy="5112568"/>
          </a:xfrm>
          <a:prstGeom prst="horizontalScroll">
            <a:avLst>
              <a:gd name="adj" fmla="val 1683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Место соединения двух или нескольких слоёв материалов.</a:t>
            </a:r>
            <a:endParaRPr lang="ru-RU" sz="3200" b="1" dirty="0"/>
          </a:p>
        </p:txBody>
      </p:sp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>
          <a:xfrm>
            <a:off x="8317608" y="6103616"/>
            <a:ext cx="826392" cy="75438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38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Блок: "Обработка ткани".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2843808" y="2060848"/>
            <a:ext cx="2736304" cy="25202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Лекало </a:t>
            </a:r>
            <a:endParaRPr lang="ru-RU" sz="3200" b="1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475656" y="1484784"/>
            <a:ext cx="5976664" cy="4248472"/>
          </a:xfrm>
          <a:prstGeom prst="verticalScroll">
            <a:avLst>
              <a:gd name="adj" fmla="val 1758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Инструмент по которому намечают линии для фигурных отделочных строчек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38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Блок: "Обработка ткани".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Лента лицом вверх 2"/>
          <p:cNvSpPr/>
          <p:nvPr/>
        </p:nvSpPr>
        <p:spPr>
          <a:xfrm>
            <a:off x="3203848" y="2780928"/>
            <a:ext cx="2808312" cy="1728192"/>
          </a:xfrm>
          <a:prstGeom prst="ribbon2">
            <a:avLst>
              <a:gd name="adj1" fmla="val 6878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Втачивание </a:t>
            </a:r>
            <a:endParaRPr lang="ru-RU" sz="2800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123728" y="1340768"/>
            <a:ext cx="5472608" cy="5112568"/>
          </a:xfrm>
          <a:prstGeom prst="horizontalScroll">
            <a:avLst>
              <a:gd name="adj" fmla="val 2244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Соединение двух деталей по овальному контуру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755576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38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Блок: "Обработка ткани".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48" y="2564904"/>
            <a:ext cx="266429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Поясная </a:t>
            </a:r>
            <a:endParaRPr lang="ru-RU" sz="3200" b="1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827584" y="1484784"/>
            <a:ext cx="6912768" cy="4464496"/>
          </a:xfrm>
          <a:prstGeom prst="verticalScroll">
            <a:avLst>
              <a:gd name="adj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Одежда, опирающаяся на конструктивный пояс талии. </a:t>
            </a:r>
            <a:endParaRPr lang="ru-RU" sz="3600" b="1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388424" y="6165304"/>
            <a:ext cx="755576" cy="69269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592" y="3068960"/>
            <a:ext cx="7630616" cy="15918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764704"/>
            <a:ext cx="60195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Анаграммы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38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sng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Блок: "Обработка ткани".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6-конечная звезда 2"/>
          <p:cNvSpPr/>
          <p:nvPr/>
        </p:nvSpPr>
        <p:spPr>
          <a:xfrm>
            <a:off x="2987824" y="2132856"/>
            <a:ext cx="3888432" cy="2160240"/>
          </a:xfrm>
          <a:prstGeom prst="star6">
            <a:avLst>
              <a:gd name="adj" fmla="val 39788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Гильоширование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619672" y="1097360"/>
            <a:ext cx="6120680" cy="5760640"/>
          </a:xfrm>
          <a:prstGeom prst="horizontalScroll">
            <a:avLst>
              <a:gd name="adj" fmla="val 1658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Метод художественной обработки ткани, основанный на сварном соединении деталей. </a:t>
            </a:r>
            <a:endParaRPr lang="ru-RU" sz="3200" b="1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683568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51829" y="548680"/>
            <a:ext cx="36184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err="1" smtClean="0">
                <a:ln/>
                <a:solidFill>
                  <a:schemeClr val="accent3"/>
                </a:solidFill>
              </a:rPr>
              <a:t>адлрушг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9630" y="3645024"/>
            <a:ext cx="33286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F62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дуршлаг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F62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95936" y="4005064"/>
            <a:ext cx="3171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кулинария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196752"/>
            <a:ext cx="3171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янакулири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4509120"/>
            <a:ext cx="3684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сервировка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5639" y="692696"/>
            <a:ext cx="3693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sz="5400" b="1" cap="none" spc="0" dirty="0" err="1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сервир</a:t>
            </a:r>
            <a:r>
              <a:rPr lang="ru-RU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5400" b="1" cap="none" spc="0" dirty="0" err="1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ок</a:t>
            </a:r>
            <a:endParaRPr lang="ru-RU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1084</Words>
  <Application>Microsoft Office PowerPoint</Application>
  <PresentationFormat>Экран (4:3)</PresentationFormat>
  <Paragraphs>361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 Х Х Х Х Х Х Х Х Х Х Х </vt:lpstr>
      <vt:lpstr>Х Х Х Х Х Х Х Х Х </vt:lpstr>
      <vt:lpstr>Х Х Х Х Х Х Х </vt:lpstr>
      <vt:lpstr>Х Х Х Х Х Х Х Х Х</vt:lpstr>
      <vt:lpstr>Х Х Х Х Х Х Х Х</vt:lpstr>
      <vt:lpstr> Х Х Х Х Х Х 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Teacher</cp:lastModifiedBy>
  <cp:revision>118</cp:revision>
  <dcterms:created xsi:type="dcterms:W3CDTF">2012-10-08T12:26:46Z</dcterms:created>
  <dcterms:modified xsi:type="dcterms:W3CDTF">2013-04-15T07:50:37Z</dcterms:modified>
</cp:coreProperties>
</file>