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6" r:id="rId3"/>
    <p:sldId id="259" r:id="rId4"/>
    <p:sldId id="260" r:id="rId5"/>
    <p:sldId id="261" r:id="rId6"/>
    <p:sldId id="267" r:id="rId7"/>
    <p:sldId id="263" r:id="rId8"/>
    <p:sldId id="268" r:id="rId9"/>
    <p:sldId id="265" r:id="rId10"/>
    <p:sldId id="279" r:id="rId11"/>
    <p:sldId id="269" r:id="rId12"/>
    <p:sldId id="270" r:id="rId13"/>
    <p:sldId id="274" r:id="rId14"/>
    <p:sldId id="275" r:id="rId15"/>
    <p:sldId id="277" r:id="rId16"/>
    <p:sldId id="278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B44EE-CD9B-4F9A-9DFB-B38808383128}" type="datetimeFigureOut">
              <a:rPr lang="ru-RU" smtClean="0"/>
              <a:t>02.05.2014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7C899-B2C8-421A-8216-CAC5A43F99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B44EE-CD9B-4F9A-9DFB-B38808383128}" type="datetimeFigureOut">
              <a:rPr lang="ru-RU" smtClean="0"/>
              <a:t>02.05.2014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7C899-B2C8-421A-8216-CAC5A43F99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B44EE-CD9B-4F9A-9DFB-B38808383128}" type="datetimeFigureOut">
              <a:rPr lang="ru-RU" smtClean="0"/>
              <a:t>02.05.2014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7C899-B2C8-421A-8216-CAC5A43F99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B44EE-CD9B-4F9A-9DFB-B38808383128}" type="datetimeFigureOut">
              <a:rPr lang="ru-RU" smtClean="0"/>
              <a:t>02.05.2014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7C899-B2C8-421A-8216-CAC5A43F99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B44EE-CD9B-4F9A-9DFB-B38808383128}" type="datetimeFigureOut">
              <a:rPr lang="ru-RU" smtClean="0"/>
              <a:t>02.05.2014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7C899-B2C8-421A-8216-CAC5A43F99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B44EE-CD9B-4F9A-9DFB-B38808383128}" type="datetimeFigureOut">
              <a:rPr lang="ru-RU" smtClean="0"/>
              <a:t>02.05.2014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7C899-B2C8-421A-8216-CAC5A43F99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B44EE-CD9B-4F9A-9DFB-B38808383128}" type="datetimeFigureOut">
              <a:rPr lang="ru-RU" smtClean="0"/>
              <a:t>02.05.2014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7C899-B2C8-421A-8216-CAC5A43F99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B44EE-CD9B-4F9A-9DFB-B38808383128}" type="datetimeFigureOut">
              <a:rPr lang="ru-RU" smtClean="0"/>
              <a:t>02.05.2014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7C899-B2C8-421A-8216-CAC5A43F99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B44EE-CD9B-4F9A-9DFB-B38808383128}" type="datetimeFigureOut">
              <a:rPr lang="ru-RU" smtClean="0"/>
              <a:t>02.05.2014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7C899-B2C8-421A-8216-CAC5A43F99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B44EE-CD9B-4F9A-9DFB-B38808383128}" type="datetimeFigureOut">
              <a:rPr lang="ru-RU" smtClean="0"/>
              <a:t>02.05.2014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7C899-B2C8-421A-8216-CAC5A43F99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B44EE-CD9B-4F9A-9DFB-B38808383128}" type="datetimeFigureOut">
              <a:rPr lang="ru-RU" smtClean="0"/>
              <a:t>02.05.2014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7C899-B2C8-421A-8216-CAC5A43F99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CB44EE-CD9B-4F9A-9DFB-B38808383128}" type="datetimeFigureOut">
              <a:rPr lang="ru-RU" smtClean="0"/>
              <a:t>02.05.2014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57C899-B2C8-421A-8216-CAC5A43F99B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22" y="1357298"/>
            <a:ext cx="42672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86050" y="1785926"/>
            <a:ext cx="42672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1285860"/>
            <a:ext cx="42672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3174" y="1785926"/>
            <a:ext cx="42672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0" y="1426609"/>
            <a:ext cx="9144000" cy="446276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Хор </a:t>
            </a:r>
            <a:r>
              <a:rPr kumimoji="0" lang="ru-RU" sz="44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44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Славься</a:t>
            </a:r>
            <a:r>
              <a:rPr kumimoji="0" lang="ru-RU" sz="44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44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из оперы М. И. Глинки </a:t>
            </a:r>
            <a:r>
              <a:rPr kumimoji="0" lang="ru-RU" sz="44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44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Иван Сусанин</a:t>
            </a:r>
            <a:r>
              <a:rPr kumimoji="0" lang="ru-RU" sz="44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Славься, славься ты, Русь моя!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Славься ты, русская наша земля!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 будет во веки веков сильна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Любимая наша, родная страна!</a:t>
            </a:r>
            <a:endParaRPr kumimoji="0" lang="ru-RU" sz="5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86050" y="1785926"/>
            <a:ext cx="42672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23528" y="665514"/>
            <a:ext cx="8496944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«Подведение итогов»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 в заключении прослушаем фрагменты увертюры с комментариями учащихся.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323528" y="3132215"/>
            <a:ext cx="8568952" cy="3293209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Период правления династии Романовых отличался глубокой верой в Бога, в царя и в Отечество, что помогало выдержать все испытания.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3174" y="1785926"/>
            <a:ext cx="42672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1656184"/>
          </a:xfrm>
        </p:spPr>
        <p:txBody>
          <a:bodyPr>
            <a:norm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332656"/>
            <a:ext cx="8136904" cy="6264696"/>
          </a:xfrm>
        </p:spPr>
        <p:txBody>
          <a:bodyPr>
            <a:normAutofit lnSpcReduction="10000"/>
          </a:bodyPr>
          <a:lstStyle/>
          <a:p>
            <a:r>
              <a:rPr lang="ru-RU" sz="3600" b="1" cap="all" dirty="0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</a:rPr>
              <a:t>Тема мастер-класса : </a:t>
            </a:r>
          </a:p>
          <a:p>
            <a:r>
              <a:rPr lang="ru-RU" sz="3600" b="1" cap="all" dirty="0" smtClean="0">
                <a:ln w="0"/>
                <a:solidFill>
                  <a:srgbClr val="00B050"/>
                </a:solidFill>
                <a:effectLst>
                  <a:reflection blurRad="12700" stA="50000" endPos="50000" dist="5000" dir="5400000" sy="-100000" rotWithShape="0"/>
                </a:effectLst>
              </a:rPr>
              <a:t>«Музыкальные произведения в свете исторических </a:t>
            </a:r>
          </a:p>
          <a:p>
            <a:r>
              <a:rPr lang="ru-RU" sz="3600" b="1" cap="all" dirty="0" smtClean="0">
                <a:ln w="0"/>
                <a:solidFill>
                  <a:srgbClr val="00B050"/>
                </a:solidFill>
                <a:effectLst>
                  <a:reflection blurRad="12700" stA="50000" endPos="50000" dist="5000" dir="5400000" sy="-100000" rotWithShape="0"/>
                </a:effectLst>
              </a:rPr>
              <a:t>событий 1812 года» </a:t>
            </a:r>
          </a:p>
          <a:p>
            <a:r>
              <a:rPr lang="ru-RU" sz="3600" b="1" dirty="0" smtClean="0">
                <a:solidFill>
                  <a:srgbClr val="C00000"/>
                </a:solidFill>
              </a:rPr>
              <a:t>Цели:</a:t>
            </a:r>
            <a:endParaRPr lang="ru-RU" sz="3600" dirty="0" smtClean="0">
              <a:solidFill>
                <a:srgbClr val="002060"/>
              </a:solidFill>
            </a:endParaRPr>
          </a:p>
          <a:p>
            <a:pPr algn="l"/>
            <a:r>
              <a:rPr lang="ru-RU" dirty="0" smtClean="0">
                <a:solidFill>
                  <a:srgbClr val="C00000"/>
                </a:solidFill>
              </a:rPr>
              <a:t>-знакомство с увертюрой П.И. Чайковского «1812 год»;</a:t>
            </a:r>
          </a:p>
          <a:p>
            <a:pPr algn="l"/>
            <a:r>
              <a:rPr lang="ru-RU" dirty="0" smtClean="0">
                <a:solidFill>
                  <a:srgbClr val="C00000"/>
                </a:solidFill>
              </a:rPr>
              <a:t>-развитие образного и логического мышления, музыкального слуха;</a:t>
            </a:r>
          </a:p>
          <a:p>
            <a:pPr algn="l"/>
            <a:r>
              <a:rPr lang="ru-RU" dirty="0" smtClean="0">
                <a:solidFill>
                  <a:srgbClr val="C00000"/>
                </a:solidFill>
              </a:rPr>
              <a:t>-духовно-нравственное, эстетическое и патриотическое воспитание учащихся.</a:t>
            </a:r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86050" y="1785926"/>
            <a:ext cx="42672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14612" y="1428736"/>
            <a:ext cx="42672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84" y="1500174"/>
            <a:ext cx="42672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836712"/>
            <a:ext cx="820891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i="1" dirty="0" smtClean="0">
                <a:solidFill>
                  <a:srgbClr val="C00000"/>
                </a:solidFill>
              </a:rPr>
              <a:t>УВЕРТЮРА –</a:t>
            </a:r>
            <a:r>
              <a:rPr lang="ru-RU" sz="4000" b="1" i="1" dirty="0" smtClean="0">
                <a:solidFill>
                  <a:srgbClr val="7030A0"/>
                </a:solidFill>
              </a:rPr>
              <a:t> </a:t>
            </a:r>
            <a:r>
              <a:rPr lang="ru-RU" sz="4000" i="1" dirty="0" smtClean="0">
                <a:solidFill>
                  <a:srgbClr val="7030A0"/>
                </a:solidFill>
              </a:rPr>
              <a:t>в переводе с франц.  – открытие, начало. По характеру увертюры мы получаем представление о муз. произведении в целом. Она, как зеркало-интонация, в сжатой форме раскрывает замысел произведения и создаётся на основе её  главных тем.</a:t>
            </a:r>
            <a:endParaRPr lang="ru-RU" sz="40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1571612"/>
            <a:ext cx="42672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51520" y="620688"/>
          <a:ext cx="8712967" cy="5976664"/>
        </p:xfrm>
        <a:graphic>
          <a:graphicData uri="http://schemas.openxmlformats.org/drawingml/2006/table">
            <a:tbl>
              <a:tblPr/>
              <a:tblGrid>
                <a:gridCol w="1700921"/>
                <a:gridCol w="1719569"/>
                <a:gridCol w="1723622"/>
                <a:gridCol w="1953871"/>
                <a:gridCol w="1614984"/>
              </a:tblGrid>
              <a:tr h="7968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ВСТУПЛЕНИЕ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301" marR="61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ЭКСПОЗИЦИЯ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301" marR="61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РАЗРАБОТКА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301" marR="61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РЕПРИЗА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301" marR="61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КОДА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301" marR="61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7977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Молитва </a:t>
                      </a: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о даровании победы «Спаси, Господи, люди твоя</a:t>
                      </a:r>
                      <a:r>
                        <a:rPr lang="ru-RU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».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Тема </a:t>
                      </a: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тревоги</a:t>
                      </a:r>
                      <a:r>
                        <a:rPr lang="ru-RU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- Тема героических военных сигналов.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301" marR="61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Темы, символизирующие две враждебные силы: 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-русская </a:t>
                      </a: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песня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 «У ворот, ворот батюшкиных</a:t>
                      </a:r>
                      <a:r>
                        <a:rPr lang="ru-RU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»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- «</a:t>
                      </a:r>
                      <a:r>
                        <a:rPr lang="ru-RU" sz="20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Марсель-еза</a:t>
                      </a: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».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301" marR="61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Столкновение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двух тем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301" marR="61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Повторное изложение  главных тем с некоторыми изменениями. П</a:t>
                      </a: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ротивопоставление "Марсельезы" и темы "У ворот, ворот батюшкиных».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301" marR="61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-Тема молитвы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«Спаси, Господи, люди твоя</a:t>
                      </a:r>
                      <a:r>
                        <a:rPr lang="ru-RU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».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 -Тема русского гимна «Славься»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301" marR="61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3563166" y="124560"/>
            <a:ext cx="20176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Сонатное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allegro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1736" y="1285860"/>
            <a:ext cx="42672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261</Words>
  <Application>Microsoft Office PowerPoint</Application>
  <PresentationFormat>Экран (4:3)</PresentationFormat>
  <Paragraphs>42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Слайд 1</vt:lpstr>
      <vt:lpstr> 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4</cp:revision>
  <dcterms:created xsi:type="dcterms:W3CDTF">2014-05-02T14:15:04Z</dcterms:created>
  <dcterms:modified xsi:type="dcterms:W3CDTF">2014-05-02T14:54:28Z</dcterms:modified>
</cp:coreProperties>
</file>