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61" r:id="rId3"/>
    <p:sldId id="290" r:id="rId4"/>
    <p:sldId id="265" r:id="rId5"/>
    <p:sldId id="267" r:id="rId6"/>
    <p:sldId id="266" r:id="rId7"/>
    <p:sldId id="268" r:id="rId8"/>
    <p:sldId id="269" r:id="rId9"/>
    <p:sldId id="270" r:id="rId10"/>
    <p:sldId id="271" r:id="rId11"/>
    <p:sldId id="257" r:id="rId12"/>
    <p:sldId id="258" r:id="rId13"/>
    <p:sldId id="259" r:id="rId14"/>
    <p:sldId id="260" r:id="rId15"/>
    <p:sldId id="262" r:id="rId16"/>
    <p:sldId id="263" r:id="rId17"/>
    <p:sldId id="264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8" r:id="rId34"/>
    <p:sldId id="28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A7-F2F0-4A66-9315-5D789F86E938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96A7-F2F0-4A66-9315-5D789F86E938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EA7E8-312E-4707-942C-61E968276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hyperlink" Target="http://cs662.vkontakte.ru/u66435/118624238/x_70757821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attach/c/4/80/799/80799437_large_foto_0133.jpg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rstyle.org/uploads/posts/2009-12/1262217788_1259010117_dental-4.jpg" TargetMode="External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menoblog.info/uploads/posts/2011-01-20/dannye-anamneza_1.jpg" TargetMode="External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hyperlink" Target="http://900igr.net/datai/okruzhajuschij-mir/Kak-chistit-zuby/0001-001-Pochemu-nuzhno-chistit-zuby-i-myt-ruki.jpg" TargetMode="External"/><Relationship Id="rId4" Type="http://schemas.openxmlformats.org/officeDocument/2006/relationships/image" Target="../media/image39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../media/image41.jpeg"/><Relationship Id="rId7" Type="http://schemas.openxmlformats.org/officeDocument/2006/relationships/image" Target="../media/image43.jpeg"/><Relationship Id="rId2" Type="http://schemas.openxmlformats.org/officeDocument/2006/relationships/hyperlink" Target="http://croxa.ucoz.ru/_pu/0/7583422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.hisupplier.com/var/userImages/old/tiansmile/tiansmile$71293133.jpg" TargetMode="External"/><Relationship Id="rId5" Type="http://schemas.openxmlformats.org/officeDocument/2006/relationships/image" Target="../media/image42.jpeg"/><Relationship Id="rId4" Type="http://schemas.openxmlformats.org/officeDocument/2006/relationships/hyperlink" Target="http://krialcom.ru/wp-content/uploads/2010/11/0117.jpg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e-class.kharkov.ua/assets/images/prevention_toothpaste.png" TargetMode="External"/><Relationship Id="rId13" Type="http://schemas.openxmlformats.org/officeDocument/2006/relationships/image" Target="../media/image50.png"/><Relationship Id="rId3" Type="http://schemas.openxmlformats.org/officeDocument/2006/relationships/image" Target="../media/image45.jpeg"/><Relationship Id="rId7" Type="http://schemas.openxmlformats.org/officeDocument/2006/relationships/image" Target="../media/image47.jpeg"/><Relationship Id="rId12" Type="http://schemas.openxmlformats.org/officeDocument/2006/relationships/hyperlink" Target="http://www.mamusik.ru/upload/userimages/kmhvminlaefwhlxnpnavo.png" TargetMode="External"/><Relationship Id="rId2" Type="http://schemas.openxmlformats.org/officeDocument/2006/relationships/hyperlink" Target="http://img-fotki.yandex.ru/get/4520/133883361.0/0_6ccc7_4c377e8f_X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hop4mama.ru/photo_r/791264671769.jpg" TargetMode="External"/><Relationship Id="rId11" Type="http://schemas.openxmlformats.org/officeDocument/2006/relationships/image" Target="../media/image49.jpeg"/><Relationship Id="rId5" Type="http://schemas.openxmlformats.org/officeDocument/2006/relationships/image" Target="../media/image46.jpeg"/><Relationship Id="rId10" Type="http://schemas.openxmlformats.org/officeDocument/2006/relationships/hyperlink" Target="http://mystatic.ru/m/iRECytOORS.jpg" TargetMode="External"/><Relationship Id="rId4" Type="http://schemas.openxmlformats.org/officeDocument/2006/relationships/hyperlink" Target="http://img1.liveinternet.ru/images/attach/c/4/78/751/78751037_1310707387_aimbig.jpg" TargetMode="External"/><Relationship Id="rId9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gif"/><Relationship Id="rId3" Type="http://schemas.openxmlformats.org/officeDocument/2006/relationships/image" Target="../media/image1.jpeg"/><Relationship Id="rId7" Type="http://schemas.openxmlformats.org/officeDocument/2006/relationships/hyperlink" Target="http://www.xrest.ru/images/collection/00216/070/preview.jpg" TargetMode="External"/><Relationship Id="rId12" Type="http://schemas.openxmlformats.org/officeDocument/2006/relationships/image" Target="../media/image8.gif"/><Relationship Id="rId2" Type="http://schemas.openxmlformats.org/officeDocument/2006/relationships/hyperlink" Target="http://ota-ona.zn.uz/files/default.jpe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7.gif"/><Relationship Id="rId5" Type="http://schemas.openxmlformats.org/officeDocument/2006/relationships/image" Target="../media/image3.jpeg"/><Relationship Id="rId10" Type="http://schemas.openxmlformats.org/officeDocument/2006/relationships/image" Target="../media/image6.jpeg"/><Relationship Id="rId4" Type="http://schemas.openxmlformats.org/officeDocument/2006/relationships/image" Target="../media/image2.jpeg"/><Relationship Id="rId9" Type="http://schemas.openxmlformats.org/officeDocument/2006/relationships/hyperlink" Target="http://www.livemaster.ru/item/mfoto722896.jpg" TargetMode="External"/><Relationship Id="rId14" Type="http://schemas.openxmlformats.org/officeDocument/2006/relationships/image" Target="../media/image10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hyperlink" Target="http://taba.ru/id234495/file/5006/orig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jpeg"/><Relationship Id="rId4" Type="http://schemas.openxmlformats.org/officeDocument/2006/relationships/hyperlink" Target="http://www.unipack.ru/user_files/file9856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hyperlink" Target="http://img-fotki.yandex.ru/get/4610/130597604.0/0_581cf_741243ec_XL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hyperlink" Target="http://www.wallon.ru/_ph/6/538413897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jpeg"/><Relationship Id="rId4" Type="http://schemas.openxmlformats.org/officeDocument/2006/relationships/hyperlink" Target="http://sebastianstudio.org/?bda=gum-wrapper-pictures-2aPOXSFTevljQSF1/oEoXD5pwPTZJBMUzfL4rqzEgNY2vsWEg7fJiJ1tRs52L8Gr6r20pVjsFLZ/vYJIaqyDr5I8jt0ASz94KXYjNGk4HP44fPiqRjPJm5f/VA==xdl.jpg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7" Type="http://schemas.openxmlformats.org/officeDocument/2006/relationships/image" Target="../media/image60.jpeg"/><Relationship Id="rId2" Type="http://schemas.openxmlformats.org/officeDocument/2006/relationships/hyperlink" Target="http://fastcache.gawkerassets.com/assets/images/4/2006/03/MOB%2001%20TEETH%20PUNCH%20OUT%20PALS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1.liveinternet.ru/images/attach/c/3/76/558/76558725_large_4080226_tk_sob_large_597_19_10_10_02_11.jpg" TargetMode="External"/><Relationship Id="rId5" Type="http://schemas.openxmlformats.org/officeDocument/2006/relationships/image" Target="../media/image59.jpeg"/><Relationship Id="rId4" Type="http://schemas.openxmlformats.org/officeDocument/2006/relationships/hyperlink" Target="http://28.media.tumblr.com/tumblr_kxyx40FpTn1qb686po1_500.jp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pics.livejournal.com/drugoi/pic/00ydqgys.jpg" TargetMode="External"/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jpeg"/><Relationship Id="rId5" Type="http://schemas.openxmlformats.org/officeDocument/2006/relationships/hyperlink" Target="http://www.alef.kg/assets/images/pics2/zub%20do.jpg" TargetMode="External"/><Relationship Id="rId4" Type="http://schemas.openxmlformats.org/officeDocument/2006/relationships/image" Target="../media/image6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hyperlink" Target="http://images.agoramedia.com/everydayhealth/gcms/pg-scary-symptoms-of-stress-04-full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jpeg"/><Relationship Id="rId5" Type="http://schemas.openxmlformats.org/officeDocument/2006/relationships/hyperlink" Target="http://www.fotobank.ru/img/AT01-2030.jpg?size=l" TargetMode="External"/><Relationship Id="rId4" Type="http://schemas.openxmlformats.org/officeDocument/2006/relationships/image" Target="../media/image6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klumber.ru/wp-content/uploads/2011/01/marlboro.jpg" TargetMode="External"/><Relationship Id="rId7" Type="http://schemas.openxmlformats.org/officeDocument/2006/relationships/image" Target="../media/image70.jpeg"/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jpeg"/><Relationship Id="rId5" Type="http://schemas.openxmlformats.org/officeDocument/2006/relationships/hyperlink" Target="http://www.tahsinbulut.com/hs/images/upload/7fdc1a630c23.jpg" TargetMode="External"/><Relationship Id="rId4" Type="http://schemas.openxmlformats.org/officeDocument/2006/relationships/image" Target="../media/image6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eg"/><Relationship Id="rId7" Type="http://schemas.openxmlformats.org/officeDocument/2006/relationships/image" Target="../media/image73.jpeg"/><Relationship Id="rId2" Type="http://schemas.openxmlformats.org/officeDocument/2006/relationships/hyperlink" Target="http://marciokenobi.files.wordpress.com/2011/05/world-no-tobacco-day-6.jpg?w=544&amp;h=76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agoramedia.com/everydayhealth/gcms/pg-scary-symptoms-of-stress-04-full.jpg" TargetMode="External"/><Relationship Id="rId5" Type="http://schemas.openxmlformats.org/officeDocument/2006/relationships/image" Target="../media/image72.jpeg"/><Relationship Id="rId4" Type="http://schemas.openxmlformats.org/officeDocument/2006/relationships/hyperlink" Target="http://medifree.ru/wp-content/uploads/2011/08/toothpain.jp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dr.ru/pics/2247_1765681491.jpg" TargetMode="External"/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jpeg"/><Relationship Id="rId5" Type="http://schemas.openxmlformats.org/officeDocument/2006/relationships/hyperlink" Target="http://medya.zaman.com.tr/2011/02/24/dis.jpg" TargetMode="External"/><Relationship Id="rId4" Type="http://schemas.openxmlformats.org/officeDocument/2006/relationships/image" Target="../media/image7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hyperlink" Target="http://www.alef.kg/assets/images/pics2/zub%20do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gif"/><Relationship Id="rId5" Type="http://schemas.openxmlformats.org/officeDocument/2006/relationships/image" Target="../media/image77.gif"/><Relationship Id="rId4" Type="http://schemas.openxmlformats.org/officeDocument/2006/relationships/hyperlink" Target="http://www.yroma.com/wp-content/uploads/2010/02/stop-smoking.gif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jpeg"/><Relationship Id="rId2" Type="http://schemas.openxmlformats.org/officeDocument/2006/relationships/image" Target="../media/image8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jpeg"/><Relationship Id="rId3" Type="http://schemas.openxmlformats.org/officeDocument/2006/relationships/hyperlink" Target="http://img1.liveinternet.ru/images/attach/c/1/57/961/57961090_ha.jpg" TargetMode="External"/><Relationship Id="rId7" Type="http://schemas.openxmlformats.org/officeDocument/2006/relationships/hyperlink" Target="http://www1.alliancefr.com/bqimages/dentsblanches.jpg" TargetMode="External"/><Relationship Id="rId2" Type="http://schemas.openxmlformats.org/officeDocument/2006/relationships/image" Target="../media/image8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jpeg"/><Relationship Id="rId5" Type="http://schemas.openxmlformats.org/officeDocument/2006/relationships/hyperlink" Target="http://ashleylamont.files.wordpress.com/2011/01/fotolia_7578092_s.jpg" TargetMode="External"/><Relationship Id="rId4" Type="http://schemas.openxmlformats.org/officeDocument/2006/relationships/image" Target="../media/image83.jpeg"/><Relationship Id="rId9" Type="http://schemas.openxmlformats.org/officeDocument/2006/relationships/image" Target="../media/image86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hyperlink" Target="http://subscribe.ru/archive/business.school.psy/200201/21184306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lex.pp.ru/log/teeth-check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rstyle.org/uploads/posts/2009-12/1262217788_1259010117_dental-4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g.rastu.ru/uploads/images/d/4/2/f/2109/dbfec60dc8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hyperlink" Target="http://i3.imgbb.ru/img8/d/d/5/dd5d6d3cb33538ca4a769dcb78cb972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icom-moscow.ru/img/catalog/big/1290543417-5702.jpeg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www.trk-istoki.ru/uploads_data/news/6106321964ede095531132.jpg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frame.friends-forum.com/spaw/images/17/4.jpg" TargetMode="External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www.klinikasoyuz.ru/wp-content/uploads/profilaktika-polosti-rt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ynamic.forzieri.com/is/image/Forzieri/prdg_al38373-014-02-2?wid=354&amp;hei=454" TargetMode="External"/><Relationship Id="rId5" Type="http://schemas.openxmlformats.org/officeDocument/2006/relationships/image" Target="../media/image21.jpeg"/><Relationship Id="rId10" Type="http://schemas.openxmlformats.org/officeDocument/2006/relationships/image" Target="../media/image24.jpeg"/><Relationship Id="rId4" Type="http://schemas.openxmlformats.org/officeDocument/2006/relationships/hyperlink" Target="http://us.cdn3.123rf.com/168nwm/dusanzidar/dusanzidar0904/dusanzidar090400064/4732933-young-man-flossing-teeth-close-up-shoot.jpg" TargetMode="External"/><Relationship Id="rId9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Гигиена полости рта</a:t>
            </a:r>
            <a:r>
              <a:rPr lang="ru-RU" b="1" dirty="0" smtClean="0"/>
              <a:t>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u="sng" dirty="0" smtClean="0"/>
              <a:t>Цель урока</a:t>
            </a:r>
            <a:r>
              <a:rPr lang="ru-RU" u="sng" dirty="0" smtClean="0"/>
              <a:t>:   </a:t>
            </a:r>
            <a:endParaRPr lang="ru-RU" dirty="0" smtClean="0"/>
          </a:p>
          <a:p>
            <a:pPr lvl="0"/>
            <a:r>
              <a:rPr lang="ru-RU" dirty="0" smtClean="0"/>
              <a:t>Изучение правил гигиены полости рта</a:t>
            </a:r>
          </a:p>
          <a:p>
            <a:pPr lvl="0"/>
            <a:r>
              <a:rPr lang="ru-RU" dirty="0" smtClean="0"/>
              <a:t>Пропаганда здорового образа жизни</a:t>
            </a:r>
          </a:p>
          <a:p>
            <a:pPr lvl="0"/>
            <a:r>
              <a:rPr lang="ru-RU" dirty="0" smtClean="0"/>
              <a:t>Эстетическое воспитание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algn="r">
              <a:buNone/>
            </a:pPr>
            <a:r>
              <a:rPr lang="ru-RU" sz="1500" dirty="0" smtClean="0"/>
              <a:t>Учитель технологии </a:t>
            </a:r>
            <a:r>
              <a:rPr lang="ru-RU" sz="1500" dirty="0" err="1" smtClean="0"/>
              <a:t>Иовенко</a:t>
            </a:r>
            <a:r>
              <a:rPr lang="ru-RU" sz="1500" dirty="0" smtClean="0"/>
              <a:t> Татьяна Юрьевна</a:t>
            </a:r>
          </a:p>
          <a:p>
            <a:pPr lvl="0" algn="r">
              <a:buNone/>
            </a:pPr>
            <a:r>
              <a:rPr lang="ru-RU" sz="1500" dirty="0" smtClean="0"/>
              <a:t> </a:t>
            </a:r>
          </a:p>
          <a:p>
            <a:pPr lvl="0" algn="r">
              <a:buNone/>
            </a:pPr>
            <a:r>
              <a:rPr lang="ru-RU" sz="1500" dirty="0" smtClean="0"/>
              <a:t>Город Москва школа  №1392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Как чистить зубы?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b="1" cap="all" dirty="0">
                <a:solidFill>
                  <a:srgbClr val="FF0000"/>
                </a:solidFill>
              </a:rPr>
              <a:t>Правила ухода за зубами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Поддержание полости рта в хорошем гигиеническом состоянии возможно лишь при тщательной чистке зубов, основанной на следующих принципах: </a:t>
            </a:r>
            <a:endParaRPr lang="ru-RU" dirty="0"/>
          </a:p>
          <a:p>
            <a:pPr lvl="0"/>
            <a:r>
              <a:rPr lang="ru-RU" b="1" dirty="0"/>
              <a:t>чистка зубов должна быть регулярной с необходимым для очищения всех зубных поверхностей количеством движений щетки </a:t>
            </a:r>
            <a:endParaRPr lang="ru-RU" dirty="0"/>
          </a:p>
          <a:p>
            <a:pPr lvl="0"/>
            <a:r>
              <a:rPr lang="ru-RU" b="1" dirty="0"/>
              <a:t>обучение правилам чистки зубов входит в обязанности стоматолога, без обучения невозможно обеспечить необходимый уровень гигиены полости рта </a:t>
            </a:r>
            <a:endParaRPr lang="ru-RU" dirty="0"/>
          </a:p>
          <a:p>
            <a:pPr lvl="0"/>
            <a:r>
              <a:rPr lang="ru-RU" b="1" dirty="0"/>
              <a:t>уровень гигиены полости рта должен контролировать стоматолог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Зубная щетка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888" y="5661248"/>
            <a:ext cx="1284734" cy="100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 descr="Ученые: Детям вредно чистить зубы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260648"/>
            <a:ext cx="1675960" cy="1340768"/>
          </a:xfrm>
          <a:prstGeom prst="rect">
            <a:avLst/>
          </a:prstGeom>
          <a:noFill/>
        </p:spPr>
      </p:pic>
      <p:pic>
        <p:nvPicPr>
          <p:cNvPr id="7" name="Picture 3" descr="Картинка 783 из 319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7380312" y="188640"/>
            <a:ext cx="1512168" cy="1908099"/>
          </a:xfrm>
          <a:prstGeom prst="rect">
            <a:avLst/>
          </a:prstGeom>
          <a:noFill/>
        </p:spPr>
      </p:pic>
      <p:pic>
        <p:nvPicPr>
          <p:cNvPr id="8" name="Picture 2" descr="http://detsad-kitty.ru/uploads/posts/2010-03/1269932233_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956376" y="5628395"/>
            <a:ext cx="1010032" cy="1229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entitan.ru/images/imqter/gigiena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3140968"/>
            <a:ext cx="338437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Чистка зубов зубной щеткой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4355976" y="1268760"/>
            <a:ext cx="3744416" cy="495801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Тщательная </a:t>
            </a:r>
            <a:r>
              <a:rPr lang="ru-RU" dirty="0"/>
              <a:t>чистка зубов 2 раза в день (один раз после завтрака и второй раз после последнего приема пищи на ночь) позволит эффективно устранить налет и предупредить развитие заболеваний полости рта.</a:t>
            </a:r>
          </a:p>
        </p:txBody>
      </p:sp>
      <p:pic>
        <p:nvPicPr>
          <p:cNvPr id="22530" name="Picture 2" descr="Картинка 6 из 4071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43608" y="1196752"/>
            <a:ext cx="2627784" cy="1745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entitan.ru/images/imqter/gigiena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772816"/>
            <a:ext cx="367240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4211960" y="980728"/>
            <a:ext cx="4392488" cy="514543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Движения, используемые при чистке зубов:</a:t>
            </a:r>
          </a:p>
          <a:p>
            <a:r>
              <a:rPr lang="ru-RU" dirty="0"/>
              <a:t>«вверх – вниз» – для чистки наружных и внутренних поверхностей; </a:t>
            </a:r>
          </a:p>
          <a:p>
            <a:r>
              <a:rPr lang="ru-RU" dirty="0"/>
              <a:t>«вперед – назад» – для чистки жевательных поверхностей.</a:t>
            </a:r>
          </a:p>
          <a:p>
            <a:endParaRPr lang="ru-RU" dirty="0"/>
          </a:p>
        </p:txBody>
      </p:sp>
      <p:pic>
        <p:nvPicPr>
          <p:cNvPr id="4" name="Picture 2" descr="http://detsad-kitty.ru/uploads/posts/2010-03/1269932233_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251520" y="5229200"/>
            <a:ext cx="1182989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entitan.ru/images/imqter/gigiena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548680"/>
            <a:ext cx="331236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4283968" y="620688"/>
            <a:ext cx="4392488" cy="550547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Во избежание повреждения десны – чистку нужно производить с легким нажимом. </a:t>
            </a:r>
          </a:p>
          <a:p>
            <a:r>
              <a:rPr lang="ru-RU" dirty="0"/>
              <a:t>В конце, для профилактики возникновения неприятного запаха, необходимо произвести чистку языка специальной щеткой. </a:t>
            </a:r>
          </a:p>
        </p:txBody>
      </p:sp>
      <p:pic>
        <p:nvPicPr>
          <p:cNvPr id="3074" name="Picture 2" descr="Картинка 382 из 6312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624" y="4437111"/>
            <a:ext cx="2016224" cy="1938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entitan.ru/images/imqter/gigiena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2132856"/>
            <a:ext cx="338437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Чистка межзубных поверхностей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4644008" y="1600200"/>
            <a:ext cx="403244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Межзубные </a:t>
            </a:r>
            <a:r>
              <a:rPr lang="ru-RU" dirty="0"/>
              <a:t>поверхности необходимо чистить с помощью </a:t>
            </a:r>
            <a:r>
              <a:rPr lang="ru-RU" dirty="0" err="1"/>
              <a:t>флосса</a:t>
            </a:r>
            <a:r>
              <a:rPr lang="ru-RU" dirty="0"/>
              <a:t> (межзубной нити), как минимум, 2 раза в день – утром и вечером.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entitan.ru/images/imqter/gigiena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2276872"/>
            <a:ext cx="360040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4355976" y="1052736"/>
            <a:ext cx="4176464" cy="5073427"/>
          </a:xfrm>
        </p:spPr>
        <p:txBody>
          <a:bodyPr>
            <a:normAutofit/>
          </a:bodyPr>
          <a:lstStyle/>
          <a:p>
            <a:r>
              <a:rPr lang="ru-RU" dirty="0" err="1"/>
              <a:t>Флосс</a:t>
            </a:r>
            <a:r>
              <a:rPr lang="ru-RU" dirty="0"/>
              <a:t> аккуратно вводится в межзубный промежуток, используя движения «назад – вперед», для того, что бы не нанести травму десне.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dentitan.ru/images/imqter/gigiena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2060848"/>
            <a:ext cx="3384376" cy="2885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4716016" y="1600200"/>
            <a:ext cx="403244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Флосс</a:t>
            </a:r>
            <a:r>
              <a:rPr lang="ru-RU" dirty="0"/>
              <a:t> плотно прижать к поверхности зуба и аккуратно «протереть» боковую поверхность, перемещая его в направлении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/>
              <a:t>от десны».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5616624" cy="128215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Зубные пасты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cap="all" dirty="0">
                <a:solidFill>
                  <a:srgbClr val="FF0000"/>
                </a:solidFill>
              </a:rPr>
              <a:t>Средства ухода за ротовой полостью</a:t>
            </a:r>
            <a:br>
              <a:rPr lang="ru-RU" sz="3200" b="1" cap="all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91264" cy="475252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Зубная паста – специальная лекарственная форма, предназначенная для гигиены полости рта, профилактики и лечения заболеваний. </a:t>
            </a:r>
            <a:endParaRPr lang="ru-RU" b="1" dirty="0" smtClean="0"/>
          </a:p>
          <a:p>
            <a:r>
              <a:rPr lang="ru-RU" b="1" dirty="0" smtClean="0"/>
              <a:t>Регулярная </a:t>
            </a:r>
            <a:r>
              <a:rPr lang="ru-RU" b="1" dirty="0"/>
              <a:t>и правильная чистка зубов является основой их красоты и здоровья. </a:t>
            </a:r>
            <a:endParaRPr lang="ru-RU" dirty="0"/>
          </a:p>
          <a:p>
            <a:r>
              <a:rPr lang="ru-RU" b="1" dirty="0"/>
              <a:t>К наиболее распространенным гигиеническим и лечебно-профилактическим средствам ухода относятся пасты, гели и порошки для чистки зубов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Составы средств предназначенных для чистки зубов могут быть различными. </a:t>
            </a:r>
            <a:endParaRPr lang="ru-RU" b="1" dirty="0" smtClean="0"/>
          </a:p>
          <a:p>
            <a:r>
              <a:rPr lang="ru-RU" b="1" dirty="0" smtClean="0"/>
              <a:t>Составы </a:t>
            </a:r>
            <a:r>
              <a:rPr lang="ru-RU" b="1" dirty="0"/>
              <a:t>должны оказывать хорошее освежающее действие, удалять запахи, очищать зубы и в некоторых случаях оказывать полирующее действие. </a:t>
            </a:r>
            <a:endParaRPr lang="ru-RU" b="1" dirty="0" smtClean="0"/>
          </a:p>
          <a:p>
            <a:r>
              <a:rPr lang="ru-RU" b="1" dirty="0" smtClean="0"/>
              <a:t>Абразивное</a:t>
            </a:r>
            <a:r>
              <a:rPr lang="ru-RU" b="1" dirty="0"/>
              <a:t>, стирающее действие на твердые ткани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зубов </a:t>
            </a:r>
            <a:r>
              <a:rPr lang="ru-RU" b="1" dirty="0"/>
              <a:t>должно быть минимальным.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Зубная паста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40352" y="332656"/>
            <a:ext cx="1212726" cy="109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Картинка 639 из 282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0"/>
            <a:ext cx="1165627" cy="1772816"/>
          </a:xfrm>
          <a:prstGeom prst="rect">
            <a:avLst/>
          </a:prstGeom>
          <a:noFill/>
        </p:spPr>
      </p:pic>
      <p:pic>
        <p:nvPicPr>
          <p:cNvPr id="6" name="Picture 4" descr="Картинка 16 из 40713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59377" y="5445224"/>
            <a:ext cx="1584623" cy="1270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332656"/>
            <a:ext cx="7992888" cy="5793507"/>
          </a:xfrm>
        </p:spPr>
        <p:txBody>
          <a:bodyPr/>
          <a:lstStyle/>
          <a:p>
            <a:r>
              <a:rPr lang="ru-RU" sz="2800" b="1" dirty="0"/>
              <a:t>Пасты для чистки зубов подразделяют на гигиенические и профилактические, в зависимости от их состава. </a:t>
            </a:r>
            <a:endParaRPr lang="ru-RU" sz="2800" b="1" dirty="0" smtClean="0"/>
          </a:p>
          <a:p>
            <a:r>
              <a:rPr lang="ru-RU" sz="2800" b="1" dirty="0" smtClean="0"/>
              <a:t>Лечебно-профилактические </a:t>
            </a:r>
            <a:r>
              <a:rPr lang="ru-RU" sz="2800" b="1" dirty="0"/>
              <a:t>пасты могут быть противовоспалительные, </a:t>
            </a:r>
            <a:r>
              <a:rPr lang="ru-RU" sz="2800" b="1" dirty="0" err="1"/>
              <a:t>противокариозные</a:t>
            </a:r>
            <a:r>
              <a:rPr lang="ru-RU" sz="2800" b="1" dirty="0"/>
              <a:t>, отбеливающие, для чувствительных зубов и т.д. в зависимости от добавок</a:t>
            </a:r>
            <a:r>
              <a:rPr lang="ru-RU" b="1" dirty="0"/>
              <a:t>. </a:t>
            </a:r>
            <a:endParaRPr lang="ru-RU" dirty="0"/>
          </a:p>
          <a:p>
            <a:endParaRPr lang="ru-RU" dirty="0"/>
          </a:p>
        </p:txBody>
      </p:sp>
      <p:pic>
        <p:nvPicPr>
          <p:cNvPr id="33794" name="Picture 2" descr="Картинка 140 из 6313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67736" y="3140968"/>
            <a:ext cx="2376264" cy="1778855"/>
          </a:xfrm>
          <a:prstGeom prst="rect">
            <a:avLst/>
          </a:prstGeom>
          <a:noFill/>
        </p:spPr>
      </p:pic>
      <p:pic>
        <p:nvPicPr>
          <p:cNvPr id="33796" name="Picture 4" descr="Картинка 148 из 6313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20272" y="1124744"/>
            <a:ext cx="1841501" cy="576064"/>
          </a:xfrm>
          <a:prstGeom prst="rect">
            <a:avLst/>
          </a:prstGeom>
          <a:noFill/>
        </p:spPr>
      </p:pic>
      <p:pic>
        <p:nvPicPr>
          <p:cNvPr id="33798" name="Picture 6" descr="Картинка 295 из 6312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411760" y="3933056"/>
            <a:ext cx="3960440" cy="2533616"/>
          </a:xfrm>
          <a:prstGeom prst="rect">
            <a:avLst/>
          </a:prstGeom>
          <a:noFill/>
        </p:spPr>
      </p:pic>
      <p:pic>
        <p:nvPicPr>
          <p:cNvPr id="33800" name="Picture 8" descr="http://im0-tub-ru.yandex.net/i?id=251421938-23-7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5536" y="5085184"/>
            <a:ext cx="1428750" cy="139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2276475"/>
            <a:ext cx="8424936" cy="3849688"/>
          </a:xfrm>
        </p:spPr>
        <p:txBody>
          <a:bodyPr/>
          <a:lstStyle/>
          <a:p>
            <a:r>
              <a:rPr lang="ru-RU" sz="2800" b="1" dirty="0"/>
              <a:t>Основным наполнителем зубных паст служат абразивные, </a:t>
            </a:r>
            <a:r>
              <a:rPr lang="ru-RU" sz="2800" b="1" dirty="0" err="1"/>
              <a:t>гелеобразующие</a:t>
            </a:r>
            <a:r>
              <a:rPr lang="ru-RU" sz="2800" b="1" dirty="0"/>
              <a:t> и пенообразующие вещества. </a:t>
            </a:r>
            <a:endParaRPr lang="ru-RU" sz="2800" b="1" dirty="0" smtClean="0"/>
          </a:p>
          <a:p>
            <a:r>
              <a:rPr lang="ru-RU" sz="2800" b="1" dirty="0" smtClean="0"/>
              <a:t>Для </a:t>
            </a:r>
            <a:r>
              <a:rPr lang="ru-RU" sz="2800" b="1" dirty="0"/>
              <a:t>придания пастам приятного вкуса и запаха добавляются различные отдушки, вещества улучшающие вкусовые качества и красители</a:t>
            </a:r>
            <a:endParaRPr lang="ru-RU" sz="2800" dirty="0"/>
          </a:p>
        </p:txBody>
      </p:sp>
      <p:pic>
        <p:nvPicPr>
          <p:cNvPr id="4" name="i-main-pic" descr="Картинка 59 из 21054">
            <a:hlinkClick r:id="rId2" tgtFrame="_blank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04248" y="0"/>
            <a:ext cx="215202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 descr="Картинка 5 из 6313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3491880" y="332656"/>
            <a:ext cx="2232248" cy="1589360"/>
          </a:xfrm>
          <a:prstGeom prst="rect">
            <a:avLst/>
          </a:prstGeom>
          <a:noFill/>
        </p:spPr>
      </p:pic>
      <p:pic>
        <p:nvPicPr>
          <p:cNvPr id="32772" name="Picture 4" descr="Картинка 72 из 6313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23928" y="5013176"/>
            <a:ext cx="1728192" cy="1645898"/>
          </a:xfrm>
          <a:prstGeom prst="rect">
            <a:avLst/>
          </a:prstGeom>
          <a:noFill/>
        </p:spPr>
      </p:pic>
      <p:pic>
        <p:nvPicPr>
          <p:cNvPr id="32780" name="Picture 12" descr="Картинка 335 из 63125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00192" y="5013176"/>
            <a:ext cx="2332273" cy="1556792"/>
          </a:xfrm>
          <a:prstGeom prst="rect">
            <a:avLst/>
          </a:prstGeom>
          <a:noFill/>
        </p:spPr>
      </p:pic>
      <p:pic>
        <p:nvPicPr>
          <p:cNvPr id="14340" name="Picture 4" descr="Картинка 262 из 23443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95536" y="5069378"/>
            <a:ext cx="2520280" cy="1536756"/>
          </a:xfrm>
          <a:prstGeom prst="rect">
            <a:avLst/>
          </a:prstGeom>
          <a:noFill/>
        </p:spPr>
      </p:pic>
      <p:pic>
        <p:nvPicPr>
          <p:cNvPr id="14342" name="Picture 6" descr="Картинка 89 из 187862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 flipH="1">
            <a:off x="467544" y="188640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140968"/>
            <a:ext cx="4752528" cy="864096"/>
          </a:xfrm>
          <a:noFill/>
        </p:spPr>
        <p:txBody>
          <a:bodyPr>
            <a:normAutofit fontScale="90000"/>
          </a:bodyPr>
          <a:lstStyle/>
          <a:p>
            <a:r>
              <a:rPr lang="ru-RU" u="sng" dirty="0"/>
              <a:t>Гигиена полости рта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  <a:noFill/>
        </p:spPr>
        <p:txBody>
          <a:bodyPr/>
          <a:lstStyle/>
          <a:p>
            <a:r>
              <a:rPr lang="ru-RU" b="1" cap="all" dirty="0">
                <a:solidFill>
                  <a:srgbClr val="FF0000"/>
                </a:solidFill>
              </a:rPr>
              <a:t>Как правильно ухаживать за полостью рта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Картинка 633 из 319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188640"/>
            <a:ext cx="2762250" cy="3114676"/>
          </a:xfrm>
          <a:prstGeom prst="rect">
            <a:avLst/>
          </a:prstGeom>
          <a:noFill/>
        </p:spPr>
      </p:pic>
      <p:pic>
        <p:nvPicPr>
          <p:cNvPr id="30722" name="Picture 2" descr="http://www.dental-class.ru/Handlers/ImageHandler.ashx?imageid=13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07904" y="4941168"/>
            <a:ext cx="1475656" cy="1769909"/>
          </a:xfrm>
          <a:prstGeom prst="rect">
            <a:avLst/>
          </a:prstGeom>
          <a:noFill/>
        </p:spPr>
      </p:pic>
      <p:pic>
        <p:nvPicPr>
          <p:cNvPr id="30724" name="Picture 4" descr="http://www.dental-class.ru/Handlers/ImageHandler.ashx?imageid=13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512" y="4509120"/>
            <a:ext cx="1441859" cy="2160240"/>
          </a:xfrm>
          <a:prstGeom prst="rect">
            <a:avLst/>
          </a:prstGeom>
          <a:noFill/>
        </p:spPr>
      </p:pic>
      <p:pic>
        <p:nvPicPr>
          <p:cNvPr id="30726" name="Picture 6" descr="http://www.dental-class.ru/Handlers/ImageHandler.ashx?imageid=13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35896" y="764704"/>
            <a:ext cx="1656184" cy="1514872"/>
          </a:xfrm>
          <a:prstGeom prst="rect">
            <a:avLst/>
          </a:prstGeom>
          <a:noFill/>
        </p:spPr>
      </p:pic>
      <p:pic>
        <p:nvPicPr>
          <p:cNvPr id="30728" name="Picture 8" descr="Картинка 175 из 154862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660232" y="4725144"/>
            <a:ext cx="2098576" cy="1943125"/>
          </a:xfrm>
          <a:prstGeom prst="rect">
            <a:avLst/>
          </a:prstGeom>
          <a:noFill/>
        </p:spPr>
      </p:pic>
      <p:pic>
        <p:nvPicPr>
          <p:cNvPr id="30730" name="Picture 10" descr="Картинка 168 из 23443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79512" y="188640"/>
            <a:ext cx="2420888" cy="2420888"/>
          </a:xfrm>
          <a:prstGeom prst="rect">
            <a:avLst/>
          </a:prstGeom>
          <a:noFill/>
        </p:spPr>
      </p:pic>
      <p:pic>
        <p:nvPicPr>
          <p:cNvPr id="10" name="Рисунок 9" descr="BOY7.gif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251520" y="2924944"/>
            <a:ext cx="923925" cy="876300"/>
          </a:xfrm>
          <a:prstGeom prst="rect">
            <a:avLst/>
          </a:prstGeom>
        </p:spPr>
      </p:pic>
      <p:pic>
        <p:nvPicPr>
          <p:cNvPr id="12" name="Рисунок 11" descr="BOY6.gif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7884368" y="3356992"/>
            <a:ext cx="819150" cy="962025"/>
          </a:xfrm>
          <a:prstGeom prst="rect">
            <a:avLst/>
          </a:prstGeom>
        </p:spPr>
      </p:pic>
      <p:pic>
        <p:nvPicPr>
          <p:cNvPr id="13" name="Рисунок 12" descr="BOY7.gif"/>
          <p:cNvPicPr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>
          <a:xfrm>
            <a:off x="2267744" y="5517232"/>
            <a:ext cx="800100" cy="981075"/>
          </a:xfrm>
          <a:prstGeom prst="rect">
            <a:avLst/>
          </a:prstGeom>
        </p:spPr>
      </p:pic>
      <p:pic>
        <p:nvPicPr>
          <p:cNvPr id="14" name="Рисунок 13" descr="BOY8.gif"/>
          <p:cNvPicPr>
            <a:picLocks noChangeAspect="1"/>
          </p:cNvPicPr>
          <p:nvPr/>
        </p:nvPicPr>
        <p:blipFill>
          <a:blip r:embed="rId14" cstate="email"/>
          <a:stretch>
            <a:fillRect/>
          </a:stretch>
        </p:blipFill>
        <p:spPr>
          <a:xfrm>
            <a:off x="5580112" y="5445224"/>
            <a:ext cx="800100" cy="981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Жевательная резинка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cap="all" dirty="0" smtClean="0">
                <a:solidFill>
                  <a:srgbClr val="FF0000"/>
                </a:solidFill>
              </a:rPr>
              <a:t>Гигиена </a:t>
            </a:r>
            <a:r>
              <a:rPr lang="ru-RU" sz="3200" b="1" cap="all" dirty="0">
                <a:solidFill>
                  <a:srgbClr val="FF0000"/>
                </a:solidFill>
              </a:rPr>
              <a:t>полости рта</a:t>
            </a:r>
            <a:br>
              <a:rPr lang="ru-RU" sz="3200" b="1" cap="all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Что же такое жвачка - помощь или вред? 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b="1" dirty="0"/>
              <a:t>На </a:t>
            </a:r>
            <a:r>
              <a:rPr lang="ru-RU" b="1" dirty="0" smtClean="0"/>
              <a:t>каждом </a:t>
            </a:r>
            <a:r>
              <a:rPr lang="ru-RU" b="1" dirty="0"/>
              <a:t>телеканале нас убеждают нас использовать жевательную резинку, освежающую и укрепляющую зубы. </a:t>
            </a:r>
            <a:endParaRPr lang="ru-RU" b="1" dirty="0" smtClean="0"/>
          </a:p>
          <a:p>
            <a:r>
              <a:rPr lang="ru-RU" b="1" dirty="0" smtClean="0"/>
              <a:t>Однако</a:t>
            </a:r>
            <a:r>
              <a:rPr lang="ru-RU" b="1" dirty="0"/>
              <a:t>, </a:t>
            </a:r>
            <a:r>
              <a:rPr lang="ru-RU" b="1" dirty="0" smtClean="0"/>
              <a:t>многие </a:t>
            </a:r>
            <a:r>
              <a:rPr lang="ru-RU" b="1" dirty="0"/>
              <a:t>врачи общего профиля </a:t>
            </a:r>
            <a:r>
              <a:rPr lang="ru-RU" b="1" dirty="0" smtClean="0"/>
              <a:t>говорят</a:t>
            </a:r>
            <a:r>
              <a:rPr lang="ru-RU" b="1" dirty="0"/>
              <a:t>, </a:t>
            </a:r>
            <a:r>
              <a:rPr lang="ru-RU" b="1" dirty="0" smtClean="0"/>
              <a:t>что </a:t>
            </a:r>
            <a:r>
              <a:rPr lang="ru-RU" b="1" dirty="0"/>
              <a:t>жвачка вредна. </a:t>
            </a:r>
            <a:endParaRPr lang="ru-RU" b="1" dirty="0" smtClean="0"/>
          </a:p>
          <a:p>
            <a:r>
              <a:rPr lang="ru-RU" b="1" dirty="0" smtClean="0">
                <a:solidFill>
                  <a:srgbClr val="00B050"/>
                </a:solidFill>
              </a:rPr>
              <a:t>Как обстоит </a:t>
            </a:r>
            <a:r>
              <a:rPr lang="ru-RU" b="1" dirty="0">
                <a:solidFill>
                  <a:srgbClr val="00B050"/>
                </a:solidFill>
              </a:rPr>
              <a:t>дел на самом деле? </a:t>
            </a:r>
            <a:endParaRPr lang="ru-RU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Жевательная резинка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4248" y="260648"/>
            <a:ext cx="171678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http://img0.liveinternet.ru/images/attach/c/2/67/130/67130457_1290856366_88cc77d509043f50main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92280" y="4653136"/>
            <a:ext cx="1691680" cy="1885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Основными доводами в пользу регулярного </a:t>
            </a:r>
            <a:r>
              <a:rPr lang="ru-RU" sz="2400" b="1" dirty="0" err="1" smtClean="0">
                <a:solidFill>
                  <a:srgbClr val="00B050"/>
                </a:solidFill>
              </a:rPr>
              <a:t>использоваия</a:t>
            </a:r>
            <a:r>
              <a:rPr lang="ru-RU" sz="2400" b="1" dirty="0" smtClean="0">
                <a:solidFill>
                  <a:srgbClr val="00B050"/>
                </a:solidFill>
              </a:rPr>
              <a:t> жвачки является ее очищающее действие и действие на </a:t>
            </a:r>
            <a:r>
              <a:rPr lang="ru-RU" sz="2400" b="1" dirty="0" err="1" smtClean="0">
                <a:solidFill>
                  <a:srgbClr val="00B050"/>
                </a:solidFill>
              </a:rPr>
              <a:t>ституляция</a:t>
            </a:r>
            <a:r>
              <a:rPr lang="ru-RU" sz="2400" b="1" dirty="0" smtClean="0">
                <a:solidFill>
                  <a:srgbClr val="00B050"/>
                </a:solidFill>
              </a:rPr>
              <a:t> мускулатуры лица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Всем </a:t>
            </a:r>
            <a:r>
              <a:rPr lang="ru-RU" sz="2800" b="1" dirty="0"/>
              <a:t>известно, что остатки пищи являются благоприятнейшим субстратом для </a:t>
            </a:r>
            <a:r>
              <a:rPr lang="ru-RU" sz="2800" b="1" dirty="0" err="1"/>
              <a:t>болезентворных</a:t>
            </a:r>
            <a:r>
              <a:rPr lang="ru-RU" sz="2800" b="1" dirty="0"/>
              <a:t> бактерий, живущих во рту. </a:t>
            </a:r>
            <a:endParaRPr lang="ru-RU" sz="2800" b="1" dirty="0" smtClean="0"/>
          </a:p>
          <a:p>
            <a:r>
              <a:rPr lang="ru-RU" sz="2800" b="1" dirty="0" smtClean="0"/>
              <a:t>У </a:t>
            </a:r>
            <a:r>
              <a:rPr lang="ru-RU" sz="2800" b="1" dirty="0"/>
              <a:t>нас не всегда есть возможность почистить зубы щеткой. </a:t>
            </a:r>
            <a:endParaRPr lang="ru-RU" sz="2800" b="1" dirty="0" smtClean="0"/>
          </a:p>
          <a:p>
            <a:r>
              <a:rPr lang="ru-RU" sz="2800" b="1" dirty="0" smtClean="0"/>
              <a:t>А </a:t>
            </a:r>
            <a:r>
              <a:rPr lang="ru-RU" sz="2800" b="1" dirty="0"/>
              <a:t>жвачка за счет стимуляции слюноотделения, а также за счет своих </a:t>
            </a:r>
            <a:r>
              <a:rPr lang="ru-RU" sz="2800" b="1" dirty="0" err="1"/>
              <a:t>адгезивных</a:t>
            </a:r>
            <a:r>
              <a:rPr lang="ru-RU" sz="2800" b="1" dirty="0"/>
              <a:t> свойств очищает жевательную поверхность зубов от остатков пищи. </a:t>
            </a:r>
            <a:endParaRPr lang="ru-RU" sz="2800" dirty="0"/>
          </a:p>
        </p:txBody>
      </p:sp>
      <p:pic>
        <p:nvPicPr>
          <p:cNvPr id="12292" name="Picture 4" descr="Картинка 128 из 234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56376" y="5051728"/>
            <a:ext cx="1187624" cy="1806272"/>
          </a:xfrm>
          <a:prstGeom prst="rect">
            <a:avLst/>
          </a:prstGeom>
          <a:noFill/>
        </p:spPr>
      </p:pic>
      <p:pic>
        <p:nvPicPr>
          <p:cNvPr id="12294" name="Picture 6" descr="Картинка 53 из 4972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83768" y="5354671"/>
            <a:ext cx="2244502" cy="1503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Конечно, жвачка лишь дополняет гигиену полости рта.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844824"/>
            <a:ext cx="8496944" cy="475252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Чтобы </a:t>
            </a:r>
            <a:r>
              <a:rPr lang="ru-RU" sz="2800" b="1" dirty="0"/>
              <a:t>жвачка не навредила зубам, она должна содержать </a:t>
            </a:r>
            <a:r>
              <a:rPr lang="ru-RU" sz="2800" b="1" dirty="0" err="1"/>
              <a:t>сахарозаменитель</a:t>
            </a:r>
            <a:r>
              <a:rPr lang="ru-RU" sz="2800" b="1" dirty="0"/>
              <a:t> вместо </a:t>
            </a:r>
            <a:r>
              <a:rPr lang="ru-RU" sz="2800" b="1" dirty="0" smtClean="0"/>
              <a:t>глюкозы</a:t>
            </a:r>
            <a:r>
              <a:rPr lang="ru-RU" sz="2800" b="1" dirty="0"/>
              <a:t>, что предупреждает рост бактерий, вызывающих кариес. </a:t>
            </a:r>
            <a:endParaRPr lang="ru-RU" sz="2800" dirty="0"/>
          </a:p>
          <a:p>
            <a:r>
              <a:rPr lang="ru-RU" sz="2800" b="1" dirty="0"/>
              <a:t>Одновременно жвачка освежает </a:t>
            </a:r>
            <a:r>
              <a:rPr lang="ru-RU" sz="2800" b="1" dirty="0" smtClean="0"/>
              <a:t>дыхание</a:t>
            </a:r>
            <a:r>
              <a:rPr lang="ru-RU" sz="2800" b="1" dirty="0"/>
              <a:t>, однако помните, - если неприятный запах изо рта стоек и не проходит в течение дня, нужно обратиться к стоматологу, так как неприятный запах изо рта может служить </a:t>
            </a:r>
            <a:r>
              <a:rPr lang="ru-RU" sz="2800" b="1" dirty="0" smtClean="0"/>
              <a:t>симптомом </a:t>
            </a:r>
            <a:r>
              <a:rPr lang="ru-RU" sz="2800" b="1" dirty="0"/>
              <a:t>заболеваний полости рта. </a:t>
            </a:r>
            <a:endParaRPr lang="ru-RU" sz="2800" dirty="0"/>
          </a:p>
          <a:p>
            <a:endParaRPr lang="ru-RU" dirty="0"/>
          </a:p>
        </p:txBody>
      </p:sp>
      <p:pic>
        <p:nvPicPr>
          <p:cNvPr id="11268" name="Picture 4" descr="Картинка 149 из 4972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188640"/>
            <a:ext cx="2448272" cy="156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5184576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Какой вред может нанести 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жвачка</a:t>
            </a:r>
            <a:r>
              <a:rPr lang="ru-RU" sz="2800" b="1" dirty="0">
                <a:solidFill>
                  <a:srgbClr val="FF0000"/>
                </a:solidFill>
              </a:rPr>
              <a:t>?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/>
          </a:bodyPr>
          <a:lstStyle/>
          <a:p>
            <a:r>
              <a:rPr lang="ru-RU" sz="2400" b="1" dirty="0"/>
              <a:t>При жевании на голодный желудок жевательная резинка стимулирует выработку </a:t>
            </a:r>
            <a:r>
              <a:rPr lang="ru-RU" sz="2400" b="1" dirty="0" err="1"/>
              <a:t>желучного</a:t>
            </a:r>
            <a:r>
              <a:rPr lang="ru-RU" sz="2400" b="1" dirty="0"/>
              <a:t> сока, что </a:t>
            </a:r>
            <a:r>
              <a:rPr lang="ru-RU" sz="2400" b="1" dirty="0" err="1"/>
              <a:t>способствовует</a:t>
            </a:r>
            <a:r>
              <a:rPr lang="ru-RU" sz="2400" b="1" dirty="0"/>
              <a:t> развитию гастрита или обострению язвенной болезни, поэтому жевать надо после еды, при этом зубы будут очищаться и вырабатываться необходимый для переваривания пищи желудочный сок. </a:t>
            </a:r>
            <a:endParaRPr lang="ru-RU" sz="2400" dirty="0"/>
          </a:p>
          <a:p>
            <a:r>
              <a:rPr lang="ru-RU" sz="2400" b="1" dirty="0"/>
              <a:t>Также считается, что регулярное употребление жевательной резинки может приводить к заболеваниям височно-нижнечелюстных суставов. Если жевать жвачку не целый день подряд, никаких проблем с суставами не будет. 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10242" name="Picture 2" descr="Картинка 118 из 4972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32240" y="188640"/>
            <a:ext cx="2016224" cy="1612979"/>
          </a:xfrm>
          <a:prstGeom prst="rect">
            <a:avLst/>
          </a:prstGeom>
          <a:noFill/>
        </p:spPr>
      </p:pic>
      <p:pic>
        <p:nvPicPr>
          <p:cNvPr id="10244" name="Picture 4" descr="Картинка 126 из 4972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179512" y="332656"/>
            <a:ext cx="1769695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404664"/>
            <a:ext cx="8208912" cy="5721499"/>
          </a:xfrm>
        </p:spPr>
        <p:txBody>
          <a:bodyPr>
            <a:normAutofit/>
          </a:bodyPr>
          <a:lstStyle/>
          <a:p>
            <a:r>
              <a:rPr lang="ru-RU" sz="2400" b="1" dirty="0"/>
              <a:t>Жевательную резинку следует жевать после еды в течение 15-20 минут, пока не потеряется вкус добавок. </a:t>
            </a:r>
            <a:endParaRPr lang="ru-RU" sz="2400" b="1" dirty="0" smtClean="0"/>
          </a:p>
          <a:p>
            <a:r>
              <a:rPr lang="ru-RU" sz="2400" b="1" dirty="0" smtClean="0"/>
              <a:t>Лучше </a:t>
            </a:r>
            <a:r>
              <a:rPr lang="ru-RU" sz="2400" b="1" dirty="0"/>
              <a:t>выбрать жвачку с </a:t>
            </a:r>
            <a:r>
              <a:rPr lang="ru-RU" sz="2400" b="1" dirty="0" err="1"/>
              <a:t>сахарозаменителем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r>
              <a:rPr lang="ru-RU" sz="2400" b="1" dirty="0" smtClean="0"/>
              <a:t>Не </a:t>
            </a:r>
            <a:r>
              <a:rPr lang="ru-RU" sz="2400" b="1" dirty="0"/>
              <a:t>следует жевать на голодный желудок. </a:t>
            </a:r>
            <a:endParaRPr lang="ru-RU" sz="2400" b="1" dirty="0" smtClean="0"/>
          </a:p>
          <a:p>
            <a:r>
              <a:rPr lang="ru-RU" sz="2400" b="1" dirty="0" smtClean="0"/>
              <a:t>Не </a:t>
            </a:r>
            <a:r>
              <a:rPr lang="ru-RU" sz="2400" b="1" dirty="0"/>
              <a:t>используйте жвачку взамен зубной щетки. </a:t>
            </a:r>
            <a:endParaRPr lang="ru-RU" sz="2400" b="1" dirty="0" smtClean="0"/>
          </a:p>
          <a:p>
            <a:r>
              <a:rPr lang="ru-RU" sz="2400" b="1" dirty="0" smtClean="0"/>
              <a:t>Помните</a:t>
            </a:r>
            <a:r>
              <a:rPr lang="ru-RU" sz="2400" b="1" dirty="0"/>
              <a:t>, что употребление жвачки не избавляет от необходимости два раза в год посещать стоматолога</a:t>
            </a:r>
            <a:endParaRPr lang="ru-RU" sz="2400" dirty="0"/>
          </a:p>
        </p:txBody>
      </p:sp>
      <p:pic>
        <p:nvPicPr>
          <p:cNvPr id="9218" name="Picture 2" descr="Картинка 139 из 234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6296" y="3645024"/>
            <a:ext cx="1682311" cy="2719165"/>
          </a:xfrm>
          <a:prstGeom prst="rect">
            <a:avLst/>
          </a:prstGeom>
          <a:noFill/>
        </p:spPr>
      </p:pic>
      <p:pic>
        <p:nvPicPr>
          <p:cNvPr id="9220" name="Picture 4" descr="Картинка 17 из 4972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3933056"/>
            <a:ext cx="1921894" cy="2448272"/>
          </a:xfrm>
          <a:prstGeom prst="rect">
            <a:avLst/>
          </a:prstGeom>
          <a:noFill/>
        </p:spPr>
      </p:pic>
      <p:pic>
        <p:nvPicPr>
          <p:cNvPr id="9222" name="Picture 6" descr="Картинка 28 из 49726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75856" y="4005064"/>
            <a:ext cx="3173765" cy="2375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Курение и зубы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cap="all" dirty="0">
                <a:solidFill>
                  <a:srgbClr val="FF0000"/>
                </a:solidFill>
              </a:rPr>
              <a:t>Последствия для зубов</a:t>
            </a: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О вреде курения говорят очень многие. </a:t>
            </a:r>
            <a:endParaRPr lang="ru-RU" sz="2800" b="1" dirty="0" smtClean="0"/>
          </a:p>
          <a:p>
            <a:r>
              <a:rPr lang="ru-RU" sz="2800" b="1" dirty="0" smtClean="0"/>
              <a:t>Основной </a:t>
            </a:r>
            <a:r>
              <a:rPr lang="ru-RU" sz="2800" b="1" dirty="0"/>
              <a:t>акцент делается на канцерогенный эффект на легкие, увеличение риска </a:t>
            </a:r>
            <a:r>
              <a:rPr lang="ru-RU" sz="2800" b="1" dirty="0" err="1"/>
              <a:t>сердечно-сосудистой</a:t>
            </a:r>
            <a:r>
              <a:rPr lang="ru-RU" sz="2800" b="1" dirty="0"/>
              <a:t> патологии. </a:t>
            </a:r>
            <a:endParaRPr lang="ru-RU" sz="2800" b="1" dirty="0" smtClean="0"/>
          </a:p>
          <a:p>
            <a:r>
              <a:rPr lang="ru-RU" sz="2800" b="1" dirty="0" smtClean="0"/>
              <a:t>Все </a:t>
            </a:r>
            <a:r>
              <a:rPr lang="ru-RU" sz="2800" b="1" dirty="0"/>
              <a:t>боятся этих опасных для жизни заболеваний, однако мало кто знает, что курение имеет огромные последствия для зубов.</a:t>
            </a:r>
            <a:endParaRPr lang="ru-RU" sz="2800" dirty="0"/>
          </a:p>
        </p:txBody>
      </p:sp>
      <p:pic>
        <p:nvPicPr>
          <p:cNvPr id="4" name="Рисунок 3" descr="Курение и зубы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260648"/>
            <a:ext cx="13335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Картинка 6 из 35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60232" y="4509120"/>
            <a:ext cx="2232248" cy="2139237"/>
          </a:xfrm>
          <a:prstGeom prst="rect">
            <a:avLst/>
          </a:prstGeom>
          <a:noFill/>
        </p:spPr>
      </p:pic>
      <p:pic>
        <p:nvPicPr>
          <p:cNvPr id="6" name="Picture 2" descr="Картинка 1273 из 154856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07704" y="5013176"/>
            <a:ext cx="2340521" cy="1374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492375"/>
            <a:ext cx="8229600" cy="4105275"/>
          </a:xfrm>
        </p:spPr>
        <p:txBody>
          <a:bodyPr>
            <a:normAutofit/>
          </a:bodyPr>
          <a:lstStyle/>
          <a:p>
            <a:r>
              <a:rPr lang="ru-RU" sz="2400" b="1" dirty="0"/>
              <a:t>Первым последствием курения является чисто </a:t>
            </a:r>
            <a:r>
              <a:rPr lang="ru-RU" sz="2400" b="1" dirty="0" smtClean="0"/>
              <a:t>эстетическая </a:t>
            </a:r>
            <a:r>
              <a:rPr lang="ru-RU" sz="2400" b="1" dirty="0"/>
              <a:t>проблема – компоненты табачного дыма накапливаются в эмали, вызывая потемнение зубов. </a:t>
            </a:r>
            <a:endParaRPr lang="ru-RU" sz="2400" b="1" dirty="0" smtClean="0"/>
          </a:p>
          <a:p>
            <a:r>
              <a:rPr lang="ru-RU" sz="2400" b="1" dirty="0" smtClean="0"/>
              <a:t>Существующие </a:t>
            </a:r>
            <a:r>
              <a:rPr lang="ru-RU" sz="2400" b="1" dirty="0"/>
              <a:t>зубные пасты для курильщиков не обладают достаточной эффективностью, профессиональное отбеливание зубов возвращает красоту </a:t>
            </a:r>
            <a:r>
              <a:rPr lang="ru-RU" sz="2400" b="1" dirty="0" smtClean="0"/>
              <a:t>улыбке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r>
              <a:rPr lang="ru-RU" sz="2400" b="1" dirty="0" smtClean="0"/>
              <a:t>Если </a:t>
            </a:r>
            <a:r>
              <a:rPr lang="ru-RU" sz="2400" b="1" dirty="0"/>
              <a:t>курение продолжается, отбеливающие процедуры придется </a:t>
            </a:r>
            <a:r>
              <a:rPr lang="ru-RU" sz="2400" b="1" dirty="0" smtClean="0"/>
              <a:t>повторять </a:t>
            </a:r>
            <a:r>
              <a:rPr lang="ru-RU" sz="2400" b="1" dirty="0"/>
              <a:t>вновь и вновь, а это нанесет серьезный удар по семейному бюджету. 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4" name="Picture 2" descr="Картинка 390 из 282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332656"/>
            <a:ext cx="1512168" cy="2016224"/>
          </a:xfrm>
          <a:prstGeom prst="rect">
            <a:avLst/>
          </a:prstGeom>
          <a:noFill/>
        </p:spPr>
      </p:pic>
      <p:pic>
        <p:nvPicPr>
          <p:cNvPr id="7170" name="Picture 2" descr="http://xylitol-sucre.org/WordPress/wp-content/uploads/2010/04/Carie-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43808" y="836712"/>
            <a:ext cx="2160240" cy="1440160"/>
          </a:xfrm>
          <a:prstGeom prst="rect">
            <a:avLst/>
          </a:prstGeom>
          <a:noFill/>
        </p:spPr>
      </p:pic>
      <p:pic>
        <p:nvPicPr>
          <p:cNvPr id="7172" name="Picture 4" descr="Картинка 461 из 282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04249" y="188640"/>
            <a:ext cx="2088231" cy="2421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260648"/>
            <a:ext cx="7848872" cy="5400600"/>
          </a:xfrm>
        </p:spPr>
        <p:txBody>
          <a:bodyPr>
            <a:normAutofit/>
          </a:bodyPr>
          <a:lstStyle/>
          <a:p>
            <a:r>
              <a:rPr lang="ru-RU" sz="2400" b="1" dirty="0"/>
              <a:t>Помимо чисто косметических недостатков, курение приводит к серьезной патологии десен и зубов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 </a:t>
            </a:r>
            <a:r>
              <a:rPr lang="ru-RU" sz="2400" b="1" dirty="0"/>
              <a:t>Европейские исследования последних лет показали, что курение во много раз увеличивает вероятность возникновения заболеваний десен. </a:t>
            </a:r>
            <a:endParaRPr lang="ru-RU" sz="2400" dirty="0"/>
          </a:p>
          <a:p>
            <a:r>
              <a:rPr lang="ru-RU" sz="2400" b="1" dirty="0" smtClean="0"/>
              <a:t>Компоненты </a:t>
            </a:r>
            <a:r>
              <a:rPr lang="ru-RU" sz="2400" b="1" dirty="0"/>
              <a:t>табачного дыма нарушают кровообращение в деснах, вызывают атрофию слизистой оболочки десны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 </a:t>
            </a:r>
            <a:r>
              <a:rPr lang="ru-RU" sz="2400" b="1" dirty="0"/>
              <a:t>Кроме того, курение ускоряет развитие зубного камня</a:t>
            </a:r>
            <a:endParaRPr lang="ru-RU" sz="2400" dirty="0"/>
          </a:p>
        </p:txBody>
      </p:sp>
      <p:pic>
        <p:nvPicPr>
          <p:cNvPr id="6146" name="Picture 2" descr="Зубной камень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2320" y="1916832"/>
            <a:ext cx="1280141" cy="1152128"/>
          </a:xfrm>
          <a:prstGeom prst="rect">
            <a:avLst/>
          </a:prstGeom>
          <a:noFill/>
        </p:spPr>
      </p:pic>
      <p:pic>
        <p:nvPicPr>
          <p:cNvPr id="6148" name="Picture 4" descr="Картинка 313 из 33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07904" y="4509120"/>
            <a:ext cx="1443413" cy="2160240"/>
          </a:xfrm>
          <a:prstGeom prst="rect">
            <a:avLst/>
          </a:prstGeom>
          <a:noFill/>
        </p:spPr>
      </p:pic>
      <p:pic>
        <p:nvPicPr>
          <p:cNvPr id="6150" name="Picture 6" descr="Картинка 36 из 260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28184" y="4149080"/>
            <a:ext cx="2469232" cy="2469232"/>
          </a:xfrm>
          <a:prstGeom prst="rect">
            <a:avLst/>
          </a:prstGeom>
          <a:noFill/>
        </p:spPr>
      </p:pic>
      <p:pic>
        <p:nvPicPr>
          <p:cNvPr id="6152" name="Picture 8" descr="Картинка 36 из 2604">
            <a:hlinkClick r:id="rId5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flipH="1">
            <a:off x="323528" y="4221088"/>
            <a:ext cx="2397224" cy="2397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276872"/>
            <a:ext cx="8229600" cy="4248472"/>
          </a:xfrm>
        </p:spPr>
        <p:txBody>
          <a:bodyPr>
            <a:normAutofit/>
          </a:bodyPr>
          <a:lstStyle/>
          <a:p>
            <a:r>
              <a:rPr lang="ru-RU" sz="2800" b="1" dirty="0"/>
              <a:t>Таким образом у курильщика </a:t>
            </a:r>
            <a:r>
              <a:rPr lang="ru-RU" sz="2800" b="1" dirty="0" smtClean="0"/>
              <a:t>развивается </a:t>
            </a:r>
            <a:r>
              <a:rPr lang="ru-RU" sz="2800" b="1" dirty="0"/>
              <a:t>сначала хронический гингивит, а затем и хронический </a:t>
            </a:r>
            <a:r>
              <a:rPr lang="ru-RU" sz="2800" b="1" dirty="0" err="1"/>
              <a:t>пародонтит</a:t>
            </a:r>
            <a:r>
              <a:rPr lang="ru-RU" sz="2800" b="1" dirty="0"/>
              <a:t>. </a:t>
            </a:r>
            <a:endParaRPr lang="ru-RU" sz="2800" b="1" dirty="0" smtClean="0"/>
          </a:p>
          <a:p>
            <a:r>
              <a:rPr lang="ru-RU" sz="2800" b="1" dirty="0" smtClean="0"/>
              <a:t>Помимо </a:t>
            </a:r>
            <a:r>
              <a:rPr lang="ru-RU" sz="2800" b="1" dirty="0"/>
              <a:t>этого последующее лечение пародонта или любой вид хирургического вмешательства в полости рта не принесет желаемого результата, так как химикаты, содержащиеся в табаке, замедляют процесс выздоровления и делают результат лечения менее предсказуемым. </a:t>
            </a:r>
            <a:endParaRPr lang="ru-RU" sz="2800" dirty="0"/>
          </a:p>
          <a:p>
            <a:endParaRPr lang="ru-RU" sz="2800" dirty="0"/>
          </a:p>
        </p:txBody>
      </p:sp>
      <p:pic>
        <p:nvPicPr>
          <p:cNvPr id="5122" name="Picture 2" descr="Картинка 181 из 35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64288" y="188640"/>
            <a:ext cx="1783098" cy="2520280"/>
          </a:xfrm>
          <a:prstGeom prst="rect">
            <a:avLst/>
          </a:prstGeom>
          <a:noFill/>
        </p:spPr>
      </p:pic>
      <p:pic>
        <p:nvPicPr>
          <p:cNvPr id="5126" name="Picture 6" descr="Картинка 87 из 282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7544" y="260648"/>
            <a:ext cx="1413517" cy="1872208"/>
          </a:xfrm>
          <a:prstGeom prst="rect">
            <a:avLst/>
          </a:prstGeom>
          <a:noFill/>
        </p:spPr>
      </p:pic>
      <p:pic>
        <p:nvPicPr>
          <p:cNvPr id="7" name="Picture 2" descr="Картинка 390 из 282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63888" y="260648"/>
            <a:ext cx="1386154" cy="1885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620689"/>
            <a:ext cx="7834064" cy="4104456"/>
          </a:xfrm>
        </p:spPr>
        <p:txBody>
          <a:bodyPr>
            <a:normAutofit/>
          </a:bodyPr>
          <a:lstStyle/>
          <a:p>
            <a:r>
              <a:rPr lang="ru-RU" sz="2400" b="1" dirty="0"/>
              <a:t>Исследования показывают, что курильщики теряют больше зубов, чем некурящие люди. </a:t>
            </a:r>
            <a:endParaRPr lang="ru-RU" sz="2400" b="1" dirty="0" smtClean="0"/>
          </a:p>
          <a:p>
            <a:r>
              <a:rPr lang="ru-RU" sz="2400" b="1" dirty="0" smtClean="0"/>
              <a:t>Для </a:t>
            </a:r>
            <a:r>
              <a:rPr lang="ru-RU" sz="2400" b="1" dirty="0"/>
              <a:t>сравнения: только 20% некурящих людей в возрасте старше 65 лет страдают полным отсутствием зубов, в то время как у курильщиков этот показатель равен 41,3%. </a:t>
            </a:r>
            <a:endParaRPr lang="ru-RU" sz="2400" b="1" dirty="0" smtClean="0"/>
          </a:p>
          <a:p>
            <a:r>
              <a:rPr lang="ru-RU" sz="2400" b="1" dirty="0" smtClean="0"/>
              <a:t>Кроме </a:t>
            </a:r>
            <a:r>
              <a:rPr lang="ru-RU" sz="2400" b="1" dirty="0"/>
              <a:t>этого, процесс </a:t>
            </a:r>
            <a:r>
              <a:rPr lang="ru-RU" sz="2400" b="1" dirty="0" smtClean="0"/>
              <a:t>выздоровления </a:t>
            </a:r>
            <a:r>
              <a:rPr lang="ru-RU" sz="2400" b="1" dirty="0"/>
              <a:t>у курильщиков после лечения протекает гораздо дольше, чем у некурящих или бросивших курить. 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4098" name="Picture 2" descr="Нетоскоп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4797152"/>
            <a:ext cx="2557636" cy="1826883"/>
          </a:xfrm>
          <a:prstGeom prst="rect">
            <a:avLst/>
          </a:prstGeom>
          <a:noFill/>
        </p:spPr>
      </p:pic>
      <p:pic>
        <p:nvPicPr>
          <p:cNvPr id="4102" name="Picture 6" descr="Картинка 121 из 282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168" y="4725144"/>
            <a:ext cx="2725868" cy="1800199"/>
          </a:xfrm>
          <a:prstGeom prst="rect">
            <a:avLst/>
          </a:prstGeom>
          <a:noFill/>
        </p:spPr>
      </p:pic>
      <p:pic>
        <p:nvPicPr>
          <p:cNvPr id="4104" name="Picture 8" descr="Картинка 134 из 282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91880" y="4509120"/>
            <a:ext cx="2204271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Изречение выдающихся людей о здоровье.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i="1" dirty="0" smtClean="0"/>
              <a:t>Здоровье - это то, что люди больше всего стремятся сохранить и меньше всего берегут. </a:t>
            </a:r>
            <a:br>
              <a:rPr lang="ru-RU" i="1" dirty="0" smtClean="0"/>
            </a:br>
            <a:r>
              <a:rPr lang="ru-RU" i="1" dirty="0" smtClean="0"/>
              <a:t>Ж. Лабрюйер</a:t>
            </a:r>
          </a:p>
          <a:p>
            <a:pPr algn="ctr"/>
            <a:r>
              <a:rPr lang="ru-RU" i="1" dirty="0" smtClean="0"/>
              <a:t>Здоровье дороже золота.  </a:t>
            </a:r>
            <a:br>
              <a:rPr lang="ru-RU" i="1" dirty="0" smtClean="0"/>
            </a:br>
            <a:r>
              <a:rPr lang="ru-RU" i="1" dirty="0" smtClean="0"/>
              <a:t>У. Шекспир</a:t>
            </a:r>
          </a:p>
          <a:p>
            <a:pPr algn="ctr"/>
            <a:r>
              <a:rPr lang="ru-RU" i="1" dirty="0" smtClean="0"/>
              <a:t>Единственная красота, которую я знаю, — это здоровье.</a:t>
            </a:r>
            <a:br>
              <a:rPr lang="ru-RU" i="1" dirty="0" smtClean="0"/>
            </a:br>
            <a:r>
              <a:rPr lang="ru-RU" i="1" dirty="0" smtClean="0"/>
              <a:t>Гейне Генрих</a:t>
            </a:r>
            <a:endParaRPr lang="ru-RU" i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Подводя итоги негативного последствия курения на зубы, можно сделать вывод, что у курильщиков гораздо чаще встречаются: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400" b="1" dirty="0">
                <a:solidFill>
                  <a:srgbClr val="FF0000"/>
                </a:solidFill>
              </a:rPr>
              <a:t>Рак слизистой оболочки полости рта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Неприятный запах изо рта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Потемнение зубов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Потеря зубов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Остеомиелит челюсти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Изменение вкуса еды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Заболевания десен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Меньшая эффективность лечения заболеваний пародонта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Менее благоприятный исход протезирования </a:t>
            </a:r>
            <a:endParaRPr lang="ru-RU" sz="2400" dirty="0">
              <a:solidFill>
                <a:srgbClr val="FF0000"/>
              </a:solidFill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</a:rPr>
              <a:t>Появление морщин на лице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/>
          </a:p>
        </p:txBody>
      </p:sp>
      <p:pic>
        <p:nvPicPr>
          <p:cNvPr id="3074" name="Picture 2" descr="Картинка 1273 из 15485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44000" y="1484784"/>
            <a:ext cx="2340521" cy="1374453"/>
          </a:xfrm>
          <a:prstGeom prst="rect">
            <a:avLst/>
          </a:prstGeom>
          <a:noFill/>
        </p:spPr>
      </p:pic>
      <p:pic>
        <p:nvPicPr>
          <p:cNvPr id="3076" name="Picture 4" descr="Картинка 127 из 35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92280" y="4797152"/>
            <a:ext cx="1872208" cy="1872208"/>
          </a:xfrm>
          <a:prstGeom prst="rect">
            <a:avLst/>
          </a:prstGeom>
          <a:noFill/>
        </p:spPr>
      </p:pic>
      <p:pic>
        <p:nvPicPr>
          <p:cNvPr id="7" name="Рисунок 6" descr="pic5604.gif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372200" y="1412776"/>
            <a:ext cx="2009775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Неприятный запах изо рта - причины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b="1" cap="all" dirty="0">
                <a:solidFill>
                  <a:srgbClr val="FF0000"/>
                </a:solidFill>
              </a:rPr>
              <a:t>Как избавиться от запаха изо рта?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Причины</a:t>
            </a:r>
            <a:r>
              <a:rPr lang="ru-RU" sz="2400" b="1" dirty="0"/>
              <a:t>, приводящие к возникновению неприятного запаха изо рта. </a:t>
            </a:r>
            <a:endParaRPr lang="ru-RU" sz="2400" b="1" dirty="0" smtClean="0"/>
          </a:p>
          <a:p>
            <a:r>
              <a:rPr lang="ru-RU" sz="2400" b="1" dirty="0" smtClean="0">
                <a:solidFill>
                  <a:srgbClr val="00B050"/>
                </a:solidFill>
              </a:rPr>
              <a:t>Прежде </a:t>
            </a:r>
            <a:r>
              <a:rPr lang="ru-RU" sz="2400" b="1" dirty="0">
                <a:solidFill>
                  <a:srgbClr val="00B050"/>
                </a:solidFill>
              </a:rPr>
              <a:t>всего это: 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pPr lvl="0"/>
            <a:r>
              <a:rPr lang="ru-RU" sz="2400" b="1" dirty="0">
                <a:solidFill>
                  <a:srgbClr val="00B050"/>
                </a:solidFill>
              </a:rPr>
              <a:t>кариес зубов и его осложнения </a:t>
            </a:r>
            <a:endParaRPr lang="ru-RU" sz="2400" dirty="0">
              <a:solidFill>
                <a:srgbClr val="00B050"/>
              </a:solidFill>
            </a:endParaRPr>
          </a:p>
          <a:p>
            <a:pPr lvl="0"/>
            <a:r>
              <a:rPr lang="ru-RU" sz="2400" b="1" dirty="0">
                <a:solidFill>
                  <a:srgbClr val="00B050"/>
                </a:solidFill>
              </a:rPr>
              <a:t>заболевание слизистых </a:t>
            </a:r>
            <a:r>
              <a:rPr lang="ru-RU" sz="2400" b="1" dirty="0" smtClean="0">
                <a:solidFill>
                  <a:srgbClr val="00B050"/>
                </a:solidFill>
              </a:rPr>
              <a:t>оболочек</a:t>
            </a:r>
          </a:p>
          <a:p>
            <a:pPr lvl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>
                <a:solidFill>
                  <a:srgbClr val="00B050"/>
                </a:solidFill>
              </a:rPr>
              <a:t>полости рта </a:t>
            </a:r>
            <a:endParaRPr lang="ru-RU" sz="2400" dirty="0">
              <a:solidFill>
                <a:srgbClr val="00B050"/>
              </a:solidFill>
            </a:endParaRPr>
          </a:p>
          <a:p>
            <a:pPr lvl="0"/>
            <a:r>
              <a:rPr lang="ru-RU" sz="2400" b="1" dirty="0">
                <a:solidFill>
                  <a:srgbClr val="00B050"/>
                </a:solidFill>
              </a:rPr>
              <a:t>заболевания пародонта </a:t>
            </a:r>
            <a:endParaRPr lang="ru-RU" sz="2400" dirty="0">
              <a:solidFill>
                <a:srgbClr val="00B05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00B050"/>
                </a:solidFill>
              </a:rPr>
              <a:t>некачественные </a:t>
            </a:r>
            <a:r>
              <a:rPr lang="ru-RU" sz="2400" b="1" dirty="0">
                <a:solidFill>
                  <a:srgbClr val="00B050"/>
                </a:solidFill>
              </a:rPr>
              <a:t>протезы и </a:t>
            </a:r>
            <a:r>
              <a:rPr lang="ru-RU" sz="2400" b="1" dirty="0" err="1">
                <a:solidFill>
                  <a:srgbClr val="00B050"/>
                </a:solidFill>
              </a:rPr>
              <a:t>ортодонтические</a:t>
            </a:r>
            <a:r>
              <a:rPr lang="ru-RU" sz="2400" b="1" dirty="0">
                <a:solidFill>
                  <a:srgbClr val="00B050"/>
                </a:solidFill>
              </a:rPr>
              <a:t> конструкции </a:t>
            </a:r>
            <a:endParaRPr lang="ru-RU" sz="2400" dirty="0">
              <a:solidFill>
                <a:srgbClr val="00B050"/>
              </a:solidFill>
            </a:endParaRPr>
          </a:p>
          <a:p>
            <a:pPr lvl="0"/>
            <a:r>
              <a:rPr lang="ru-RU" sz="2400" b="1" dirty="0">
                <a:solidFill>
                  <a:srgbClr val="00B050"/>
                </a:solidFill>
              </a:rPr>
              <a:t>отсутствие </a:t>
            </a:r>
            <a:r>
              <a:rPr lang="ru-RU" sz="2400" b="1" dirty="0" smtClean="0">
                <a:solidFill>
                  <a:srgbClr val="00B050"/>
                </a:solidFill>
              </a:rPr>
              <a:t>индивидуальной </a:t>
            </a:r>
            <a:r>
              <a:rPr lang="ru-RU" sz="2400" b="1" dirty="0">
                <a:solidFill>
                  <a:srgbClr val="00B050"/>
                </a:solidFill>
              </a:rPr>
              <a:t>гигиены полости рта, в </a:t>
            </a:r>
            <a:r>
              <a:rPr lang="ru-RU" sz="2400" b="1" dirty="0" smtClean="0">
                <a:solidFill>
                  <a:srgbClr val="00B050"/>
                </a:solidFill>
              </a:rPr>
              <a:t>результате </a:t>
            </a:r>
            <a:r>
              <a:rPr lang="ru-RU" sz="2400" b="1" dirty="0">
                <a:solidFill>
                  <a:srgbClr val="00B050"/>
                </a:solidFill>
              </a:rPr>
              <a:t>чего в полости рта скапливается большое количество бактерий.</a:t>
            </a:r>
            <a:endParaRPr lang="ru-RU" sz="2400" dirty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  <a:p>
            <a:endParaRPr lang="ru-RU" sz="2400" dirty="0"/>
          </a:p>
        </p:txBody>
      </p:sp>
      <p:pic>
        <p:nvPicPr>
          <p:cNvPr id="2052" name="Picture 4" descr="http://alex.pp.ru/log/teeth-chec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8184" y="1916832"/>
            <a:ext cx="2000196" cy="2388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При всех вышеперечисленных состояниях ротовую полость заселяют болезнетворные бактерии.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Бактерии </a:t>
            </a:r>
            <a:r>
              <a:rPr lang="ru-RU" sz="2400" b="1" dirty="0">
                <a:solidFill>
                  <a:srgbClr val="FF0000"/>
                </a:solidFill>
              </a:rPr>
              <a:t>- это микроорганизмы, живущие во рту каждого человека в огромном количестве.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/>
              <a:t>Полость </a:t>
            </a:r>
            <a:r>
              <a:rPr lang="ru-RU" sz="2400" b="1" dirty="0"/>
              <a:t>рта - самая густо населенная бактериями часть человеческого организма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 </a:t>
            </a:r>
            <a:r>
              <a:rPr lang="ru-RU" sz="2400" b="1" dirty="0"/>
              <a:t>Бактерии обитают на поверхностях зубов, на спинке языка, в кариозных полостях, в складках слизистых оболочек, на слизистых оболочках щек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 </a:t>
            </a:r>
            <a:r>
              <a:rPr lang="ru-RU" sz="2400" b="1" dirty="0"/>
              <a:t>Бактерии питаются теми продуктами питания, которые попадают в ротовую полость и выделяют отходы. </a:t>
            </a:r>
            <a:endParaRPr lang="ru-RU" sz="2400" b="1" dirty="0" smtClean="0"/>
          </a:p>
          <a:p>
            <a:r>
              <a:rPr lang="ru-RU" sz="2400" b="1" dirty="0" smtClean="0"/>
              <a:t>Отходы </a:t>
            </a:r>
            <a:r>
              <a:rPr lang="ru-RU" sz="2400" b="1" dirty="0"/>
              <a:t>жизнедеятельности некоторых видов бактерий представляют собой сернистые соединения, которые и являются причиной неприятного запаха изо рта. </a:t>
            </a:r>
            <a:endParaRPr lang="ru-RU" sz="2400" b="1" dirty="0" smtClean="0"/>
          </a:p>
          <a:p>
            <a:r>
              <a:rPr lang="ru-RU" sz="2400" b="1" dirty="0" smtClean="0"/>
              <a:t>При </a:t>
            </a:r>
            <a:r>
              <a:rPr lang="ru-RU" sz="2400" b="1" dirty="0"/>
              <a:t>низком уровне индивидуальной гигиены полости рта число бактерий за очень короткое время увеличивается в миллионы раз. </a:t>
            </a:r>
            <a:endParaRPr lang="ru-RU" sz="2400" b="1" dirty="0" smtClean="0"/>
          </a:p>
          <a:p>
            <a:r>
              <a:rPr lang="ru-RU" sz="2400" b="1" dirty="0" smtClean="0"/>
              <a:t>Особенно </a:t>
            </a:r>
            <a:r>
              <a:rPr lang="ru-RU" sz="2400" b="1" dirty="0"/>
              <a:t>этот процесс выражен при наличии кариозных полостей, заболеваниях десен – остатки пищи застаиваются там, приводя к лавинообразному размножению микробов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Проблему можно разрешить только проведением регулярных и тщательных мероприятий по уходу за полостью рта, своевременным посещением стоматолога. 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/>
          </a:p>
        </p:txBody>
      </p:sp>
      <p:pic>
        <p:nvPicPr>
          <p:cNvPr id="1026" name="Picture 2" descr="http://www.luzparatodos.es/old/ru2/images/shakti%20denta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304" y="5805265"/>
            <a:ext cx="924321" cy="1052736"/>
          </a:xfrm>
          <a:prstGeom prst="rect">
            <a:avLst/>
          </a:prstGeom>
          <a:noFill/>
        </p:spPr>
      </p:pic>
      <p:pic>
        <p:nvPicPr>
          <p:cNvPr id="1028" name="Picture 4" descr="http://www.luzparatodos.es/old/ru2/images/shakti%20denta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00" y="5812755"/>
            <a:ext cx="969227" cy="1045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zuljin.ru/wp-content/uploads/2011/07/stomatologij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459318"/>
            <a:ext cx="2592288" cy="2075896"/>
          </a:xfrm>
          <a:prstGeom prst="rect">
            <a:avLst/>
          </a:prstGeom>
          <a:noFill/>
        </p:spPr>
      </p:pic>
      <p:pic>
        <p:nvPicPr>
          <p:cNvPr id="47110" name="Picture 6" descr="Картинка 52 из 18786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7864" y="1700808"/>
            <a:ext cx="2359951" cy="1368152"/>
          </a:xfrm>
          <a:prstGeom prst="rect">
            <a:avLst/>
          </a:prstGeom>
          <a:noFill/>
        </p:spPr>
      </p:pic>
      <p:pic>
        <p:nvPicPr>
          <p:cNvPr id="47112" name="Picture 8" descr="Картинка 99 из 18786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flipH="1">
            <a:off x="6084166" y="404664"/>
            <a:ext cx="2818889" cy="2088232"/>
          </a:xfrm>
          <a:prstGeom prst="rect">
            <a:avLst/>
          </a:prstGeom>
          <a:noFill/>
        </p:spPr>
      </p:pic>
      <p:pic>
        <p:nvPicPr>
          <p:cNvPr id="47114" name="Picture 10" descr="Картинка 110 из 187862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051720" y="3212976"/>
            <a:ext cx="5076825" cy="3400426"/>
          </a:xfrm>
          <a:prstGeom prst="rect">
            <a:avLst/>
          </a:prstGeom>
          <a:noFill/>
        </p:spPr>
      </p:pic>
      <p:pic>
        <p:nvPicPr>
          <p:cNvPr id="6" name="Рисунок 5" descr="4.gif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7596336" y="4797152"/>
            <a:ext cx="657225" cy="1381125"/>
          </a:xfrm>
          <a:prstGeom prst="rect">
            <a:avLst/>
          </a:prstGeom>
        </p:spPr>
      </p:pic>
      <p:pic>
        <p:nvPicPr>
          <p:cNvPr id="7" name="Рисунок 6" descr="4.gif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 flipH="1">
            <a:off x="467544" y="4725144"/>
            <a:ext cx="657225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http://subscribe.ru/archive/business.school.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http://images.yandex.ru/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http://alex.pp.ru/log/teeth-check.jpg</a:t>
            </a:r>
            <a:endParaRPr lang="ru-RU" dirty="0" smtClean="0"/>
          </a:p>
          <a:p>
            <a:r>
              <a:rPr lang="en-US" dirty="0" smtClean="0"/>
              <a:t>http://www.luzparatodos.es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6696744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Регулярная </a:t>
            </a:r>
            <a:r>
              <a:rPr lang="ru-RU" sz="2400" b="1" dirty="0">
                <a:solidFill>
                  <a:srgbClr val="FF0000"/>
                </a:solidFill>
              </a:rPr>
              <a:t>правильная гигиена полости рта </a:t>
            </a:r>
            <a:r>
              <a:rPr lang="ru-RU" sz="2400" b="1" dirty="0" smtClean="0">
                <a:solidFill>
                  <a:srgbClr val="FF0000"/>
                </a:solidFill>
              </a:rPr>
              <a:t>на    </a:t>
            </a:r>
            <a:r>
              <a:rPr lang="ru-RU" sz="2400" b="1" dirty="0">
                <a:solidFill>
                  <a:srgbClr val="FF0000"/>
                </a:solidFill>
              </a:rPr>
              <a:t>85-90% обеспечивает здоровье зубов. 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Несмотря на то, что наши зубы и десны созданы природой для выдерживания колоссальной жевательной нагрузки, они очень уязвимы к ежедневному воздействию пищи, которую мы употребляем. Если не проводить гигиену полости рта, человек лишается всех зубов, даже идеальных от природы, в самом молодом возрасте. Кроме того, </a:t>
            </a:r>
            <a:r>
              <a:rPr lang="ru-RU" sz="2800" dirty="0" smtClean="0"/>
              <a:t>не вылеченные </a:t>
            </a:r>
            <a:r>
              <a:rPr lang="ru-RU" sz="2800" dirty="0"/>
              <a:t>зубы могут стать причиной смертельно опасных осложнений. Все вышесказанное подтверждается грустным примером наших далеких предков, которые не имели ни малейшего представления о гигиене полости рта</a:t>
            </a:r>
            <a:r>
              <a:rPr lang="ru-RU" b="1" dirty="0"/>
              <a:t>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Гигиена полости рта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4288" y="5589240"/>
            <a:ext cx="151216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 descr="Картинка 382 из 6312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80312" y="260648"/>
            <a:ext cx="1469287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980728"/>
            <a:ext cx="7762056" cy="5145435"/>
          </a:xfrm>
        </p:spPr>
        <p:txBody>
          <a:bodyPr/>
          <a:lstStyle/>
          <a:p>
            <a:r>
              <a:rPr lang="ru-RU" b="1" dirty="0"/>
              <a:t>Археологи при раскопках обнаружили даже у молодых 20-30 летних людей либо полное разрушение, либо тотальное отсутствие зубов в челюстях (</a:t>
            </a:r>
            <a:r>
              <a:rPr lang="ru-RU" b="1" dirty="0" err="1"/>
              <a:t>адентия</a:t>
            </a:r>
            <a:r>
              <a:rPr lang="ru-RU" b="1" dirty="0" smtClean="0"/>
              <a:t>).</a:t>
            </a:r>
          </a:p>
          <a:p>
            <a:r>
              <a:rPr lang="ru-RU" b="1" dirty="0" smtClean="0"/>
              <a:t> </a:t>
            </a:r>
            <a:r>
              <a:rPr lang="ru-RU" b="1" dirty="0"/>
              <a:t>Это доказывает, что преувеличить значение гигиены полости рта невозможно.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CHOPPER3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940152" y="5013176"/>
            <a:ext cx="2028825" cy="14668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88640"/>
            <a:ext cx="8352928" cy="6480720"/>
          </a:xfrm>
        </p:spPr>
        <p:txBody>
          <a:bodyPr>
            <a:normAutofit/>
          </a:bodyPr>
          <a:lstStyle/>
          <a:p>
            <a:r>
              <a:rPr lang="ru-RU" sz="2800" b="1" dirty="0"/>
              <a:t>Ошибочно мнение, что гигиена полости рта правильна, если Вы пользуетесь самой лучшей зубной пастой и купили дорогую зубную щетку. </a:t>
            </a:r>
            <a:endParaRPr lang="ru-RU" sz="2800" b="1" dirty="0" smtClean="0"/>
          </a:p>
          <a:p>
            <a:r>
              <a:rPr lang="ru-RU" sz="2800" b="1" dirty="0" smtClean="0"/>
              <a:t>Успешной </a:t>
            </a:r>
            <a:r>
              <a:rPr lang="ru-RU" sz="2800" b="1" dirty="0"/>
              <a:t>гигиена полости рта будет лишь в том случае, когда она выполняется регулярно и правильно. </a:t>
            </a:r>
            <a:endParaRPr lang="ru-RU" sz="2800" dirty="0"/>
          </a:p>
          <a:p>
            <a:r>
              <a:rPr lang="ru-RU" sz="2800" b="1" dirty="0"/>
              <a:t>Опять же неправильно думать, что регулярная гигиена полости рта – это уход за зубами только утром и вечером, гигиена полости рта должна выполняться в течение всего дня. </a:t>
            </a:r>
            <a:endParaRPr lang="ru-RU" sz="2800" dirty="0"/>
          </a:p>
          <a:p>
            <a:endParaRPr lang="ru-RU" dirty="0"/>
          </a:p>
        </p:txBody>
      </p:sp>
      <p:pic>
        <p:nvPicPr>
          <p:cNvPr id="39940" name="Picture 4" descr="http://filigrant.ru/chetkab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4653136"/>
            <a:ext cx="5184576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707088" cy="12241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Итак, правильная гигиена полости рта включает: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/>
          <a:lstStyle/>
          <a:p>
            <a:pPr lvl="0"/>
            <a:r>
              <a:rPr lang="ru-RU" sz="2800" b="1" dirty="0" smtClean="0"/>
              <a:t>тщательную </a:t>
            </a:r>
            <a:r>
              <a:rPr lang="ru-RU" sz="2800" b="1" dirty="0"/>
              <a:t>чистку зубов с помощью зубной щетки и пасты </a:t>
            </a:r>
            <a:endParaRPr lang="ru-RU" sz="2800" dirty="0"/>
          </a:p>
          <a:p>
            <a:pPr lvl="0"/>
            <a:r>
              <a:rPr lang="ru-RU" sz="2800" b="1" dirty="0"/>
              <a:t>очищение полости рта после каждого приема пищи </a:t>
            </a:r>
            <a:endParaRPr lang="ru-RU" sz="2800" dirty="0"/>
          </a:p>
          <a:p>
            <a:pPr lvl="0"/>
            <a:r>
              <a:rPr lang="ru-RU" sz="2800" b="1" dirty="0"/>
              <a:t>уход за межзубными промежутками</a:t>
            </a:r>
            <a:endParaRPr lang="ru-RU" sz="2800" dirty="0"/>
          </a:p>
          <a:p>
            <a:endParaRPr lang="ru-RU" dirty="0"/>
          </a:p>
        </p:txBody>
      </p:sp>
      <p:pic>
        <p:nvPicPr>
          <p:cNvPr id="5" name="Рисунок 4" descr="http://www.alternativa-mc.ru/files/images/gigien1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4509120"/>
            <a:ext cx="597666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 descr="Картинка 196 из 15486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61052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2636912"/>
            <a:ext cx="7762056" cy="4032447"/>
          </a:xfrm>
        </p:spPr>
        <p:txBody>
          <a:bodyPr>
            <a:normAutofit/>
          </a:bodyPr>
          <a:lstStyle/>
          <a:p>
            <a:r>
              <a:rPr lang="ru-RU" sz="2800" b="1" dirty="0"/>
              <a:t>Предпочтительно после каждого приема пищи почистить зубы, но в современных условиях зубная щетка не всегда доступна</a:t>
            </a:r>
            <a:r>
              <a:rPr lang="ru-RU" sz="2800" b="1" dirty="0" smtClean="0"/>
              <a:t>.</a:t>
            </a:r>
          </a:p>
          <a:p>
            <a:r>
              <a:rPr lang="ru-RU" sz="2800" b="1" dirty="0" smtClean="0"/>
              <a:t> </a:t>
            </a:r>
            <a:r>
              <a:rPr lang="ru-RU" sz="2800" b="1" dirty="0"/>
              <a:t>Поэтому можно использовать полоскание рта водой, а лучше специальным </a:t>
            </a:r>
            <a:r>
              <a:rPr lang="ru-RU" sz="2800" b="1" dirty="0" err="1"/>
              <a:t>ополаскивателем</a:t>
            </a:r>
            <a:r>
              <a:rPr lang="ru-RU" sz="2800" b="1" dirty="0"/>
              <a:t> </a:t>
            </a:r>
            <a:r>
              <a:rPr lang="ru-RU" sz="2800" b="1" dirty="0" smtClean="0"/>
              <a:t> для </a:t>
            </a:r>
            <a:r>
              <a:rPr lang="ru-RU" sz="2800" b="1" dirty="0"/>
              <a:t>полости рта, если нет и этой возможности нужно </a:t>
            </a:r>
            <a:r>
              <a:rPr lang="ru-RU" sz="2800" b="1" dirty="0" smtClean="0"/>
              <a:t>воспользоваться </a:t>
            </a:r>
            <a:r>
              <a:rPr lang="ru-RU" sz="2800" b="1" dirty="0"/>
              <a:t>жевательной резинкой. </a:t>
            </a:r>
            <a:endParaRPr lang="ru-RU" sz="2800" dirty="0"/>
          </a:p>
          <a:p>
            <a:endParaRPr lang="ru-RU" dirty="0"/>
          </a:p>
        </p:txBody>
      </p:sp>
      <p:pic>
        <p:nvPicPr>
          <p:cNvPr id="36866" name="Picture 2" descr="Картинка 51 из 633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188640"/>
            <a:ext cx="1512168" cy="2167983"/>
          </a:xfrm>
          <a:prstGeom prst="rect">
            <a:avLst/>
          </a:prstGeom>
          <a:noFill/>
        </p:spPr>
      </p:pic>
      <p:pic>
        <p:nvPicPr>
          <p:cNvPr id="36868" name="Picture 4" descr="Картинка 5 из 306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5940152" y="260648"/>
            <a:ext cx="2818284" cy="1916434"/>
          </a:xfrm>
          <a:prstGeom prst="rect">
            <a:avLst/>
          </a:prstGeom>
          <a:noFill/>
        </p:spPr>
      </p:pic>
      <p:pic>
        <p:nvPicPr>
          <p:cNvPr id="36870" name="Picture 6" descr="Картинка 60 из 306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59832" y="476672"/>
            <a:ext cx="2054002" cy="1542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989138"/>
            <a:ext cx="7906072" cy="4608512"/>
          </a:xfrm>
        </p:spPr>
        <p:txBody>
          <a:bodyPr>
            <a:normAutofit fontScale="85000" lnSpcReduction="20000"/>
          </a:bodyPr>
          <a:lstStyle/>
          <a:p>
            <a:r>
              <a:rPr lang="ru-RU" sz="3000" b="1" dirty="0"/>
              <a:t>Под </a:t>
            </a:r>
            <a:r>
              <a:rPr lang="ru-RU" sz="3000" b="1" dirty="0" smtClean="0"/>
              <a:t>рукой </a:t>
            </a:r>
            <a:r>
              <a:rPr lang="ru-RU" sz="3000" b="1" dirty="0"/>
              <a:t>всегда </a:t>
            </a:r>
            <a:r>
              <a:rPr lang="ru-RU" sz="3000" b="1" dirty="0" err="1"/>
              <a:t>дожна</a:t>
            </a:r>
            <a:r>
              <a:rPr lang="ru-RU" sz="3000" b="1" dirty="0"/>
              <a:t> быть зубная нить – это важный компонент гигиены полости рта. </a:t>
            </a:r>
            <a:endParaRPr lang="ru-RU" sz="3000" b="1" dirty="0" smtClean="0"/>
          </a:p>
          <a:p>
            <a:r>
              <a:rPr lang="ru-RU" sz="3000" b="1" dirty="0" smtClean="0"/>
              <a:t>Зубная </a:t>
            </a:r>
            <a:r>
              <a:rPr lang="ru-RU" sz="3000" b="1" dirty="0"/>
              <a:t>нить </a:t>
            </a:r>
            <a:r>
              <a:rPr lang="ru-RU" sz="3000" b="1" dirty="0" smtClean="0"/>
              <a:t>вычищает </a:t>
            </a:r>
            <a:r>
              <a:rPr lang="ru-RU" sz="3000" b="1" dirty="0"/>
              <a:t>межзубные промежутки от гнилостных остатков пищи, предотвращая развитие кариеса межзубных поверхностей зубов. </a:t>
            </a:r>
            <a:endParaRPr lang="ru-RU" sz="3000" b="1" dirty="0" smtClean="0"/>
          </a:p>
          <a:p>
            <a:r>
              <a:rPr lang="ru-RU" sz="3000" b="1" dirty="0" smtClean="0"/>
              <a:t>Зубной </a:t>
            </a:r>
            <a:r>
              <a:rPr lang="ru-RU" sz="3000" b="1" dirty="0"/>
              <a:t>нитью пользуются после каждого приема пищи. </a:t>
            </a:r>
            <a:endParaRPr lang="ru-RU" sz="3000" b="1" dirty="0" smtClean="0"/>
          </a:p>
          <a:p>
            <a:r>
              <a:rPr lang="ru-RU" sz="3000" b="1" dirty="0" smtClean="0"/>
              <a:t>Правильная </a:t>
            </a:r>
            <a:r>
              <a:rPr lang="ru-RU" sz="3000" b="1" dirty="0"/>
              <a:t>гигиена полости рта – экономит </a:t>
            </a:r>
            <a:r>
              <a:rPr lang="ru-RU" sz="3000" b="1" dirty="0" smtClean="0"/>
              <a:t>колоссальное </a:t>
            </a:r>
            <a:r>
              <a:rPr lang="ru-RU" sz="3000" b="1" dirty="0"/>
              <a:t>количество Ваших средств, делает регулярные визиты к стоматологу только </a:t>
            </a:r>
            <a:r>
              <a:rPr lang="ru-RU" sz="3000" b="1" dirty="0" smtClean="0"/>
              <a:t>профилактическими </a:t>
            </a:r>
            <a:r>
              <a:rPr lang="ru-RU" sz="3000" b="1" dirty="0"/>
              <a:t>и всю жизнь сохраняет Ваши зубы и десны здоровыми.</a:t>
            </a:r>
            <a:endParaRPr lang="ru-RU" sz="3000" dirty="0"/>
          </a:p>
          <a:p>
            <a:endParaRPr lang="ru-RU" dirty="0"/>
          </a:p>
        </p:txBody>
      </p:sp>
      <p:pic>
        <p:nvPicPr>
          <p:cNvPr id="35844" name="Picture 4" descr="Картинка 15 из 633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16216" y="188640"/>
            <a:ext cx="2270495" cy="1512168"/>
          </a:xfrm>
          <a:prstGeom prst="rect">
            <a:avLst/>
          </a:prstGeom>
          <a:noFill/>
        </p:spPr>
      </p:pic>
      <p:pic>
        <p:nvPicPr>
          <p:cNvPr id="35846" name="Picture 6" descr="Картинка 61 из 633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260648"/>
            <a:ext cx="1066800" cy="1600200"/>
          </a:xfrm>
          <a:prstGeom prst="rect">
            <a:avLst/>
          </a:prstGeom>
          <a:noFill/>
        </p:spPr>
      </p:pic>
      <p:pic>
        <p:nvPicPr>
          <p:cNvPr id="35848" name="Picture 8" descr="Картинка 62 из 633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499992" y="332656"/>
            <a:ext cx="1512168" cy="1275892"/>
          </a:xfrm>
          <a:prstGeom prst="rect">
            <a:avLst/>
          </a:prstGeom>
          <a:noFill/>
        </p:spPr>
      </p:pic>
      <p:pic>
        <p:nvPicPr>
          <p:cNvPr id="35850" name="Picture 10" descr="Картинка 66 из 633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123728" y="332656"/>
            <a:ext cx="1428750" cy="1381126"/>
          </a:xfrm>
          <a:prstGeom prst="rect">
            <a:avLst/>
          </a:prstGeom>
          <a:noFill/>
        </p:spPr>
      </p:pic>
      <p:pic>
        <p:nvPicPr>
          <p:cNvPr id="7" name="Picture 2" descr="http://img0.liveinternet.ru/images/attach/c/2/67/130/67130457_1290856366_88cc77d509043f50main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8028384" y="4077072"/>
            <a:ext cx="1115616" cy="1243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1645</Words>
  <Application>Microsoft Office PowerPoint</Application>
  <PresentationFormat>Экран (4:3)</PresentationFormat>
  <Paragraphs>131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Гигиена полости рта  </vt:lpstr>
      <vt:lpstr>Гигиена полости рта  </vt:lpstr>
      <vt:lpstr> Изречение выдающихся людей о здоровье. </vt:lpstr>
      <vt:lpstr>Регулярная правильная гигиена полости рта на    85-90% обеспечивает здоровье зубов.  </vt:lpstr>
      <vt:lpstr>Слайд 5</vt:lpstr>
      <vt:lpstr>Слайд 6</vt:lpstr>
      <vt:lpstr>Итак, правильная гигиена полости рта включает:  </vt:lpstr>
      <vt:lpstr>Слайд 8</vt:lpstr>
      <vt:lpstr>Слайд 9</vt:lpstr>
      <vt:lpstr>Как чистить зубы? Правила ухода за зубами</vt:lpstr>
      <vt:lpstr>Чистка зубов зубной щеткой  </vt:lpstr>
      <vt:lpstr>Слайд 12</vt:lpstr>
      <vt:lpstr>Слайд 13</vt:lpstr>
      <vt:lpstr>Чистка межзубных поверхностей </vt:lpstr>
      <vt:lpstr>Слайд 15</vt:lpstr>
      <vt:lpstr>Слайд 16</vt:lpstr>
      <vt:lpstr>Зубные пасты Средства ухода за ротовой полостью </vt:lpstr>
      <vt:lpstr>Слайд 18</vt:lpstr>
      <vt:lpstr>Слайд 19</vt:lpstr>
      <vt:lpstr>Жевательная резинка Гигиена полости рта </vt:lpstr>
      <vt:lpstr>Основными доводами в пользу регулярного использоваия жвачки является ее очищающее действие и действие на ституляция мускулатуры лица</vt:lpstr>
      <vt:lpstr>Конечно, жвачка лишь дополняет гигиену полости рта.</vt:lpstr>
      <vt:lpstr>Какой вред может нанести  жвачка?  </vt:lpstr>
      <vt:lpstr>Слайд 24</vt:lpstr>
      <vt:lpstr>Курение и зубы Последствия для зубов </vt:lpstr>
      <vt:lpstr>Слайд 26</vt:lpstr>
      <vt:lpstr>Слайд 27</vt:lpstr>
      <vt:lpstr>Слайд 28</vt:lpstr>
      <vt:lpstr>Слайд 29</vt:lpstr>
      <vt:lpstr>Подводя итоги негативного последствия курения на зубы, можно сделать вывод, что у курильщиков гораздо чаще встречаются:  </vt:lpstr>
      <vt:lpstr>Неприятный запах изо рта - причины Как избавиться от запаха изо рта?</vt:lpstr>
      <vt:lpstr>При всех вышеперечисленных состояниях ротовую полость заселяют болезнетворные бактерии.</vt:lpstr>
      <vt:lpstr>Слайд 33</vt:lpstr>
      <vt:lpstr>Слайд 34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37</cp:revision>
  <dcterms:created xsi:type="dcterms:W3CDTF">2012-01-16T17:06:51Z</dcterms:created>
  <dcterms:modified xsi:type="dcterms:W3CDTF">2013-03-25T09:01:34Z</dcterms:modified>
</cp:coreProperties>
</file>