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56" r:id="rId2"/>
    <p:sldId id="257" r:id="rId3"/>
    <p:sldId id="258" r:id="rId4"/>
    <p:sldId id="261" r:id="rId5"/>
    <p:sldId id="262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59" r:id="rId14"/>
    <p:sldId id="270" r:id="rId15"/>
    <p:sldId id="272" r:id="rId16"/>
    <p:sldId id="271" r:id="rId17"/>
    <p:sldId id="273" r:id="rId18"/>
    <p:sldId id="286" r:id="rId19"/>
    <p:sldId id="274" r:id="rId20"/>
    <p:sldId id="275" r:id="rId21"/>
    <p:sldId id="276" r:id="rId22"/>
    <p:sldId id="278" r:id="rId23"/>
    <p:sldId id="277" r:id="rId24"/>
    <p:sldId id="280" r:id="rId25"/>
    <p:sldId id="279" r:id="rId26"/>
    <p:sldId id="285" r:id="rId27"/>
    <p:sldId id="281" r:id="rId28"/>
    <p:sldId id="28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FFFF"/>
    <a:srgbClr val="FFFF66"/>
    <a:srgbClr val="00FF00"/>
    <a:srgbClr val="F2F808"/>
    <a:srgbClr val="008000"/>
    <a:srgbClr val="006600"/>
    <a:srgbClr val="00CC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70" autoAdjust="0"/>
    <p:restoredTop sz="94697" autoAdjust="0"/>
  </p:normalViewPr>
  <p:slideViewPr>
    <p:cSldViewPr>
      <p:cViewPr varScale="1">
        <p:scale>
          <a:sx n="65" d="100"/>
          <a:sy n="65" d="100"/>
        </p:scale>
        <p:origin x="-12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42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4B55E-1B8F-4D81-8506-8676733EF145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68AAE-BB98-4CE8-B795-07137C4D2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5E5C-2C30-4E7B-84C0-3F49A7A13938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659B-F74A-43D9-929E-1A77C86A3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5E5C-2C30-4E7B-84C0-3F49A7A13938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659B-F74A-43D9-929E-1A77C86A3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5E5C-2C30-4E7B-84C0-3F49A7A13938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659B-F74A-43D9-929E-1A77C86A3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5E5C-2C30-4E7B-84C0-3F49A7A13938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659B-F74A-43D9-929E-1A77C86A3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5E5C-2C30-4E7B-84C0-3F49A7A13938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659B-F74A-43D9-929E-1A77C86A3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5E5C-2C30-4E7B-84C0-3F49A7A13938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659B-F74A-43D9-929E-1A77C86A3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5E5C-2C30-4E7B-84C0-3F49A7A13938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659B-F74A-43D9-929E-1A77C86A3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5E5C-2C30-4E7B-84C0-3F49A7A13938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659B-F74A-43D9-929E-1A77C86A3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5E5C-2C30-4E7B-84C0-3F49A7A13938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659B-F74A-43D9-929E-1A77C86A3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5E5C-2C30-4E7B-84C0-3F49A7A13938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659B-F74A-43D9-929E-1A77C86A3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5E5C-2C30-4E7B-84C0-3F49A7A13938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659B-F74A-43D9-929E-1A77C86A3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C5E5C-2C30-4E7B-84C0-3F49A7A13938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659B-F74A-43D9-929E-1A77C86A3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19" y="428604"/>
            <a:ext cx="8858281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Arial" pitchFamily="34" charset="0"/>
              </a:rPr>
              <a:t>ЗДОРОВЬЕ – </a:t>
            </a:r>
          </a:p>
          <a:p>
            <a:pPr algn="ctr"/>
            <a:r>
              <a:rPr lang="ru-RU" sz="66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Arial" pitchFamily="34" charset="0"/>
              </a:rPr>
              <a:t>БОГАТСТВО МУДРЫХ!</a:t>
            </a:r>
            <a:endParaRPr lang="ru-RU" sz="6600" b="1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282" y="4500570"/>
            <a:ext cx="5072098" cy="2071702"/>
          </a:xfrm>
        </p:spPr>
        <p:txBody>
          <a:bodyPr>
            <a:noAutofit/>
          </a:bodyPr>
          <a:lstStyle/>
          <a:p>
            <a:r>
              <a:rPr lang="ru-RU" sz="2200" b="1" i="1" dirty="0" smtClean="0">
                <a:solidFill>
                  <a:schemeClr val="tx1"/>
                </a:solidFill>
              </a:rPr>
              <a:t>Автор: Сафина Людмила </a:t>
            </a:r>
            <a:r>
              <a:rPr lang="ru-RU" sz="2200" b="1" i="1" dirty="0" err="1" smtClean="0">
                <a:solidFill>
                  <a:schemeClr val="tx1"/>
                </a:solidFill>
              </a:rPr>
              <a:t>Фаридовна</a:t>
            </a:r>
            <a:r>
              <a:rPr lang="ru-RU" sz="2200" b="1" i="1" dirty="0" smtClean="0">
                <a:solidFill>
                  <a:schemeClr val="tx1"/>
                </a:solidFill>
              </a:rPr>
              <a:t>, </a:t>
            </a:r>
          </a:p>
          <a:p>
            <a:r>
              <a:rPr lang="ru-RU" sz="2200" b="1" i="1" dirty="0" smtClean="0">
                <a:solidFill>
                  <a:schemeClr val="tx1"/>
                </a:solidFill>
              </a:rPr>
              <a:t>воспитатель,</a:t>
            </a:r>
          </a:p>
          <a:p>
            <a:r>
              <a:rPr lang="ru-RU" sz="2200" b="1" i="1" dirty="0" smtClean="0">
                <a:solidFill>
                  <a:schemeClr val="tx1"/>
                </a:solidFill>
              </a:rPr>
              <a:t>ГБООУ СШИ №68, Пушкинский район </a:t>
            </a:r>
          </a:p>
          <a:p>
            <a:r>
              <a:rPr lang="ru-RU" sz="2200" b="1" i="1" dirty="0" smtClean="0">
                <a:solidFill>
                  <a:schemeClr val="tx1"/>
                </a:solidFill>
              </a:rPr>
              <a:t>г. Санкт-Петербурга</a:t>
            </a:r>
          </a:p>
          <a:p>
            <a:r>
              <a:rPr lang="ru-RU" sz="2200" b="1" i="1" dirty="0" smtClean="0">
                <a:solidFill>
                  <a:schemeClr val="tx1"/>
                </a:solidFill>
              </a:rPr>
              <a:t>2 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FF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34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Белки – основной материал, из которого построены клетки и ткани нашего организма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2714620"/>
            <a:ext cx="3571900" cy="2214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rgbClr val="F2F808"/>
                </a:solidFill>
              </a:rPr>
              <a:t>Продукты, содержащие белок</a:t>
            </a:r>
          </a:p>
        </p:txBody>
      </p:sp>
      <p:pic>
        <p:nvPicPr>
          <p:cNvPr id="1026" name="Picture 2" descr="http://young.rzd.ru/dbmm/images/41/4074/8512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1285860"/>
            <a:ext cx="1339112" cy="2134211"/>
          </a:xfrm>
          <a:prstGeom prst="rect">
            <a:avLst/>
          </a:prstGeom>
          <a:noFill/>
        </p:spPr>
      </p:pic>
      <p:pic>
        <p:nvPicPr>
          <p:cNvPr id="1028" name="Picture 4" descr="http://img1.liveinternet.ru/images/attach/c/8/101/339/101339825_large_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72264" y="2857496"/>
            <a:ext cx="2357454" cy="1768091"/>
          </a:xfrm>
          <a:prstGeom prst="rect">
            <a:avLst/>
          </a:prstGeom>
          <a:noFill/>
        </p:spPr>
      </p:pic>
      <p:pic>
        <p:nvPicPr>
          <p:cNvPr id="1030" name="Picture 6" descr="http://img1.liveinternet.ru/images/attach/c/7/98/728/98728971_large_00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86578" y="5000636"/>
            <a:ext cx="2071702" cy="1539626"/>
          </a:xfrm>
          <a:prstGeom prst="rect">
            <a:avLst/>
          </a:prstGeom>
          <a:noFill/>
        </p:spPr>
      </p:pic>
      <p:pic>
        <p:nvPicPr>
          <p:cNvPr id="1032" name="Picture 8" descr="http://www.gigart.ru/uploads/posts/2012-08/thumbs/1345453401_bxeoqkh5f9gmfr1.jpe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643042" y="5214950"/>
            <a:ext cx="1643074" cy="1391251"/>
          </a:xfrm>
          <a:prstGeom prst="rect">
            <a:avLst/>
          </a:prstGeom>
          <a:noFill/>
        </p:spPr>
      </p:pic>
      <p:pic>
        <p:nvPicPr>
          <p:cNvPr id="1034" name="Picture 10" descr="http://kolyan.net/uploads/forum/images/127879112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000496" y="5072074"/>
            <a:ext cx="2357454" cy="1569072"/>
          </a:xfrm>
          <a:prstGeom prst="rect">
            <a:avLst/>
          </a:prstGeom>
          <a:noFill/>
        </p:spPr>
      </p:pic>
      <p:pic>
        <p:nvPicPr>
          <p:cNvPr id="1036" name="Picture 12" descr="http://im7-tub-ru.yandex.net/i?id=285611840-38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1214422"/>
            <a:ext cx="2219325" cy="1428750"/>
          </a:xfrm>
          <a:prstGeom prst="rect">
            <a:avLst/>
          </a:prstGeom>
          <a:noFill/>
        </p:spPr>
      </p:pic>
      <p:pic>
        <p:nvPicPr>
          <p:cNvPr id="1038" name="Picture 14" descr="http://apsu.org.ua/wp-content/uploads/3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3643314"/>
            <a:ext cx="2000264" cy="1500198"/>
          </a:xfrm>
          <a:prstGeom prst="rect">
            <a:avLst/>
          </a:prstGeom>
          <a:noFill/>
        </p:spPr>
      </p:pic>
      <p:pic>
        <p:nvPicPr>
          <p:cNvPr id="14338" name="Picture 2" descr="http://img1.liveinternet.ru/images/attach/c/4/79/799/79799181_110611_2328_1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572264" y="1265312"/>
            <a:ext cx="1928826" cy="1449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FF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428596" y="428604"/>
            <a:ext cx="8229600" cy="1085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Жиры – богатейший источник энергии, участвует в процессах роста и развития человека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488" y="2071678"/>
            <a:ext cx="3071834" cy="2000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F2F808"/>
                </a:solidFill>
              </a:rPr>
              <a:t>Продукты, содержащие жиры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2000235" cy="135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00438"/>
            <a:ext cx="1571608" cy="204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http://img0.liveinternet.ru/images/attach/c/8/101/894/101894360_4045361_DEecKbhiUh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00232" y="4500570"/>
            <a:ext cx="2571768" cy="1605227"/>
          </a:xfrm>
          <a:prstGeom prst="rect">
            <a:avLst/>
          </a:prstGeom>
          <a:noFill/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1428736"/>
            <a:ext cx="2214578" cy="147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4786322"/>
            <a:ext cx="2357454" cy="18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http://goldofparadise.com/myimage/Tema/orehi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43636" y="3071810"/>
            <a:ext cx="2428892" cy="1578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FF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219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Углеводы – способствуют экономному расходованию белка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928934"/>
            <a:ext cx="207168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143248"/>
            <a:ext cx="2071702" cy="155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screen"/>
          <a:srcRect t="-985"/>
          <a:stretch>
            <a:fillRect/>
          </a:stretch>
        </p:blipFill>
        <p:spPr bwMode="auto">
          <a:xfrm>
            <a:off x="428596" y="1071546"/>
            <a:ext cx="220096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4071942"/>
            <a:ext cx="1538055" cy="2187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http://ptti.ru/files/ovochi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29388" y="1214422"/>
            <a:ext cx="2428892" cy="1821669"/>
          </a:xfrm>
          <a:prstGeom prst="rect">
            <a:avLst/>
          </a:prstGeom>
          <a:noFill/>
        </p:spPr>
      </p:pic>
      <p:pic>
        <p:nvPicPr>
          <p:cNvPr id="27652" name="Picture 4" descr="http://lady.mail.ru/ext/pic/19969/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786446" y="4857760"/>
            <a:ext cx="2178859" cy="1743087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3000364" y="1785926"/>
            <a:ext cx="3071825" cy="2071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F2F808"/>
                </a:solidFill>
              </a:rPr>
              <a:t>Продукты, содержащие углеводы</a:t>
            </a:r>
          </a:p>
        </p:txBody>
      </p:sp>
      <p:pic>
        <p:nvPicPr>
          <p:cNvPr id="27654" name="Picture 6" descr="http://www.medikforum.ru/news/uploads/posts/2013-06/1370598162_diyeta-na-yagodah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357290" y="5072074"/>
            <a:ext cx="2071702" cy="1553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FF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2F808"/>
                </a:solidFill>
              </a:rPr>
              <a:t>Витамины необходимы для нормального функционирования организма</a:t>
            </a:r>
            <a:endParaRPr lang="ru-RU" sz="3600" b="1" dirty="0">
              <a:solidFill>
                <a:srgbClr val="F2F808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2000250" cy="1600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4357694"/>
            <a:ext cx="2357438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4000504"/>
            <a:ext cx="24447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3714752"/>
            <a:ext cx="2143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3571868" y="2000240"/>
            <a:ext cx="44291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/>
              <a:t>Витамин С повышает сопротивляемость организма, поддерживает процессы кроветворения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FF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2571736" y="571480"/>
            <a:ext cx="621510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Витамин А способствует</a:t>
            </a:r>
          </a:p>
          <a:p>
            <a:pPr algn="ctr"/>
            <a:r>
              <a:rPr lang="ru-RU" sz="4000" b="1" dirty="0"/>
              <a:t> обмену веществ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3024188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143380"/>
            <a:ext cx="30003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786058"/>
            <a:ext cx="31432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FF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1428728" y="500042"/>
            <a:ext cx="678661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Витамин </a:t>
            </a:r>
            <a:r>
              <a:rPr lang="en-US" sz="4000" b="1" dirty="0"/>
              <a:t>D </a:t>
            </a:r>
            <a:r>
              <a:rPr lang="ru-RU" sz="4000" b="1" dirty="0"/>
              <a:t>необходим для </a:t>
            </a:r>
          </a:p>
          <a:p>
            <a:pPr algn="ctr"/>
            <a:r>
              <a:rPr lang="ru-RU" sz="4000" b="1" dirty="0"/>
              <a:t>прочности костей</a:t>
            </a:r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7550" y="1857375"/>
            <a:ext cx="3330575" cy="1708150"/>
          </a:xfr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4000500"/>
            <a:ext cx="3143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571744"/>
            <a:ext cx="3167063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FF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92871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Принципы правильного питания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6" name="Содержимое 3"/>
          <p:cNvSpPr>
            <a:spLocks noGrp="1"/>
          </p:cNvSpPr>
          <p:nvPr>
            <p:ph idx="1"/>
          </p:nvPr>
        </p:nvSpPr>
        <p:spPr>
          <a:xfrm>
            <a:off x="500034" y="857232"/>
            <a:ext cx="7901014" cy="521495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ru-RU" dirty="0" smtClean="0">
                <a:latin typeface="Comic Sans MS" pitchFamily="66" charset="0"/>
                <a:cs typeface="Arial" charset="0"/>
              </a:rPr>
              <a:t>Питание должно быть сбалансированным и разнообразным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ru-RU" dirty="0" smtClean="0">
                <a:latin typeface="Comic Sans MS" pitchFamily="66" charset="0"/>
                <a:cs typeface="Arial" charset="0"/>
              </a:rPr>
              <a:t>Есть нужно не спеша, тщательно пережевывая пищу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ru-RU" dirty="0" smtClean="0">
                <a:latin typeface="Comic Sans MS" pitchFamily="66" charset="0"/>
                <a:cs typeface="Arial" charset="0"/>
              </a:rPr>
              <a:t>Старайся не разговаривать и не читать во время приема пищи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ru-RU" dirty="0" smtClean="0">
                <a:latin typeface="Comic Sans MS" pitchFamily="66" charset="0"/>
                <a:cs typeface="Arial" charset="0"/>
              </a:rPr>
              <a:t>Следи за чистотой рук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ru-RU" dirty="0" smtClean="0">
                <a:latin typeface="Comic Sans MS" pitchFamily="66" charset="0"/>
                <a:cs typeface="Arial" charset="0"/>
              </a:rPr>
              <a:t> Старайся кушать в одно и тоже время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latin typeface="Comic Sans MS" pitchFamily="66" charset="0"/>
              </a:rPr>
              <a:t>Добавляй в  еду немного специй и трав. Они вкусны и полезны.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latin typeface="Comic Sans MS" pitchFamily="66" charset="0"/>
              </a:rPr>
              <a:t>Отказ от продуктов </a:t>
            </a:r>
            <a:r>
              <a:rPr lang="ru-RU" dirty="0" err="1" smtClean="0">
                <a:latin typeface="Comic Sans MS" pitchFamily="66" charset="0"/>
              </a:rPr>
              <a:t>фаст-фуда</a:t>
            </a:r>
            <a:r>
              <a:rPr lang="ru-RU" dirty="0" smtClean="0">
                <a:latin typeface="Comic Sans MS" pitchFamily="66" charset="0"/>
              </a:rPr>
              <a:t>. </a:t>
            </a:r>
          </a:p>
          <a:p>
            <a:pPr eaLnBrk="1" hangingPunct="1">
              <a:buNone/>
            </a:pPr>
            <a:endParaRPr lang="ru-RU" sz="2000" dirty="0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ru-RU" sz="2000" dirty="0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ru-RU" sz="2000" dirty="0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ru-RU" sz="2000" dirty="0" smtClean="0">
              <a:latin typeface="Arial" charset="0"/>
              <a:cs typeface="Arial" charset="0"/>
            </a:endParaRPr>
          </a:p>
        </p:txBody>
      </p:sp>
      <p:pic>
        <p:nvPicPr>
          <p:cNvPr id="7" name="Рисунок 6" descr="оо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5143512"/>
            <a:ext cx="2287920" cy="1518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FF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8572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Правила здорового образа жизни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643998" cy="507209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600" b="1" dirty="0" smtClean="0">
                <a:latin typeface="Comic Sans MS" pitchFamily="66" charset="0"/>
              </a:rPr>
              <a:t>                     </a:t>
            </a:r>
            <a:r>
              <a:rPr lang="ru-RU" sz="2800" b="1" dirty="0" smtClean="0">
                <a:latin typeface="Comic Sans MS" pitchFamily="66" charset="0"/>
              </a:rPr>
              <a:t>Необходимо заниматься спортом!</a:t>
            </a:r>
          </a:p>
          <a:p>
            <a:endParaRPr lang="ru-RU" sz="2800" b="1" dirty="0" smtClean="0">
              <a:latin typeface="Comic Sans MS" pitchFamily="66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dirty="0" smtClean="0">
                <a:latin typeface="Comic Sans MS" pitchFamily="66" charset="0"/>
              </a:rPr>
              <a:t>                     Гулять на свежем воздухе 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dirty="0" smtClean="0">
                <a:latin typeface="Comic Sans MS" pitchFamily="66" charset="0"/>
              </a:rPr>
              <a:t>                            ежедневно!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dirty="0" smtClean="0">
                <a:latin typeface="Comic Sans MS" pitchFamily="66" charset="0"/>
              </a:rPr>
              <a:t>Позитивно мыслить, </a:t>
            </a:r>
          </a:p>
          <a:p>
            <a:pPr>
              <a:buNone/>
            </a:pPr>
            <a:r>
              <a:rPr lang="ru-RU" sz="2800" b="1" dirty="0" smtClean="0">
                <a:latin typeface="Comic Sans MS" pitchFamily="66" charset="0"/>
              </a:rPr>
              <a:t>пребывать в хорошем  настроении, </a:t>
            </a:r>
          </a:p>
          <a:p>
            <a:pPr>
              <a:buNone/>
            </a:pPr>
            <a:r>
              <a:rPr lang="ru-RU" sz="2800" b="1" dirty="0" smtClean="0">
                <a:latin typeface="Comic Sans MS" pitchFamily="66" charset="0"/>
              </a:rPr>
              <a:t>и не думать о плохом.</a:t>
            </a:r>
          </a:p>
          <a:p>
            <a:pPr>
              <a:buNone/>
            </a:pPr>
            <a:endParaRPr lang="ru-RU" sz="2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2800" b="1" dirty="0" smtClean="0">
                <a:latin typeface="Comic Sans MS" pitchFamily="66" charset="0"/>
              </a:rPr>
              <a:t>Важен правильный сон. </a:t>
            </a:r>
          </a:p>
          <a:p>
            <a:pPr>
              <a:buNone/>
            </a:pPr>
            <a:r>
              <a:rPr lang="ru-RU" sz="2800" b="1" i="1" dirty="0" smtClean="0">
                <a:latin typeface="Comic Sans MS" pitchFamily="66" charset="0"/>
              </a:rPr>
              <a:t>«Кто ложится спать до полуночи –</a:t>
            </a:r>
          </a:p>
          <a:p>
            <a:pPr>
              <a:buNone/>
            </a:pPr>
            <a:r>
              <a:rPr lang="ru-RU" sz="2800" b="1" i="1" dirty="0" smtClean="0">
                <a:latin typeface="Comic Sans MS" pitchFamily="66" charset="0"/>
              </a:rPr>
              <a:t> успевает на поезд с ангелами». </a:t>
            </a:r>
          </a:p>
          <a:p>
            <a:endParaRPr lang="ru-RU" dirty="0"/>
          </a:p>
        </p:txBody>
      </p:sp>
      <p:pic>
        <p:nvPicPr>
          <p:cNvPr id="4" name="Рисунок 3" descr="1331889861_main-12371-6b06dc1f5650f340bf4e77fa46d2308d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034" y="1071546"/>
            <a:ext cx="2357454" cy="1570654"/>
          </a:xfrm>
          <a:prstGeom prst="rect">
            <a:avLst/>
          </a:prstGeom>
        </p:spPr>
      </p:pic>
      <p:pic>
        <p:nvPicPr>
          <p:cNvPr id="5" name="Рисунок 4" descr="wpid-web_trotting_s24_30_part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286512" y="2857496"/>
            <a:ext cx="2440039" cy="1624464"/>
          </a:xfrm>
          <a:prstGeom prst="rect">
            <a:avLst/>
          </a:prstGeom>
        </p:spPr>
      </p:pic>
      <p:pic>
        <p:nvPicPr>
          <p:cNvPr id="31746" name="Picture 2" descr="http://s019.radikal.ru/i629/1209/9c/e591c3ee836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86512" y="4714884"/>
            <a:ext cx="2428892" cy="1720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857364"/>
            <a:ext cx="9144000" cy="38266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6600" b="1" cap="all" spc="0" dirty="0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  <a:p>
            <a:pPr algn="ctr">
              <a:lnSpc>
                <a:spcPts val="10560"/>
              </a:lnSpc>
            </a:pPr>
            <a:r>
              <a:rPr lang="ru-RU" sz="85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ВЕСЕЛЫЕ</a:t>
            </a:r>
          </a:p>
          <a:p>
            <a:pPr algn="ctr">
              <a:lnSpc>
                <a:spcPts val="10560"/>
              </a:lnSpc>
            </a:pPr>
            <a:r>
              <a:rPr lang="ru-RU" sz="85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УПРАЖНЕНИЯ !</a:t>
            </a:r>
            <a:endParaRPr lang="ru-RU" sz="85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11285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Правила здорового образа жизни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14282" y="1071546"/>
            <a:ext cx="8643998" cy="5572164"/>
          </a:xfrm>
        </p:spPr>
        <p:txBody>
          <a:bodyPr>
            <a:noAutofit/>
          </a:bodyPr>
          <a:lstStyle/>
          <a:p>
            <a:pPr algn="l">
              <a:lnSpc>
                <a:spcPts val="36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30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Постоянно заставлять свой мозг работать</a:t>
            </a:r>
          </a:p>
          <a:p>
            <a:pPr algn="l">
              <a:lnSpc>
                <a:spcPts val="36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ru-RU" sz="36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lnSpc>
                <a:spcPts val="36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 Уметь расслабляться</a:t>
            </a:r>
          </a:p>
          <a:p>
            <a:pPr algn="l">
              <a:lnSpc>
                <a:spcPts val="36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ru-RU" sz="36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lnSpc>
                <a:spcPts val="36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 Уметь смеяться</a:t>
            </a:r>
          </a:p>
          <a:p>
            <a:pPr algn="l">
              <a:lnSpc>
                <a:spcPts val="36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ru-RU" sz="36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lnSpc>
                <a:spcPts val="36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 Уважать друг друга</a:t>
            </a:r>
          </a:p>
          <a:p>
            <a:pPr algn="l">
              <a:lnSpc>
                <a:spcPts val="36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ru-RU" sz="36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lnSpc>
                <a:spcPts val="36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 Не курить и не пить</a:t>
            </a:r>
          </a:p>
          <a:p>
            <a:pPr algn="l">
              <a:lnSpc>
                <a:spcPts val="3600"/>
              </a:lnSpc>
              <a:spcBef>
                <a:spcPts val="0"/>
              </a:spcBef>
            </a:pPr>
            <a:endParaRPr lang="ru-RU" sz="36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lnSpc>
                <a:spcPts val="36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 Не делать и не желать никому зла 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357290" y="428604"/>
            <a:ext cx="6837128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2F808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СТРАНА </a:t>
            </a:r>
          </a:p>
          <a:p>
            <a:pPr algn="ctr"/>
            <a:r>
              <a:rPr lang="ru-RU" sz="9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2F808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ЗДОРОВЬЯ</a:t>
            </a:r>
            <a:endParaRPr lang="ru-RU" sz="9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2F808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FF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785817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latin typeface="Comic Sans MS" pitchFamily="66" charset="0"/>
              </a:rPr>
              <a:t>ЗАГАДКИ</a:t>
            </a:r>
            <a:endParaRPr lang="ru-RU" sz="5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500034" y="1285860"/>
            <a:ext cx="7272366" cy="785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4572000" y="2285992"/>
            <a:ext cx="4057624" cy="178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r>
              <a:rPr lang="ru-RU" sz="112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r>
              <a:rPr lang="ru-RU" sz="11200" b="1" dirty="0" smtClean="0">
                <a:solidFill>
                  <a:srgbClr val="FF0000"/>
                </a:solidFill>
                <a:latin typeface="Comic Sans MS" pitchFamily="66" charset="0"/>
              </a:rPr>
              <a:t>Каким богатством должен обладать молодой для того, чтобы дожить до старости?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285860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Чего хочешь- того не купишь, чего не надо - того не продашь? 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357686" y="450057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Гладко, душисто,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Моет чисто.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Нужно, чтобы у каждого было...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2857496"/>
            <a:ext cx="4572000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 </a:t>
            </a:r>
            <a:endParaRPr lang="ru-RU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Костяная спинка,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На брюшке щетинка,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По частоколу попрыгала,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Всю грязь повыгнала.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FF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00694" y="571480"/>
            <a:ext cx="335758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Утром я встаю с постели,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В руки я беру гантели.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Раз – два, три – четыре,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Руки выше, ноги шире. 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14290"/>
            <a:ext cx="4572000" cy="3144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6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Здесь купаться и зимой</a:t>
            </a:r>
          </a:p>
          <a:p>
            <a:pPr>
              <a:lnSpc>
                <a:spcPts val="336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Сможем запросто с тобой.</a:t>
            </a:r>
          </a:p>
          <a:p>
            <a:pPr>
              <a:lnSpc>
                <a:spcPts val="336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Тренер плавать нас научит</a:t>
            </a:r>
          </a:p>
          <a:p>
            <a:pPr>
              <a:lnSpc>
                <a:spcPts val="336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И нырять (на всякий случай).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571876"/>
            <a:ext cx="36433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Штанга, конь, турник, канат,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Обруч, мячик, мягкий мат…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Непременно спортзал посетите!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Мой любимый урок назовите. 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Подзаголовок 3"/>
          <p:cNvSpPr txBox="1">
            <a:spLocks/>
          </p:cNvSpPr>
          <p:nvPr/>
        </p:nvSpPr>
        <p:spPr>
          <a:xfrm>
            <a:off x="4714876" y="4500570"/>
            <a:ext cx="4071998" cy="18573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Для кудрей и хохолков,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И под каждым под зубком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Лягут волосы рядком.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6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FF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Comic Sans MS" pitchFamily="66" charset="0"/>
              </a:rPr>
              <a:t>Постройте домик</a:t>
            </a:r>
            <a:br>
              <a:rPr lang="ru-RU" sz="4000" b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FFFF00"/>
                </a:solidFill>
                <a:latin typeface="Comic Sans MS" pitchFamily="66" charset="0"/>
              </a:rPr>
              <a:t> из разноцветных кирпичиков</a:t>
            </a: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3357554" y="2071678"/>
            <a:ext cx="2089150" cy="792162"/>
          </a:xfrm>
          <a:prstGeom prst="rect">
            <a:avLst/>
          </a:prstGeom>
          <a:solidFill>
            <a:srgbClr val="66FFFF"/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 wrap="none" anchor="ctr">
            <a:flatTx/>
          </a:bodyPr>
          <a:lstStyle/>
          <a:p>
            <a:r>
              <a:rPr lang="ru-RU" sz="3600" dirty="0"/>
              <a:t>Богатство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57224" y="3214686"/>
            <a:ext cx="2089150" cy="792163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r>
              <a:rPr lang="ru-RU" sz="3600" dirty="0"/>
              <a:t>Здоровье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785918" y="5214950"/>
            <a:ext cx="2089150" cy="792162"/>
          </a:xfrm>
          <a:prstGeom prst="rect">
            <a:avLst/>
          </a:prstGeom>
          <a:solidFill>
            <a:srgbClr val="99FF33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99FF33"/>
            </a:extrusionClr>
          </a:sp3d>
        </p:spPr>
        <p:txBody>
          <a:bodyPr wrap="none" anchor="ctr">
            <a:flatTx/>
          </a:bodyPr>
          <a:lstStyle/>
          <a:p>
            <a:r>
              <a:rPr lang="ru-RU" sz="3600"/>
              <a:t>Любовь</a:t>
            </a: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5786446" y="2714620"/>
            <a:ext cx="2520950" cy="1081087"/>
          </a:xfrm>
          <a:prstGeom prst="rect">
            <a:avLst/>
          </a:prstGeom>
          <a:solidFill>
            <a:srgbClr val="FF99FF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357818" y="5143512"/>
            <a:ext cx="2374902" cy="792162"/>
          </a:xfrm>
          <a:prstGeom prst="rect">
            <a:avLst/>
          </a:prstGeom>
          <a:solidFill>
            <a:srgbClr val="9999FF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20099999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99FF"/>
            </a:extrusionClr>
          </a:sp3d>
        </p:spPr>
        <p:txBody>
          <a:bodyPr wrap="none" anchor="ctr">
            <a:flatTx/>
          </a:bodyPr>
          <a:lstStyle/>
          <a:p>
            <a:r>
              <a:rPr lang="ru-RU" sz="3600" dirty="0"/>
              <a:t>Слава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6072198" y="3000372"/>
            <a:ext cx="1871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dirty="0"/>
              <a:t>Дружба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FF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Comic Sans MS" pitchFamily="66" charset="0"/>
              </a:rPr>
              <a:t>Наше здоровье находится </a:t>
            </a:r>
            <a:br>
              <a:rPr lang="ru-RU" sz="4000" b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FFFF00"/>
                </a:solidFill>
                <a:latin typeface="Comic Sans MS" pitchFamily="66" charset="0"/>
              </a:rPr>
              <a:t>в наших руках?</a:t>
            </a:r>
          </a:p>
        </p:txBody>
      </p:sp>
      <p:sp>
        <p:nvSpPr>
          <p:cNvPr id="9" name="Rectangle 3"/>
          <p:cNvSpPr txBox="1">
            <a:spLocks/>
          </p:cNvSpPr>
          <p:nvPr/>
        </p:nvSpPr>
        <p:spPr>
          <a:xfrm>
            <a:off x="357158" y="1428736"/>
            <a:ext cx="8329642" cy="51149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Англичане говорят: 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«Богатство – ничто без здоровья!», ведь «здоровья не купишь»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dirty="0" smtClean="0"/>
              <a:t>В Индии говорят: </a:t>
            </a:r>
            <a:r>
              <a:rPr lang="ru-RU" sz="2800" i="1" dirty="0" smtClean="0">
                <a:solidFill>
                  <a:schemeClr val="bg1"/>
                </a:solidFill>
              </a:rPr>
              <a:t>«Нет друга, равного здоровью; </a:t>
            </a:r>
          </a:p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lang="ru-RU" sz="2800" i="1" dirty="0" smtClean="0">
                <a:solidFill>
                  <a:schemeClr val="bg1"/>
                </a:solidFill>
              </a:rPr>
              <a:t>нет врага, равного болезни»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Китайцы говорят: 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«Здоровье – сокровище, которое всегда при тебе».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японская пословица гласит: 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«Забота о здоровье – лучшее лекарство».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FF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FF0066"/>
                </a:solidFill>
              </a:rPr>
              <a:t>Рецепт </a:t>
            </a:r>
            <a:r>
              <a:rPr lang="ru-RU" sz="5300" b="1" dirty="0">
                <a:solidFill>
                  <a:srgbClr val="FF0066"/>
                </a:solidFill>
              </a:rPr>
              <a:t>“Коктейля здоровья”:</a:t>
            </a:r>
            <a:r>
              <a:rPr lang="ru-RU" sz="3800" dirty="0"/>
              <a:t/>
            </a:r>
            <a:br>
              <a:rPr lang="ru-RU" sz="3800" dirty="0"/>
            </a:br>
            <a:endParaRPr lang="ru-RU" sz="380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000108"/>
            <a:ext cx="7929618" cy="542928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FFFF00"/>
                </a:solidFill>
                <a:latin typeface="Comic Sans MS" pitchFamily="66" charset="0"/>
              </a:rPr>
              <a:t>Возьмите стакан свежей ключевой воды, согретой светом весеннего солнца и насыщенной пузырьками свежего воздуха.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FFFF00"/>
                </a:solidFill>
                <a:latin typeface="Comic Sans MS" pitchFamily="66" charset="0"/>
              </a:rPr>
              <a:t>Добавьте ломтики любимых фруктов, богатых витаминами. 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FFFF00"/>
                </a:solidFill>
                <a:latin typeface="Comic Sans MS" pitchFamily="66" charset="0"/>
              </a:rPr>
              <a:t>Перемешайте быстрым, энергичным </a:t>
            </a:r>
            <a:endParaRPr lang="en-US" sz="2400" b="1" dirty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FFFF00"/>
                </a:solidFill>
                <a:latin typeface="Comic Sans MS" pitchFamily="66" charset="0"/>
              </a:rPr>
              <a:t>движением.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FFFF00"/>
                </a:solidFill>
                <a:latin typeface="Comic Sans MS" pitchFamily="66" charset="0"/>
              </a:rPr>
              <a:t>Сверху посыпьте щепотку</a:t>
            </a:r>
            <a:endParaRPr lang="en-US" sz="2400" b="1" dirty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FFFF00"/>
                </a:solidFill>
                <a:latin typeface="Comic Sans MS" pitchFamily="66" charset="0"/>
              </a:rPr>
              <a:t> первоапрельского юмора.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FFFF00"/>
                </a:solidFill>
                <a:latin typeface="Comic Sans MS" pitchFamily="66" charset="0"/>
              </a:rPr>
              <a:t>Выпейте не торопясь, </a:t>
            </a:r>
            <a:endParaRPr lang="en-US" sz="2400" b="1" dirty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 с </a:t>
            </a:r>
            <a:r>
              <a:rPr lang="ru-RU" sz="2400" b="1" dirty="0">
                <a:solidFill>
                  <a:srgbClr val="FFFF00"/>
                </a:solidFill>
                <a:latin typeface="Comic Sans MS" pitchFamily="66" charset="0"/>
              </a:rPr>
              <a:t>наслаждением, </a:t>
            </a:r>
            <a:endParaRPr lang="en-US" sz="2400" b="1" dirty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 делая </a:t>
            </a:r>
            <a:r>
              <a:rPr lang="ru-RU" sz="2400" b="1" dirty="0">
                <a:solidFill>
                  <a:srgbClr val="FFFF00"/>
                </a:solidFill>
                <a:latin typeface="Comic Sans MS" pitchFamily="66" charset="0"/>
              </a:rPr>
              <a:t>небольшой отдых </a:t>
            </a:r>
            <a:endParaRPr lang="en-US" sz="2400" b="1" dirty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 между </a:t>
            </a:r>
            <a:r>
              <a:rPr lang="ru-RU" sz="2400" b="1" dirty="0">
                <a:solidFill>
                  <a:srgbClr val="FFFF00"/>
                </a:solidFill>
                <a:latin typeface="Comic Sans MS" pitchFamily="66" charset="0"/>
              </a:rPr>
              <a:t>глотками, </a:t>
            </a:r>
            <a:endParaRPr lang="en-US" sz="2400" b="1" dirty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 чтобы </a:t>
            </a:r>
            <a:r>
              <a:rPr lang="ru-RU" sz="2400" b="1" dirty="0">
                <a:solidFill>
                  <a:srgbClr val="FFFF00"/>
                </a:solidFill>
                <a:latin typeface="Comic Sans MS" pitchFamily="66" charset="0"/>
              </a:rPr>
              <a:t>почувствовать всю </a:t>
            </a:r>
            <a:endParaRPr lang="en-US" sz="2400" b="1" dirty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 полноту </a:t>
            </a:r>
            <a:r>
              <a:rPr lang="ru-RU" sz="2400" b="1" dirty="0">
                <a:solidFill>
                  <a:srgbClr val="FFFF00"/>
                </a:solidFill>
                <a:latin typeface="Comic Sans MS" pitchFamily="66" charset="0"/>
              </a:rPr>
              <a:t>вкуса. </a:t>
            </a:r>
          </a:p>
        </p:txBody>
      </p:sp>
      <p:pic>
        <p:nvPicPr>
          <p:cNvPr id="6" name="Рисунок 5" descr="aa040a1274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3071810"/>
            <a:ext cx="2428877" cy="3060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72560" cy="492922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66"/>
                </a:solidFill>
                <a:latin typeface="Bookman Old Style" pitchFamily="18" charset="0"/>
              </a:rPr>
              <a:t/>
            </a:r>
            <a:br>
              <a:rPr lang="ru-RU" sz="6000" b="1" dirty="0" smtClean="0">
                <a:solidFill>
                  <a:srgbClr val="FF0066"/>
                </a:solidFill>
                <a:latin typeface="Bookman Old Style" pitchFamily="18" charset="0"/>
              </a:rPr>
            </a:br>
            <a:r>
              <a:rPr lang="ru-RU" sz="6600" b="1" dirty="0" smtClean="0">
                <a:solidFill>
                  <a:srgbClr val="FF0066"/>
                </a:solidFill>
                <a:latin typeface="Bookman Old Style" pitchFamily="18" charset="0"/>
              </a:rPr>
              <a:t>Мы выбираем здоровье! </a:t>
            </a:r>
            <a:br>
              <a:rPr lang="ru-RU" sz="6600" b="1" dirty="0" smtClean="0">
                <a:solidFill>
                  <a:srgbClr val="FF0066"/>
                </a:solidFill>
                <a:latin typeface="Bookman Old Style" pitchFamily="18" charset="0"/>
              </a:rPr>
            </a:br>
            <a:r>
              <a:rPr lang="ru-RU" sz="6600" b="1" dirty="0" smtClean="0">
                <a:solidFill>
                  <a:srgbClr val="FF0066"/>
                </a:solidFill>
                <a:latin typeface="Bookman Old Style" pitchFamily="18" charset="0"/>
              </a:rPr>
              <a:t>Быть здоровым – </a:t>
            </a:r>
            <a:br>
              <a:rPr lang="ru-RU" sz="6600" b="1" dirty="0" smtClean="0">
                <a:solidFill>
                  <a:srgbClr val="FF0066"/>
                </a:solidFill>
                <a:latin typeface="Bookman Old Style" pitchFamily="18" charset="0"/>
              </a:rPr>
            </a:br>
            <a:r>
              <a:rPr lang="ru-RU" sz="6600" b="1" dirty="0" smtClean="0">
                <a:solidFill>
                  <a:srgbClr val="FF0066"/>
                </a:solidFill>
                <a:latin typeface="Bookman Old Style" pitchFamily="18" charset="0"/>
              </a:rPr>
              <a:t>это здорово !</a:t>
            </a:r>
            <a:endParaRPr lang="ru-RU" sz="66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2928934"/>
            <a:ext cx="81439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ru-RU" sz="5400" b="1" dirty="0" smtClean="0">
                <a:solidFill>
                  <a:srgbClr val="FFFF00"/>
                </a:solidFill>
                <a:latin typeface="Comic Sans MS" pitchFamily="66" charset="0"/>
              </a:rPr>
              <a:t>Здоровье – ценность, </a:t>
            </a:r>
          </a:p>
          <a:p>
            <a:pPr algn="ctr">
              <a:buFont typeface="Arial" pitchFamily="34" charset="0"/>
              <a:buNone/>
            </a:pPr>
            <a:r>
              <a:rPr lang="ru-RU" sz="5400" b="1" dirty="0" smtClean="0">
                <a:solidFill>
                  <a:srgbClr val="FFFF00"/>
                </a:solidFill>
                <a:latin typeface="Comic Sans MS" pitchFamily="66" charset="0"/>
              </a:rPr>
              <a:t>лежащая в основе жизни.</a:t>
            </a:r>
          </a:p>
          <a:p>
            <a:pPr algn="ctr">
              <a:buFont typeface="Arial" pitchFamily="34" charset="0"/>
              <a:buNone/>
            </a:pPr>
            <a:r>
              <a:rPr lang="ru-RU" sz="5400" b="1" dirty="0" smtClean="0">
                <a:solidFill>
                  <a:srgbClr val="FFFF00"/>
                </a:solidFill>
                <a:latin typeface="Comic Sans MS" pitchFamily="66" charset="0"/>
              </a:rPr>
              <a:t>БЕРЕГИТЕ ЗДОРОВЬЕ!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571604" y="500042"/>
            <a:ext cx="664373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«Береги свое здоровье»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Каждый твердо должен знать: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Здоровье надо сохранять.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Нужно правильно питаться,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Нужно спортом заниматься,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Руки мыть перед едой,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Зубы чистить, закаляться,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 всегда дружить с водой.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 тогда все люди в мире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Долго, долго будут жить.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 запомни ведь здоровье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 магазине не купить.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928934"/>
            <a:ext cx="8229600" cy="3214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0000" b="1" dirty="0" smtClean="0">
                <a:solidFill>
                  <a:srgbClr val="00FF00"/>
                </a:solidFill>
                <a:latin typeface="Bookman Old Style" pitchFamily="18" charset="0"/>
              </a:rPr>
              <a:t>БУДЬТЕ ЗДОРОВЫ!</a:t>
            </a:r>
            <a:endParaRPr lang="ru-RU" sz="10000" b="1" dirty="0">
              <a:solidFill>
                <a:srgbClr val="00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FF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443914" cy="5500726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«ЙЫВОРОДЗ ЙИЩИН ЕЕВИЛТСАЧС ОГОНЬЛОБ ЯЛОРОК.»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FF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ЧТО ТАКОЕ?</a:t>
            </a:r>
            <a:endParaRPr lang="ru-RU" sz="5400" b="1" dirty="0"/>
          </a:p>
        </p:txBody>
      </p:sp>
      <p:sp>
        <p:nvSpPr>
          <p:cNvPr id="4" name="WordArt 4"/>
          <p:cNvSpPr>
            <a:spLocks noGrp="1" noChangeArrowheads="1" noChangeShapeType="1" noTextEdit="1"/>
          </p:cNvSpPr>
          <p:nvPr>
            <p:ph idx="1"/>
          </p:nvPr>
        </p:nvSpPr>
        <p:spPr bwMode="auto">
          <a:xfrm>
            <a:off x="1285852" y="1714488"/>
            <a:ext cx="6929486" cy="39290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ЗОЖ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4"/>
          <p:cNvSpPr>
            <a:spLocks noChangeArrowheads="1"/>
          </p:cNvSpPr>
          <p:nvPr/>
        </p:nvSpPr>
        <p:spPr bwMode="auto">
          <a:xfrm>
            <a:off x="250825" y="1628775"/>
            <a:ext cx="2017713" cy="1157283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хочу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3635375" y="1052513"/>
            <a:ext cx="1944688" cy="1090603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могу</a:t>
            </a:r>
          </a:p>
        </p:txBody>
      </p:sp>
      <p:sp>
        <p:nvSpPr>
          <p:cNvPr id="10" name="Овал 5"/>
          <p:cNvSpPr>
            <a:spLocks noChangeArrowheads="1"/>
          </p:cNvSpPr>
          <p:nvPr/>
        </p:nvSpPr>
        <p:spPr bwMode="auto">
          <a:xfrm>
            <a:off x="6804025" y="1628775"/>
            <a:ext cx="1911350" cy="1157283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должен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олна 10"/>
          <p:cNvSpPr>
            <a:spLocks noChangeArrowheads="1"/>
          </p:cNvSpPr>
          <p:nvPr/>
        </p:nvSpPr>
        <p:spPr bwMode="auto">
          <a:xfrm>
            <a:off x="928662" y="3786190"/>
            <a:ext cx="2357454" cy="1571636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ru-RU" sz="2400" b="1" dirty="0" smtClean="0">
                <a:solidFill>
                  <a:schemeClr val="bg1"/>
                </a:solidFill>
              </a:rPr>
              <a:t>Спорт и закаливание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Волна 11"/>
          <p:cNvSpPr>
            <a:spLocks noChangeArrowheads="1"/>
          </p:cNvSpPr>
          <p:nvPr/>
        </p:nvSpPr>
        <p:spPr bwMode="auto">
          <a:xfrm>
            <a:off x="3563938" y="5786455"/>
            <a:ext cx="2293946" cy="1071546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ru-RU" sz="2400" b="1" dirty="0">
                <a:solidFill>
                  <a:schemeClr val="bg1"/>
                </a:solidFill>
              </a:rPr>
              <a:t>Режим дня</a:t>
            </a:r>
          </a:p>
        </p:txBody>
      </p:sp>
      <p:sp>
        <p:nvSpPr>
          <p:cNvPr id="14" name="Волна 13"/>
          <p:cNvSpPr/>
          <p:nvPr/>
        </p:nvSpPr>
        <p:spPr bwMode="auto">
          <a:xfrm>
            <a:off x="500034" y="5072074"/>
            <a:ext cx="2952750" cy="1484312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0" hangingPunct="0"/>
            <a:r>
              <a:rPr lang="ru-RU" sz="2400" b="1" dirty="0">
                <a:solidFill>
                  <a:schemeClr val="bg1"/>
                </a:solidFill>
                <a:cs typeface="Times New Roman" pitchFamily="18" charset="0"/>
              </a:rPr>
              <a:t>Отказ  от вредных привычек</a:t>
            </a:r>
          </a:p>
        </p:txBody>
      </p:sp>
      <p:sp>
        <p:nvSpPr>
          <p:cNvPr id="15" name="Волна 14"/>
          <p:cNvSpPr>
            <a:spLocks noChangeArrowheads="1"/>
          </p:cNvSpPr>
          <p:nvPr/>
        </p:nvSpPr>
        <p:spPr bwMode="auto">
          <a:xfrm>
            <a:off x="5286380" y="4572008"/>
            <a:ext cx="2808287" cy="1366833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eaLnBrk="0" hangingPunct="0"/>
            <a:r>
              <a:rPr lang="ru-RU" sz="2400" b="1" dirty="0">
                <a:solidFill>
                  <a:schemeClr val="bg1"/>
                </a:solidFill>
              </a:rPr>
              <a:t>Положительные</a:t>
            </a:r>
          </a:p>
          <a:p>
            <a:pPr algn="l" eaLnBrk="0" hangingPunct="0"/>
            <a:r>
              <a:rPr lang="ru-RU" sz="2400" b="1" dirty="0">
                <a:solidFill>
                  <a:schemeClr val="bg1"/>
                </a:solidFill>
              </a:rPr>
              <a:t>                эмоции</a:t>
            </a:r>
          </a:p>
        </p:txBody>
      </p:sp>
      <p:sp>
        <p:nvSpPr>
          <p:cNvPr id="16" name="Волна 15"/>
          <p:cNvSpPr>
            <a:spLocks noChangeArrowheads="1"/>
          </p:cNvSpPr>
          <p:nvPr/>
        </p:nvSpPr>
        <p:spPr bwMode="auto">
          <a:xfrm>
            <a:off x="6286512" y="5857892"/>
            <a:ext cx="2000263" cy="857250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ru-RU" sz="2400" b="1" dirty="0">
                <a:solidFill>
                  <a:schemeClr val="bg1"/>
                </a:solidFill>
              </a:rPr>
              <a:t>Питание </a:t>
            </a:r>
          </a:p>
        </p:txBody>
      </p:sp>
      <p:sp>
        <p:nvSpPr>
          <p:cNvPr id="17" name="Овал 7"/>
          <p:cNvSpPr>
            <a:spLocks noChangeArrowheads="1"/>
          </p:cNvSpPr>
          <p:nvPr/>
        </p:nvSpPr>
        <p:spPr bwMode="auto">
          <a:xfrm>
            <a:off x="4071934" y="3786190"/>
            <a:ext cx="857256" cy="1793872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ru-RU" sz="2800" b="1" dirty="0">
                <a:solidFill>
                  <a:srgbClr val="FF0000"/>
                </a:solidFill>
                <a:latin typeface="Arial Black" pitchFamily="34" charset="0"/>
              </a:rPr>
              <a:t>З</a:t>
            </a:r>
          </a:p>
          <a:p>
            <a:pPr eaLnBrk="0" hangingPunct="0"/>
            <a:r>
              <a:rPr lang="ru-RU" sz="2800" b="1" dirty="0">
                <a:solidFill>
                  <a:srgbClr val="FF0000"/>
                </a:solidFill>
                <a:latin typeface="Arial Black" pitchFamily="34" charset="0"/>
              </a:rPr>
              <a:t>О</a:t>
            </a:r>
          </a:p>
          <a:p>
            <a:pPr eaLnBrk="0" hangingPunct="0"/>
            <a:r>
              <a:rPr lang="ru-RU" sz="2800" b="1" dirty="0">
                <a:solidFill>
                  <a:srgbClr val="FF0000"/>
                </a:solidFill>
                <a:latin typeface="Arial Black" pitchFamily="34" charset="0"/>
              </a:rPr>
              <a:t>ж</a:t>
            </a:r>
          </a:p>
        </p:txBody>
      </p:sp>
      <p:sp>
        <p:nvSpPr>
          <p:cNvPr id="18" name="Волна 17"/>
          <p:cNvSpPr/>
          <p:nvPr/>
        </p:nvSpPr>
        <p:spPr bwMode="auto">
          <a:xfrm>
            <a:off x="5786446" y="3214686"/>
            <a:ext cx="2428892" cy="1484312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0" hangingPunct="0"/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Пребывание на свежем воздухе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2" name="Волна 11"/>
          <p:cNvSpPr>
            <a:spLocks noChangeArrowheads="1"/>
          </p:cNvSpPr>
          <p:nvPr/>
        </p:nvSpPr>
        <p:spPr bwMode="auto">
          <a:xfrm>
            <a:off x="1857356" y="3000372"/>
            <a:ext cx="2357454" cy="928694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ru-RU" sz="2400" b="1" dirty="0" smtClean="0">
                <a:solidFill>
                  <a:schemeClr val="bg1"/>
                </a:solidFill>
              </a:rPr>
              <a:t>Личная гигиена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FF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928662" y="428604"/>
            <a:ext cx="8002587" cy="100010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Конкурс «Здоровье»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1785926"/>
            <a:ext cx="72866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Нужно на каждую букву этого слова придумать и записать слова, которые имеют отношение к здоровью, здоровому образу жизни. </a:t>
            </a:r>
            <a:endParaRPr lang="ru-RU" sz="4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1071546"/>
            <a:ext cx="1285884" cy="5072098"/>
          </a:xfrm>
        </p:spPr>
        <p:txBody>
          <a:bodyPr>
            <a:noAutofit/>
          </a:bodyPr>
          <a:lstStyle/>
          <a:p>
            <a:r>
              <a:rPr lang="ru-RU" sz="5000" b="1" dirty="0" smtClean="0">
                <a:solidFill>
                  <a:srgbClr val="FFFF00"/>
                </a:solidFill>
                <a:latin typeface="Comic Sans MS" pitchFamily="66" charset="0"/>
              </a:rPr>
              <a:t>З</a:t>
            </a:r>
            <a:br>
              <a:rPr lang="ru-RU" sz="5000" b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5000" b="1" dirty="0" smtClean="0">
                <a:solidFill>
                  <a:srgbClr val="FFFF00"/>
                </a:solidFill>
                <a:latin typeface="Comic Sans MS" pitchFamily="66" charset="0"/>
              </a:rPr>
              <a:t>Д</a:t>
            </a:r>
            <a:br>
              <a:rPr lang="ru-RU" sz="5000" b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5000" b="1" dirty="0" smtClean="0">
                <a:solidFill>
                  <a:srgbClr val="FFFF00"/>
                </a:solidFill>
                <a:latin typeface="Comic Sans MS" pitchFamily="66" charset="0"/>
              </a:rPr>
              <a:t>О</a:t>
            </a:r>
            <a:br>
              <a:rPr lang="ru-RU" sz="5000" b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5000" b="1" dirty="0" smtClean="0">
                <a:solidFill>
                  <a:srgbClr val="FFFF00"/>
                </a:solidFill>
                <a:latin typeface="Comic Sans MS" pitchFamily="66" charset="0"/>
              </a:rPr>
              <a:t>Р</a:t>
            </a:r>
            <a:br>
              <a:rPr lang="ru-RU" sz="5000" b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5000" b="1" dirty="0" smtClean="0">
                <a:solidFill>
                  <a:srgbClr val="FFFF00"/>
                </a:solidFill>
                <a:latin typeface="Comic Sans MS" pitchFamily="66" charset="0"/>
              </a:rPr>
              <a:t>О</a:t>
            </a:r>
            <a:br>
              <a:rPr lang="ru-RU" sz="5000" b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5000" b="1" dirty="0" smtClean="0">
                <a:solidFill>
                  <a:srgbClr val="FFFF00"/>
                </a:solidFill>
                <a:latin typeface="Comic Sans MS" pitchFamily="66" charset="0"/>
              </a:rPr>
              <a:t>В</a:t>
            </a:r>
            <a:br>
              <a:rPr lang="ru-RU" sz="5000" b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5000" b="1" dirty="0" smtClean="0">
                <a:solidFill>
                  <a:srgbClr val="FFFF00"/>
                </a:solidFill>
                <a:latin typeface="Comic Sans MS" pitchFamily="66" charset="0"/>
              </a:rPr>
              <a:t>Ь</a:t>
            </a:r>
            <a:br>
              <a:rPr lang="ru-RU" sz="5000" b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5000" b="1" dirty="0">
                <a:solidFill>
                  <a:srgbClr val="FFFF00"/>
                </a:solidFill>
                <a:latin typeface="Comic Sans MS" pitchFamily="66" charset="0"/>
              </a:rPr>
              <a:t>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FF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714356"/>
            <a:ext cx="6929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FF00"/>
                </a:solidFill>
              </a:rPr>
              <a:t>Разминка - игра</a:t>
            </a:r>
            <a:endParaRPr lang="ru-RU" sz="7200" dirty="0">
              <a:solidFill>
                <a:srgbClr val="FFFF0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71472" y="2000240"/>
            <a:ext cx="800105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8800" b="1" dirty="0">
                <a:solidFill>
                  <a:srgbClr val="FF0066"/>
                </a:solidFill>
                <a:latin typeface="Comic Sans MS" pitchFamily="66" charset="0"/>
              </a:rPr>
              <a:t>"Это я, это я, это все мои </a:t>
            </a:r>
            <a:r>
              <a:rPr lang="ru-RU" sz="8800" b="1" dirty="0" smtClean="0">
                <a:solidFill>
                  <a:srgbClr val="FF0066"/>
                </a:solidFill>
                <a:latin typeface="Comic Sans MS" pitchFamily="66" charset="0"/>
              </a:rPr>
              <a:t>друзья!”</a:t>
            </a:r>
            <a:endParaRPr lang="ru-RU" sz="8800" b="1" dirty="0">
              <a:solidFill>
                <a:srgbClr val="FF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FF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357158" y="785794"/>
            <a:ext cx="8329642" cy="54292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80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Древним людям принадлежат мудрые слова: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80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80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«Мы едим  для того чтобы жить, а не живем  для того, чтобы есть»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FF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357166"/>
            <a:ext cx="6929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Полноценное питание</a:t>
            </a: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43108" y="2357430"/>
            <a:ext cx="4714908" cy="2930525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50800" dir="5400000" algn="ctr" rotWithShape="0">
              <a:srgbClr val="000000">
                <a:alpha val="43000"/>
              </a:srgbClr>
            </a:outerShdw>
          </a:effectLst>
        </p:spPr>
      </p:pic>
      <p:sp>
        <p:nvSpPr>
          <p:cNvPr id="5" name="Овал 4"/>
          <p:cNvSpPr/>
          <p:nvPr/>
        </p:nvSpPr>
        <p:spPr>
          <a:xfrm>
            <a:off x="357188" y="1500188"/>
            <a:ext cx="2928928" cy="10001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FFFF00"/>
                </a:solidFill>
              </a:rPr>
              <a:t>Белки</a:t>
            </a:r>
          </a:p>
        </p:txBody>
      </p:sp>
      <p:sp>
        <p:nvSpPr>
          <p:cNvPr id="7" name="Овал 6"/>
          <p:cNvSpPr/>
          <p:nvPr/>
        </p:nvSpPr>
        <p:spPr>
          <a:xfrm>
            <a:off x="285750" y="5286388"/>
            <a:ext cx="3143242" cy="1128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FFFF00"/>
                </a:solidFill>
              </a:rPr>
              <a:t>Углеводы</a:t>
            </a:r>
          </a:p>
        </p:txBody>
      </p:sp>
      <p:sp>
        <p:nvSpPr>
          <p:cNvPr id="8" name="Овал 7"/>
          <p:cNvSpPr/>
          <p:nvPr/>
        </p:nvSpPr>
        <p:spPr>
          <a:xfrm>
            <a:off x="5715008" y="1500188"/>
            <a:ext cx="3128955" cy="10715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FFFF00"/>
                </a:solidFill>
              </a:rPr>
              <a:t>Жиры</a:t>
            </a:r>
          </a:p>
        </p:txBody>
      </p:sp>
      <p:sp>
        <p:nvSpPr>
          <p:cNvPr id="9" name="Овал 8"/>
          <p:cNvSpPr/>
          <p:nvPr/>
        </p:nvSpPr>
        <p:spPr>
          <a:xfrm>
            <a:off x="5429256" y="5286388"/>
            <a:ext cx="3486145" cy="12001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FFFF00"/>
                </a:solidFill>
              </a:rPr>
              <a:t>Витамины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629</Words>
  <Application>Microsoft Office PowerPoint</Application>
  <PresentationFormat>Экран (4:3)</PresentationFormat>
  <Paragraphs>159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«ЙЫВОРОДЗ ЙИЩИН ЕЕВИЛТСАЧС ОГОНЬЛОБ ЯЛОРОК.»</vt:lpstr>
      <vt:lpstr>ЧТО ТАКОЕ?</vt:lpstr>
      <vt:lpstr>Слайд 5</vt:lpstr>
      <vt:lpstr>З Д О Р О В Ь Е</vt:lpstr>
      <vt:lpstr>Слайд 7</vt:lpstr>
      <vt:lpstr>Слайд 8</vt:lpstr>
      <vt:lpstr>Слайд 9</vt:lpstr>
      <vt:lpstr>Белки – основной материал, из которого построены клетки и ткани нашего организма</vt:lpstr>
      <vt:lpstr>Слайд 11</vt:lpstr>
      <vt:lpstr>Углеводы – способствуют экономному расходованию белка</vt:lpstr>
      <vt:lpstr>Витамины необходимы для нормального функционирования организма</vt:lpstr>
      <vt:lpstr>Слайд 14</vt:lpstr>
      <vt:lpstr>Слайд 15</vt:lpstr>
      <vt:lpstr>Принципы правильного питания</vt:lpstr>
      <vt:lpstr>Правила здорового образа жизни</vt:lpstr>
      <vt:lpstr>Слайд 18</vt:lpstr>
      <vt:lpstr>Правила здорового образа жизни</vt:lpstr>
      <vt:lpstr>ЗАГАДКИ</vt:lpstr>
      <vt:lpstr>Слайд 21</vt:lpstr>
      <vt:lpstr>Постройте домик  из разноцветных кирпичиков</vt:lpstr>
      <vt:lpstr>Наше здоровье находится  в наших руках?</vt:lpstr>
      <vt:lpstr>Рецепт “Коктейля здоровья”: </vt:lpstr>
      <vt:lpstr> Мы выбираем здоровье!  Быть здоровым –  это здорово !</vt:lpstr>
      <vt:lpstr>Слайд 26</vt:lpstr>
      <vt:lpstr>Слайд 27</vt:lpstr>
      <vt:lpstr>Слайд 28</vt:lpstr>
    </vt:vector>
  </TitlesOfParts>
  <Company>LudmilaSafina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ludasafina</dc:creator>
  <cp:lastModifiedBy>ludasafina</cp:lastModifiedBy>
  <cp:revision>60</cp:revision>
  <dcterms:created xsi:type="dcterms:W3CDTF">2014-04-06T16:38:38Z</dcterms:created>
  <dcterms:modified xsi:type="dcterms:W3CDTF">2014-04-23T06:38:26Z</dcterms:modified>
</cp:coreProperties>
</file>