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1BE461-051A-4A6E-8BA7-CD6560B51D97}" type="datetimeFigureOut">
              <a:rPr lang="ru-RU" smtClean="0"/>
              <a:pPr/>
              <a:t>19.10.2012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C784EBA-6700-4F1B-BDFE-7580CB8592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Технология проектов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Обучение как исследование</a:t>
            </a:r>
          </a:p>
          <a:p>
            <a:endParaRPr lang="ru-RU" dirty="0" smtClean="0"/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нализ и синтез собранных данных;</a:t>
            </a:r>
          </a:p>
          <a:p>
            <a:r>
              <a:rPr lang="ru-RU" dirty="0"/>
              <a:t>с</a:t>
            </a:r>
            <a:r>
              <a:rPr lang="ru-RU" dirty="0" smtClean="0"/>
              <a:t>опоставление данных и умозаключений;</a:t>
            </a:r>
          </a:p>
          <a:p>
            <a:r>
              <a:rPr lang="ru-RU" dirty="0"/>
              <a:t>п</a:t>
            </a:r>
            <a:r>
              <a:rPr lang="ru-RU" dirty="0" smtClean="0"/>
              <a:t>одготовка и написание сообщений;</a:t>
            </a:r>
          </a:p>
          <a:p>
            <a:r>
              <a:rPr lang="ru-RU" dirty="0"/>
              <a:t>в</a:t>
            </a:r>
            <a:r>
              <a:rPr lang="ru-RU" dirty="0" smtClean="0"/>
              <a:t>ыступление с подготовленным сообщением;</a:t>
            </a:r>
          </a:p>
          <a:p>
            <a:r>
              <a:rPr lang="ru-RU" dirty="0"/>
              <a:t>п</a:t>
            </a:r>
            <a:r>
              <a:rPr lang="ru-RU" dirty="0" smtClean="0"/>
              <a:t>ереосмысление результатов в ходе ответов на вопросы;</a:t>
            </a:r>
          </a:p>
          <a:p>
            <a:r>
              <a:rPr lang="ru-RU" dirty="0"/>
              <a:t>п</a:t>
            </a:r>
            <a:r>
              <a:rPr lang="ru-RU" dirty="0" smtClean="0"/>
              <a:t>роверка гипотез;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остроение сообщений;</a:t>
            </a:r>
          </a:p>
          <a:p>
            <a:r>
              <a:rPr lang="ru-RU" dirty="0"/>
              <a:t>п</a:t>
            </a:r>
            <a:r>
              <a:rPr lang="ru-RU" dirty="0" smtClean="0"/>
              <a:t>остроение выводов, заключений.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i="1" dirty="0" smtClean="0"/>
              <a:t>ИССЛЕДОВАНИЕ-ОЧЕРК</a:t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-142908" y="1643050"/>
            <a:ext cx="8229600" cy="4709160"/>
          </a:xfrm>
        </p:spPr>
        <p:txBody>
          <a:bodyPr/>
          <a:lstStyle/>
          <a:p>
            <a:pPr lvl="7"/>
            <a:r>
              <a:rPr lang="ru-RU" sz="4400" i="1" dirty="0" smtClean="0">
                <a:solidFill>
                  <a:srgbClr val="FF0000"/>
                </a:solidFill>
              </a:rPr>
              <a:t>Нам дан во владение  самый богатый, меткий, могучий и поистине волшебный русский язык.</a:t>
            </a:r>
          </a:p>
          <a:p>
            <a:pPr lvl="8"/>
            <a:r>
              <a:rPr lang="ru-RU" sz="4400" i="1" dirty="0" smtClean="0">
                <a:solidFill>
                  <a:srgbClr val="FF0000"/>
                </a:solidFill>
              </a:rPr>
              <a:t> К Паустовский	</a:t>
            </a:r>
          </a:p>
          <a:p>
            <a:pPr lvl="8">
              <a:buNone/>
            </a:pPr>
            <a:endParaRPr lang="ru-RU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85784" y="500042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СЦЕНАРИЙ ЗАЩИТЫ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Обозначение проблемы: «Лексикографический подвиг В. И. Даля».</a:t>
            </a:r>
          </a:p>
          <a:p>
            <a:r>
              <a:rPr lang="ru-RU" dirty="0" smtClean="0"/>
              <a:t>2. Защита своей гипотезы:</a:t>
            </a:r>
          </a:p>
          <a:p>
            <a:r>
              <a:rPr lang="ru-RU" dirty="0" smtClean="0"/>
              <a:t>а) материалы по теме  «История создания словаря»</a:t>
            </a:r>
          </a:p>
          <a:p>
            <a:r>
              <a:rPr lang="ru-RU" dirty="0" smtClean="0"/>
              <a:t>б) материалы по теме «Чем словарь Даля отличается от других существовавших в то время словарей русского языка?»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в)материалы по теме «Фразеологический словарь Даля»</a:t>
            </a:r>
          </a:p>
          <a:p>
            <a:r>
              <a:rPr lang="ru-RU" dirty="0" smtClean="0"/>
              <a:t>г)материалы по теме «Почему словарь В. И. Даля называют «Энциклопедией русской жизни первой половины Х</a:t>
            </a:r>
            <a:r>
              <a:rPr lang="en-US" dirty="0" smtClean="0"/>
              <a:t>I</a:t>
            </a:r>
            <a:r>
              <a:rPr lang="ru-RU" dirty="0" smtClean="0"/>
              <a:t>Х века»?».</a:t>
            </a:r>
          </a:p>
          <a:p>
            <a:r>
              <a:rPr lang="ru-RU" dirty="0" smtClean="0"/>
              <a:t>3. Общий вывод.</a:t>
            </a:r>
          </a:p>
          <a:p>
            <a:r>
              <a:rPr lang="ru-RU" dirty="0" smtClean="0"/>
              <a:t>4. Ответы на вопросы (дискуссия)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Темы, рекомендованные в форме высказываний учёных и писателей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«Язык всем знаниям и всей природе ключ» (Г. Державин)</a:t>
            </a:r>
          </a:p>
          <a:p>
            <a:r>
              <a:rPr lang="ru-RU" dirty="0" smtClean="0"/>
              <a:t>2. «Самые правила языка не изобретают, а в нём уже существуют; надобно только открыть или показать </a:t>
            </a:r>
            <a:r>
              <a:rPr lang="ru-RU" dirty="0" err="1" smtClean="0"/>
              <a:t>оныя</a:t>
            </a:r>
            <a:r>
              <a:rPr lang="ru-RU" dirty="0" smtClean="0"/>
              <a:t>» (Н. Карамзин)</a:t>
            </a:r>
          </a:p>
          <a:p>
            <a:r>
              <a:rPr lang="ru-RU" dirty="0" smtClean="0"/>
              <a:t>3. «Народ выражает себя в языке своём»(И. Срезневский)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Ребёнок учится осмысливать факты, явления , идеи и делать собственные выводы.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rgbClr val="FF0000"/>
                </a:solidFill>
              </a:rPr>
              <a:t>Исследовательская деятельность учащихся - это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Деятельность, связанная с поиском ответа на исследовательскую задачу с неизвестным заранее решением и предполагающая наличие основных этапов, характерных для исследования в научной сфере.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Этапы научного исследования: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Знакомство с литературой.</a:t>
            </a:r>
          </a:p>
          <a:p>
            <a:r>
              <a:rPr lang="ru-RU" dirty="0" smtClean="0"/>
              <a:t>2. Выявление (видение) проблемы.</a:t>
            </a:r>
          </a:p>
          <a:p>
            <a:r>
              <a:rPr lang="ru-RU" dirty="0" smtClean="0"/>
              <a:t>3. Постановка (формулирование) проблемы.</a:t>
            </a:r>
          </a:p>
          <a:p>
            <a:r>
              <a:rPr lang="ru-RU" dirty="0" smtClean="0"/>
              <a:t>4. Прояснение неясных вопросов.</a:t>
            </a:r>
          </a:p>
          <a:p>
            <a:r>
              <a:rPr lang="ru-RU" dirty="0" smtClean="0"/>
              <a:t>5. Формулировка гипотезы.</a:t>
            </a:r>
          </a:p>
          <a:p>
            <a:r>
              <a:rPr lang="ru-RU" dirty="0" smtClean="0"/>
              <a:t>6. Планирование и разработка учебных действий.</a:t>
            </a:r>
          </a:p>
          <a:p>
            <a:r>
              <a:rPr lang="ru-RU" dirty="0" smtClean="0"/>
              <a:t>7. Сбор данных (накопление фактов, наблюдений, доказательств)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8. Анализ и синтез собранных данных.</a:t>
            </a:r>
          </a:p>
          <a:p>
            <a:r>
              <a:rPr lang="ru-RU" dirty="0" smtClean="0"/>
              <a:t>9. Сопоставление данных и умозаключений.</a:t>
            </a:r>
          </a:p>
          <a:p>
            <a:r>
              <a:rPr lang="ru-RU" dirty="0" smtClean="0"/>
              <a:t>10. Подготовка и написание (оформление) сообщения.</a:t>
            </a:r>
          </a:p>
          <a:p>
            <a:r>
              <a:rPr lang="ru-RU" dirty="0" smtClean="0"/>
              <a:t>11. Выступление с подготовленным сообщением.</a:t>
            </a:r>
          </a:p>
          <a:p>
            <a:r>
              <a:rPr lang="ru-RU" dirty="0" smtClean="0"/>
              <a:t>12. Переосмысление результатов в ходе ответов на вопросы.</a:t>
            </a:r>
          </a:p>
          <a:p>
            <a:r>
              <a:rPr lang="ru-RU" dirty="0" smtClean="0"/>
              <a:t>13. Проверка гипотез.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Интеллектуальные умения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Учебная деятельность, организованная по методу проектов, помогает развить следующие интеллектуальные умения: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аналитическое мышление</a:t>
            </a:r>
          </a:p>
          <a:p>
            <a:r>
              <a:rPr lang="ru-RU" dirty="0" smtClean="0"/>
              <a:t>ассоциативное мышление</a:t>
            </a:r>
          </a:p>
          <a:p>
            <a:r>
              <a:rPr lang="ru-RU" dirty="0" smtClean="0"/>
              <a:t>логическое мышление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14. Построение сообщений.</a:t>
            </a:r>
          </a:p>
          <a:p>
            <a:r>
              <a:rPr lang="ru-RU" dirty="0" smtClean="0"/>
              <a:t>15. Построение выводов, заключений.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Использование </a:t>
            </a:r>
            <a:r>
              <a:rPr lang="ru-RU" b="1" dirty="0" smtClean="0">
                <a:solidFill>
                  <a:srgbClr val="FF0000"/>
                </a:solidFill>
              </a:rPr>
              <a:t>РКМЧП </a:t>
            </a:r>
            <a:r>
              <a:rPr lang="ru-RU" dirty="0" smtClean="0"/>
              <a:t>(вызов – осмысление – рефлексия)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Вызов </a:t>
            </a:r>
            <a:r>
              <a:rPr lang="ru-RU" dirty="0" smtClean="0"/>
              <a:t>– процесс актуализации знаний и формирование интереса к его изучению.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Осмысление </a:t>
            </a:r>
            <a:r>
              <a:rPr lang="ru-RU" dirty="0" smtClean="0"/>
              <a:t>– получение новой информации и осознание её.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Рефлексия</a:t>
            </a:r>
            <a:r>
              <a:rPr lang="ru-RU" dirty="0" smtClean="0"/>
              <a:t> – стадия включения нового знания в собственную систему знаний.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ПРИЛОЖЕНИЕ№1 технологическая карта проекта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82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№п.п.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 проектной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Алгоритм деятельности учащегося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Алгоритм деятельности учителя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Поисково</a:t>
                      </a:r>
                      <a:r>
                        <a:rPr lang="ru-RU" dirty="0" smtClean="0"/>
                        <a:t>- исследовательский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Знакомство с целями и задачами проекта. Анализ теории и разработка схемы односоставного предложения.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Формулирование целей</a:t>
                      </a:r>
                      <a:r>
                        <a:rPr lang="ru-RU" baseline="0" dirty="0" smtClean="0"/>
                        <a:t> и задач. Руководство деятельностью учащихся.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Технологический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 предложенных текстов выбрать те предложения, о которых группа готовит сообщение.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Корректирует и контролирует выполнение.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Практическая реализация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</a:t>
                      </a:r>
                      <a:r>
                        <a:rPr lang="ru-RU" baseline="0" dirty="0" smtClean="0"/>
                        <a:t> собственного (творческого) текста на заданную тему.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Направляет и контролирует выполнение.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Внесение необходимых изменений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Анализ текстов, внесение исправлений.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Корректирует деятельность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Презентация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Представление проекта; само-  и </a:t>
                      </a:r>
                      <a:r>
                        <a:rPr lang="ru-RU" dirty="0" err="1" smtClean="0"/>
                        <a:t>взаимооценка</a:t>
                      </a:r>
                      <a:r>
                        <a:rPr lang="ru-RU" dirty="0" smtClean="0"/>
                        <a:t> работ.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Помогает готовить презентацию, формулировать выводы.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ПРИЛОЖЕНИЕ№2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Выберите односоставные предложения для презентации из следующих текстов:</a:t>
            </a:r>
          </a:p>
          <a:p>
            <a:r>
              <a:rPr lang="ru-RU" dirty="0" smtClean="0"/>
              <a:t>1. Первые книги Руси. Для печатного станка их переписывали и заботливо хранили. Чаще всего книги сберегались в монастырях и церквях. Тут же прятали нити для сшивания холстов.</a:t>
            </a:r>
          </a:p>
          <a:p>
            <a:r>
              <a:rPr lang="ru-RU" dirty="0" smtClean="0"/>
              <a:t>2. Волшебная осень парков. Дивная тишина. Бредёшь по извилистым тропинкам…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ru-RU" dirty="0" smtClean="0"/>
              <a:t>Создай текст-миниатюру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ПРИЛОЖЕНИЕ№3. ПРИМЕР.</a:t>
            </a:r>
          </a:p>
          <a:p>
            <a:r>
              <a:rPr lang="ru-RU" dirty="0" smtClean="0"/>
              <a:t>Вечерний город. Он твой, если тебе уютно в многолюдном потоке.</a:t>
            </a:r>
          </a:p>
          <a:p>
            <a:r>
              <a:rPr lang="ru-RU" dirty="0" smtClean="0"/>
              <a:t>Яркие огни витрин. Лёгкий стук каблучков. Улыбка незнакомой девушки. Свет фар. Вокруг непрерывное движение. Моя живая ночная Москва.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ПРИЛОЖЕНИЕ№4. Вариант сводной таблицы на тему: «Односоставные предложения»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выражения главного члена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Назывные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Им. падеж имени сущ. или местоимения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Дивная тишина.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Определённо-личные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Глагол 1 или 2 лица ед. или мн. числа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Люблю грозу в начале мая.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Неопределённо-личные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Глагол 3 лица мн. числа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Их переписывали и заботливо хранили.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Обобщённо-личные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Относятся ко всем лицам вообще (пословицы и поговорки)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Цыплят по осени считают.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Безличные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Смеркается. Мне холодно.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Требования к оформлению исследовательской работы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I.</a:t>
            </a:r>
            <a:r>
              <a:rPr lang="ru-RU" dirty="0" smtClean="0"/>
              <a:t> Оформление титульного листа</a:t>
            </a:r>
          </a:p>
          <a:p>
            <a:r>
              <a:rPr lang="ru-RU" dirty="0" smtClean="0"/>
              <a:t>2. Указать общеобразовательное учреждение</a:t>
            </a:r>
          </a:p>
          <a:p>
            <a:r>
              <a:rPr lang="ru-RU" dirty="0" smtClean="0"/>
              <a:t>3. Указать тему</a:t>
            </a:r>
          </a:p>
          <a:p>
            <a:r>
              <a:rPr lang="ru-RU" dirty="0" smtClean="0"/>
              <a:t>4. Указать фамилию, имя ученика</a:t>
            </a:r>
          </a:p>
          <a:p>
            <a:r>
              <a:rPr lang="ru-RU" dirty="0" smtClean="0"/>
              <a:t>5. Указать фамилию, имя, отчество руководителя</a:t>
            </a:r>
          </a:p>
          <a:p>
            <a:r>
              <a:rPr lang="ru-RU" dirty="0" smtClean="0"/>
              <a:t>6. Указать город, дату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2-ая страница «ОГЛАВЛЕНИЕ»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Введение</a:t>
            </a:r>
          </a:p>
          <a:p>
            <a:r>
              <a:rPr lang="ru-RU" dirty="0" smtClean="0"/>
              <a:t>Глава1….</a:t>
            </a:r>
          </a:p>
          <a:p>
            <a:r>
              <a:rPr lang="ru-RU" dirty="0" smtClean="0"/>
              <a:t>1.1………..</a:t>
            </a:r>
          </a:p>
          <a:p>
            <a:r>
              <a:rPr lang="ru-RU" dirty="0" smtClean="0"/>
              <a:t>1.2………..</a:t>
            </a:r>
          </a:p>
          <a:p>
            <a:r>
              <a:rPr lang="ru-RU" dirty="0" smtClean="0"/>
              <a:t>1.3………..</a:t>
            </a:r>
          </a:p>
          <a:p>
            <a:r>
              <a:rPr lang="ru-RU" dirty="0" smtClean="0"/>
              <a:t>Глава2….</a:t>
            </a:r>
          </a:p>
          <a:p>
            <a:r>
              <a:rPr lang="ru-RU" dirty="0" smtClean="0"/>
              <a:t>1.1.</a:t>
            </a:r>
          </a:p>
          <a:p>
            <a:r>
              <a:rPr lang="ru-RU" dirty="0" smtClean="0"/>
              <a:t>1.2.</a:t>
            </a:r>
          </a:p>
          <a:p>
            <a:r>
              <a:rPr lang="ru-RU" dirty="0" smtClean="0"/>
              <a:t>Заключение (выводы, перспективы)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Исследовательская часть – следующие страницы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Литература (в алфавитном порядке)</a:t>
            </a:r>
          </a:p>
          <a:p>
            <a:r>
              <a:rPr lang="ru-RU" dirty="0" smtClean="0"/>
              <a:t>Приложения (рисунки, схемы)</a:t>
            </a:r>
          </a:p>
          <a:p>
            <a:r>
              <a:rPr lang="ru-RU" dirty="0" smtClean="0"/>
              <a:t>При использовании цитат не забывайте о сносках.</a:t>
            </a:r>
          </a:p>
          <a:p>
            <a:endParaRPr lang="ru-RU" dirty="0" smtClean="0"/>
          </a:p>
          <a:p>
            <a:pPr lvl="5"/>
            <a:r>
              <a:rPr lang="ru-RU" sz="2800" b="1" dirty="0" smtClean="0">
                <a:solidFill>
                  <a:srgbClr val="FF0000"/>
                </a:solidFill>
              </a:rPr>
              <a:t>ЖЕЛАЮ УСПЕХА!!!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План организации работы в рамках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технологии проектов: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Учитель выбирает тему проекта</a:t>
            </a:r>
          </a:p>
          <a:p>
            <a:r>
              <a:rPr lang="ru-RU" dirty="0" smtClean="0"/>
              <a:t>2. Продумывает проблемы (помогает их осознать)</a:t>
            </a:r>
          </a:p>
          <a:p>
            <a:r>
              <a:rPr lang="ru-RU" dirty="0" smtClean="0"/>
              <a:t>3.Нацеливает учеников на обсуждение методов исследования</a:t>
            </a:r>
          </a:p>
          <a:p>
            <a:r>
              <a:rPr lang="ru-RU" dirty="0" smtClean="0"/>
              <a:t>4.Организует промежуточные обсуждения</a:t>
            </a:r>
          </a:p>
          <a:p>
            <a:r>
              <a:rPr lang="ru-RU" dirty="0" smtClean="0"/>
              <a:t>5. Проводит предзащиту проекта</a:t>
            </a:r>
          </a:p>
          <a:p>
            <a:r>
              <a:rPr lang="ru-RU" dirty="0" smtClean="0"/>
              <a:t>6. Защита проекта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Исследовательский проект «Великий лексикограф земли русской (к 200-летию В. И. Даля)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1.Задача: знакомство учащихся с жизнью и творчеством великого русского……..</a:t>
            </a:r>
          </a:p>
          <a:p>
            <a:r>
              <a:rPr lang="ru-RU" dirty="0" smtClean="0"/>
              <a:t>2.Проблема: почему датчанин по происхождению, В. И. Даль, …знаменит…?</a:t>
            </a:r>
          </a:p>
          <a:p>
            <a:r>
              <a:rPr lang="ru-RU" dirty="0" smtClean="0"/>
              <a:t>3.Источники информации: литературные(…)</a:t>
            </a:r>
          </a:p>
          <a:p>
            <a:r>
              <a:rPr lang="ru-RU" dirty="0" smtClean="0"/>
              <a:t>4.Обработка информации: анализ литературы, обобщение……</a:t>
            </a:r>
          </a:p>
          <a:p>
            <a:r>
              <a:rPr lang="ru-RU" dirty="0" smtClean="0"/>
              <a:t>5.Результат: доклад, реферат, …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6.Презентация:выступление на школьном мероприятии, посвящённом 200-летию В. И. Даля.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Сценарий защиты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1.Обозначение проблемы: «Лексикографический подвиг В. И. Даля»</a:t>
            </a:r>
          </a:p>
          <a:p>
            <a:r>
              <a:rPr lang="ru-RU" dirty="0" smtClean="0"/>
              <a:t>2.Защита своей гипотезы</a:t>
            </a:r>
          </a:p>
          <a:p>
            <a:r>
              <a:rPr lang="ru-RU" dirty="0" smtClean="0"/>
              <a:t>а)материалы по теме «История создания словаря»;</a:t>
            </a:r>
          </a:p>
          <a:p>
            <a:r>
              <a:rPr lang="ru-RU" dirty="0" smtClean="0"/>
              <a:t>б)материалы по теме «Чем словарь Даля отличается от других словарей того времени»?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в)материалы по теме «Фразеологический словарь В. И. Даля»</a:t>
            </a:r>
          </a:p>
          <a:p>
            <a:r>
              <a:rPr lang="ru-RU" dirty="0" smtClean="0"/>
              <a:t>г)материалы по теме «Почему словарь Даля называют «Энциклопедией русской жизни первой половины Х</a:t>
            </a:r>
            <a:r>
              <a:rPr lang="en-US" dirty="0" smtClean="0"/>
              <a:t>I</a:t>
            </a:r>
            <a:r>
              <a:rPr lang="ru-RU" dirty="0" smtClean="0"/>
              <a:t>Х века»?</a:t>
            </a:r>
          </a:p>
          <a:p>
            <a:pPr>
              <a:buNone/>
            </a:pPr>
            <a:r>
              <a:rPr lang="ru-RU" dirty="0" smtClean="0"/>
              <a:t>3.Общий вывод</a:t>
            </a:r>
          </a:p>
          <a:p>
            <a:pPr>
              <a:buNone/>
            </a:pPr>
            <a:r>
              <a:rPr lang="ru-RU" dirty="0" smtClean="0"/>
              <a:t>4.Ответы на вопросы (дискуссия)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Темы рефератов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«Язык всем знаниям и всей природе ключ». (Г. Державин)</a:t>
            </a:r>
          </a:p>
          <a:p>
            <a:r>
              <a:rPr lang="ru-RU" dirty="0" smtClean="0"/>
              <a:t>2. «Самые правила языка не изобретаются, а в нём уже существуют; надобно только открыть или показать </a:t>
            </a:r>
            <a:r>
              <a:rPr lang="ru-RU" dirty="0" err="1" smtClean="0"/>
              <a:t>оныя</a:t>
            </a:r>
            <a:r>
              <a:rPr lang="ru-RU" dirty="0" smtClean="0"/>
              <a:t>». (Н. Карамзин)</a:t>
            </a:r>
          </a:p>
          <a:p>
            <a:r>
              <a:rPr lang="ru-RU" dirty="0" smtClean="0"/>
              <a:t>3. «Народ выражает себя в языке своём». (И. Срезневский)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Обучение как исследование (этапы научного исследования)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</a:t>
            </a:r>
            <a:r>
              <a:rPr lang="ru-RU" dirty="0" smtClean="0"/>
              <a:t>накомство с литературой;</a:t>
            </a:r>
          </a:p>
          <a:p>
            <a:r>
              <a:rPr lang="ru-RU" dirty="0"/>
              <a:t>в</a:t>
            </a:r>
            <a:r>
              <a:rPr lang="ru-RU" dirty="0" smtClean="0"/>
              <a:t>ыявление (видение) проблемы;</a:t>
            </a:r>
          </a:p>
          <a:p>
            <a:r>
              <a:rPr lang="ru-RU" dirty="0"/>
              <a:t>п</a:t>
            </a:r>
            <a:r>
              <a:rPr lang="ru-RU" dirty="0" smtClean="0"/>
              <a:t>остановка (формулирование) проблемы;</a:t>
            </a:r>
          </a:p>
          <a:p>
            <a:r>
              <a:rPr lang="ru-RU" dirty="0"/>
              <a:t>п</a:t>
            </a:r>
            <a:r>
              <a:rPr lang="ru-RU" dirty="0" smtClean="0"/>
              <a:t>рояснение неясных вопросов;</a:t>
            </a:r>
          </a:p>
          <a:p>
            <a:r>
              <a:rPr lang="ru-RU" dirty="0"/>
              <a:t>ф</a:t>
            </a:r>
            <a:r>
              <a:rPr lang="ru-RU" dirty="0" smtClean="0"/>
              <a:t>ормулировка гипотезы;</a:t>
            </a:r>
          </a:p>
          <a:p>
            <a:r>
              <a:rPr lang="ru-RU" dirty="0"/>
              <a:t>п</a:t>
            </a:r>
            <a:r>
              <a:rPr lang="ru-RU" dirty="0" smtClean="0"/>
              <a:t>ланирование и разработка учебных действий;</a:t>
            </a:r>
          </a:p>
          <a:p>
            <a:r>
              <a:rPr lang="ru-RU" dirty="0"/>
              <a:t>с</a:t>
            </a:r>
            <a:r>
              <a:rPr lang="ru-RU" dirty="0" smtClean="0"/>
              <a:t>бор данных (накопление фактов….);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187</TotalTime>
  <Words>1159</Words>
  <Application>Microsoft Office PowerPoint</Application>
  <PresentationFormat>Экран (4:3)</PresentationFormat>
  <Paragraphs>175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Апекс</vt:lpstr>
      <vt:lpstr>Технология проектов</vt:lpstr>
      <vt:lpstr>Интеллектуальные умения</vt:lpstr>
      <vt:lpstr>План организации работы в рамках  технологии проектов:</vt:lpstr>
      <vt:lpstr>Исследовательский проект «Великий лексикограф земли русской (к 200-летию В. И. Даля)</vt:lpstr>
      <vt:lpstr>продолжение</vt:lpstr>
      <vt:lpstr>Сценарий защиты</vt:lpstr>
      <vt:lpstr>продолжение</vt:lpstr>
      <vt:lpstr>Темы рефератов</vt:lpstr>
      <vt:lpstr>Обучение как исследование (этапы научного исследования)</vt:lpstr>
      <vt:lpstr>продолжение</vt:lpstr>
      <vt:lpstr>продолжение</vt:lpstr>
      <vt:lpstr>ИССЛЕДОВАНИЕ-ОЧЕРК </vt:lpstr>
      <vt:lpstr>СЦЕНАРИЙ ЗАЩИТЫ </vt:lpstr>
      <vt:lpstr>продолжение</vt:lpstr>
      <vt:lpstr>Темы, рекомендованные в форме высказываний учёных и писателей</vt:lpstr>
      <vt:lpstr>Ребёнок учится осмысливать факты, явления , идеи и делать собственные выводы.</vt:lpstr>
      <vt:lpstr>Исследовательская деятельность учащихся - это</vt:lpstr>
      <vt:lpstr>Этапы научного исследования:</vt:lpstr>
      <vt:lpstr>продолжение</vt:lpstr>
      <vt:lpstr>продолжение</vt:lpstr>
      <vt:lpstr>Использование РКМЧП (вызов – осмысление – рефлексия)</vt:lpstr>
      <vt:lpstr>ПРИЛОЖЕНИЕ№1 технологическая карта проекта</vt:lpstr>
      <vt:lpstr>ПРИЛОЖЕНИЕ№2</vt:lpstr>
      <vt:lpstr>Создай текст-миниатюру</vt:lpstr>
      <vt:lpstr>ПРИЛОЖЕНИЕ№4. Вариант сводной таблицы на тему: «Односоставные предложения»</vt:lpstr>
      <vt:lpstr>Требования к оформлению исследовательской работы</vt:lpstr>
      <vt:lpstr>2-ая страница «ОГЛАВЛЕНИЕ»</vt:lpstr>
      <vt:lpstr>Исследовательская часть – следующие страницы</vt:lpstr>
    </vt:vector>
  </TitlesOfParts>
  <Company>Melkosoft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проектов</dc:title>
  <dc:creator>FuckYouBill</dc:creator>
  <cp:lastModifiedBy>ольга</cp:lastModifiedBy>
  <cp:revision>30</cp:revision>
  <dcterms:created xsi:type="dcterms:W3CDTF">2010-02-23T13:25:51Z</dcterms:created>
  <dcterms:modified xsi:type="dcterms:W3CDTF">2012-10-19T09:48:58Z</dcterms:modified>
</cp:coreProperties>
</file>