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D53A3-EEE6-4197-BC60-0F70F5BCB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39E04-52D8-4626-9726-50B424525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-19050"/>
            <a:ext cx="2055812" cy="6146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-19050"/>
            <a:ext cx="6018213" cy="6146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15CF0-83B2-4C6F-804C-2AB61089C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6425" cy="1433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7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83A72-0D7F-43AE-8CE8-9514A4C3C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6425" cy="1433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7012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6613" y="3940175"/>
            <a:ext cx="4037012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4284-B477-4360-8E66-9ECB80B1A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D7151-0A15-4A2C-A874-B583B747A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41D44-8797-4C84-A290-0545A68CE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FB1A-7952-4F1F-A9E0-C960227CE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25AE3-7AA3-48A0-B0B1-A9FEE1D1F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EAE0-373C-4760-B515-C30C17B014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EADD3-E06E-449C-ADA4-14298FBC6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34367-DEEF-4D42-AF83-FD5C95083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10197-4853-46E8-AC7D-553F558FE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84A6A-0AF3-40A7-9F8E-7BDC1DBB3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5CC4-26C5-4B34-B6FB-042FE8AAD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1109-FC66-47DF-AFFF-C3406043E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447800"/>
            <a:ext cx="2055812" cy="4679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8213" cy="4679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5AB6-C289-400B-9219-DBFB93D32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69225" cy="146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3F8F0-8CC0-4230-85F8-091AEE8239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BDDBB-848F-4546-99F9-5B2BF3193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D80AA-5CCE-4B64-B77C-C610115BC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08C91-E998-47AB-A0BF-E51CA6E0C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BFFB5-1AFE-4D1F-87CF-26A6F0217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96B0A-5D84-4699-BDD8-34F519714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E5ECE-17F5-4647-AD35-AC2CE9848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4AFE1-4E82-4AD7-9751-6D1331E83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33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9139238" cy="6850063"/>
            <a:chOff x="0" y="0"/>
            <a:chExt cx="5757" cy="4315"/>
          </a:xfrm>
        </p:grpSpPr>
        <p:sp>
          <p:nvSpPr>
            <p:cNvPr id="2" name="Freeform 2"/>
            <p:cNvSpPr>
              <a:spLocks noChangeArrowheads="1"/>
            </p:cNvSpPr>
            <p:nvPr/>
          </p:nvSpPr>
          <p:spPr bwMode="auto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962D2D"/>
                </a:gs>
                <a:gs pos="50000">
                  <a:srgbClr val="800000"/>
                </a:gs>
                <a:gs pos="100000">
                  <a:srgbClr val="962D2D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1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2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11"/>
            <p:cNvSpPr>
              <a:spLocks noChangeArrowheads="1"/>
            </p:cNvSpPr>
            <p:nvPr/>
          </p:nvSpPr>
          <p:spPr bwMode="auto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4" name="Group 14"/>
            <p:cNvGrpSpPr>
              <a:grpSpLocks/>
            </p:cNvGrpSpPr>
            <p:nvPr/>
          </p:nvGrpSpPr>
          <p:grpSpPr bwMode="auto">
            <a:xfrm>
              <a:off x="192" y="2284"/>
              <a:ext cx="1253" cy="922"/>
              <a:chOff x="192" y="2284"/>
              <a:chExt cx="1253" cy="922"/>
            </a:xfrm>
          </p:grpSpPr>
          <p:sp>
            <p:nvSpPr>
              <p:cNvPr id="1039" name="Freeform 15"/>
              <p:cNvSpPr>
                <a:spLocks noChangeArrowheads="1"/>
              </p:cNvSpPr>
              <p:nvPr/>
            </p:nvSpPr>
            <p:spPr bwMode="auto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0" name="Freeform 16"/>
              <p:cNvSpPr>
                <a:spLocks noChangeArrowheads="1"/>
              </p:cNvSpPr>
              <p:nvPr/>
            </p:nvSpPr>
            <p:spPr bwMode="auto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1" name="Freeform 17"/>
              <p:cNvSpPr>
                <a:spLocks noChangeArrowheads="1"/>
              </p:cNvSpPr>
              <p:nvPr/>
            </p:nvSpPr>
            <p:spPr bwMode="auto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2" name="Freeform 18"/>
              <p:cNvSpPr>
                <a:spLocks noChangeArrowheads="1"/>
              </p:cNvSpPr>
              <p:nvPr/>
            </p:nvSpPr>
            <p:spPr bwMode="auto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3" name="Freeform 19"/>
              <p:cNvSpPr>
                <a:spLocks noChangeArrowheads="1"/>
              </p:cNvSpPr>
              <p:nvPr/>
            </p:nvSpPr>
            <p:spPr bwMode="auto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" name="Freeform 20"/>
              <p:cNvSpPr>
                <a:spLocks noChangeArrowheads="1"/>
              </p:cNvSpPr>
              <p:nvPr/>
            </p:nvSpPr>
            <p:spPr bwMode="auto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5" name="Freeform 21"/>
              <p:cNvSpPr>
                <a:spLocks noChangeArrowheads="1"/>
              </p:cNvSpPr>
              <p:nvPr/>
            </p:nvSpPr>
            <p:spPr bwMode="auto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6" name="Freeform 22"/>
              <p:cNvSpPr>
                <a:spLocks noChangeArrowheads="1"/>
              </p:cNvSpPr>
              <p:nvPr/>
            </p:nvSpPr>
            <p:spPr bwMode="auto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7" name="Freeform 23"/>
              <p:cNvSpPr>
                <a:spLocks noChangeArrowheads="1"/>
              </p:cNvSpPr>
              <p:nvPr/>
            </p:nvSpPr>
            <p:spPr bwMode="auto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1" name="Freeform 27"/>
              <p:cNvSpPr>
                <a:spLocks noChangeArrowheads="1"/>
              </p:cNvSpPr>
              <p:nvPr/>
            </p:nvSpPr>
            <p:spPr bwMode="auto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2" name="Freeform 28"/>
              <p:cNvSpPr>
                <a:spLocks noChangeArrowheads="1"/>
              </p:cNvSpPr>
              <p:nvPr/>
            </p:nvSpPr>
            <p:spPr bwMode="auto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3" name="Freeform 29"/>
              <p:cNvSpPr>
                <a:spLocks noChangeArrowheads="1"/>
              </p:cNvSpPr>
              <p:nvPr/>
            </p:nvSpPr>
            <p:spPr bwMode="auto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4" name="Freeform 30"/>
              <p:cNvSpPr>
                <a:spLocks noChangeArrowheads="1"/>
              </p:cNvSpPr>
              <p:nvPr/>
            </p:nvSpPr>
            <p:spPr bwMode="auto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5" name="Freeform 31"/>
              <p:cNvSpPr>
                <a:spLocks noChangeArrowheads="1"/>
              </p:cNvSpPr>
              <p:nvPr/>
            </p:nvSpPr>
            <p:spPr bwMode="auto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6" name="Freeform 32"/>
              <p:cNvSpPr>
                <a:spLocks noChangeArrowheads="1"/>
              </p:cNvSpPr>
              <p:nvPr/>
            </p:nvSpPr>
            <p:spPr bwMode="auto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7" name="Freeform 33"/>
              <p:cNvSpPr>
                <a:spLocks noChangeArrowheads="1"/>
              </p:cNvSpPr>
              <p:nvPr/>
            </p:nvSpPr>
            <p:spPr bwMode="auto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8" name="Freeform 34"/>
              <p:cNvSpPr>
                <a:spLocks noChangeArrowheads="1"/>
              </p:cNvSpPr>
              <p:nvPr/>
            </p:nvSpPr>
            <p:spPr bwMode="auto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9" name="Freeform 35"/>
              <p:cNvSpPr>
                <a:spLocks noChangeArrowheads="1"/>
              </p:cNvSpPr>
              <p:nvPr/>
            </p:nvSpPr>
            <p:spPr bwMode="auto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0" name="Freeform 36"/>
              <p:cNvSpPr>
                <a:spLocks noChangeArrowheads="1"/>
              </p:cNvSpPr>
              <p:nvPr/>
            </p:nvSpPr>
            <p:spPr bwMode="auto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1" name="Freeform 37"/>
              <p:cNvSpPr>
                <a:spLocks noChangeArrowheads="1"/>
              </p:cNvSpPr>
              <p:nvPr/>
            </p:nvSpPr>
            <p:spPr bwMode="auto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2" name="Freeform 38"/>
              <p:cNvSpPr>
                <a:spLocks noChangeArrowheads="1"/>
              </p:cNvSpPr>
              <p:nvPr/>
            </p:nvSpPr>
            <p:spPr bwMode="auto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3" name="Freeform 39"/>
              <p:cNvSpPr>
                <a:spLocks noChangeArrowheads="1"/>
              </p:cNvSpPr>
              <p:nvPr/>
            </p:nvSpPr>
            <p:spPr bwMode="auto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64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9050"/>
            <a:ext cx="8226425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0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A185AE-3948-4890-A46C-4198206AC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>
    <p:pull dir="ld"/>
  </p:transition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00000"/>
            </a:gs>
            <a:gs pos="100000">
              <a:srgbClr val="FF9933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9139238" cy="6850063"/>
            <a:chOff x="0" y="0"/>
            <a:chExt cx="5757" cy="4315"/>
          </a:xfrm>
        </p:grpSpPr>
        <p:sp>
          <p:nvSpPr>
            <p:cNvPr id="2" name="Freeform 2"/>
            <p:cNvSpPr>
              <a:spLocks noChangeArrowheads="1"/>
            </p:cNvSpPr>
            <p:nvPr/>
          </p:nvSpPr>
          <p:spPr bwMode="auto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0">
              <a:gsLst>
                <a:gs pos="0">
                  <a:srgbClr val="962D2D"/>
                </a:gs>
                <a:gs pos="50000">
                  <a:srgbClr val="800000"/>
                </a:gs>
                <a:gs pos="100000">
                  <a:srgbClr val="962D2D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6" name="Freeform 8"/>
            <p:cNvSpPr>
              <a:spLocks noChangeArrowheads="1"/>
            </p:cNvSpPr>
            <p:nvPr/>
          </p:nvSpPr>
          <p:spPr bwMode="auto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rgbClr val="800000"/>
                </a:gs>
                <a:gs pos="100000">
                  <a:srgbClr val="FF99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Freeform 11"/>
            <p:cNvSpPr>
              <a:spLocks noChangeArrowheads="1"/>
            </p:cNvSpPr>
            <p:nvPr/>
          </p:nvSpPr>
          <p:spPr bwMode="auto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68" name="Group 14"/>
            <p:cNvGrpSpPr>
              <a:grpSpLocks/>
            </p:cNvGrpSpPr>
            <p:nvPr/>
          </p:nvGrpSpPr>
          <p:grpSpPr bwMode="auto">
            <a:xfrm>
              <a:off x="192" y="2284"/>
              <a:ext cx="1253" cy="922"/>
              <a:chOff x="192" y="2284"/>
              <a:chExt cx="1253" cy="922"/>
            </a:xfrm>
          </p:grpSpPr>
          <p:sp>
            <p:nvSpPr>
              <p:cNvPr id="2063" name="Freeform 15"/>
              <p:cNvSpPr>
                <a:spLocks noChangeArrowheads="1"/>
              </p:cNvSpPr>
              <p:nvPr/>
            </p:nvSpPr>
            <p:spPr bwMode="auto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4" name="Freeform 16"/>
              <p:cNvSpPr>
                <a:spLocks noChangeArrowheads="1"/>
              </p:cNvSpPr>
              <p:nvPr/>
            </p:nvSpPr>
            <p:spPr bwMode="auto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5" name="Freeform 17"/>
              <p:cNvSpPr>
                <a:spLocks noChangeArrowheads="1"/>
              </p:cNvSpPr>
              <p:nvPr/>
            </p:nvSpPr>
            <p:spPr bwMode="auto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6" name="Freeform 18"/>
              <p:cNvSpPr>
                <a:spLocks noChangeArrowheads="1"/>
              </p:cNvSpPr>
              <p:nvPr/>
            </p:nvSpPr>
            <p:spPr bwMode="auto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7" name="Freeform 19"/>
              <p:cNvSpPr>
                <a:spLocks noChangeArrowheads="1"/>
              </p:cNvSpPr>
              <p:nvPr/>
            </p:nvSpPr>
            <p:spPr bwMode="auto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" name="Freeform 20"/>
              <p:cNvSpPr>
                <a:spLocks noChangeArrowheads="1"/>
              </p:cNvSpPr>
              <p:nvPr/>
            </p:nvSpPr>
            <p:spPr bwMode="auto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4" name="Freeform 26"/>
              <p:cNvSpPr>
                <a:spLocks noChangeArrowheads="1"/>
              </p:cNvSpPr>
              <p:nvPr/>
            </p:nvSpPr>
            <p:spPr bwMode="auto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6" name="Freeform 28"/>
              <p:cNvSpPr>
                <a:spLocks noChangeArrowheads="1"/>
              </p:cNvSpPr>
              <p:nvPr/>
            </p:nvSpPr>
            <p:spPr bwMode="auto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8" name="Freeform 30"/>
              <p:cNvSpPr>
                <a:spLocks noChangeArrowheads="1"/>
              </p:cNvSpPr>
              <p:nvPr/>
            </p:nvSpPr>
            <p:spPr bwMode="auto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79" name="Freeform 31"/>
              <p:cNvSpPr>
                <a:spLocks noChangeArrowheads="1"/>
              </p:cNvSpPr>
              <p:nvPr/>
            </p:nvSpPr>
            <p:spPr bwMode="auto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0" name="Freeform 32"/>
              <p:cNvSpPr>
                <a:spLocks noChangeArrowheads="1"/>
              </p:cNvSpPr>
              <p:nvPr/>
            </p:nvSpPr>
            <p:spPr bwMode="auto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1" name="Freeform 33"/>
              <p:cNvSpPr>
                <a:spLocks noChangeArrowheads="1"/>
              </p:cNvSpPr>
              <p:nvPr/>
            </p:nvSpPr>
            <p:spPr bwMode="auto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2" name="Freeform 34"/>
              <p:cNvSpPr>
                <a:spLocks noChangeArrowheads="1"/>
              </p:cNvSpPr>
              <p:nvPr/>
            </p:nvSpPr>
            <p:spPr bwMode="auto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800000"/>
                  </a:gs>
                  <a:gs pos="100000">
                    <a:srgbClr val="FF9900"/>
                  </a:gs>
                </a:gsLst>
                <a:lin ang="81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3" name="Freeform 35"/>
              <p:cNvSpPr>
                <a:spLocks noChangeArrowheads="1"/>
              </p:cNvSpPr>
              <p:nvPr/>
            </p:nvSpPr>
            <p:spPr bwMode="auto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4" name="Freeform 36"/>
              <p:cNvSpPr>
                <a:spLocks noChangeArrowheads="1"/>
              </p:cNvSpPr>
              <p:nvPr/>
            </p:nvSpPr>
            <p:spPr bwMode="auto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5" name="Freeform 37"/>
              <p:cNvSpPr>
                <a:spLocks noChangeArrowheads="1"/>
              </p:cNvSpPr>
              <p:nvPr/>
            </p:nvSpPr>
            <p:spPr bwMode="auto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6" name="Freeform 38"/>
              <p:cNvSpPr>
                <a:spLocks noChangeArrowheads="1"/>
              </p:cNvSpPr>
              <p:nvPr/>
            </p:nvSpPr>
            <p:spPr bwMode="auto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7" name="Freeform 39"/>
              <p:cNvSpPr>
                <a:spLocks noChangeArrowheads="1"/>
              </p:cNvSpPr>
              <p:nvPr/>
            </p:nvSpPr>
            <p:spPr bwMode="auto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8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88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69225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89" name="Rectangle 4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0" name="Rectangle 4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fld id="{0B5E833A-7E71-4AA8-8B04-717F6C75B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 spd="med">
    <p:pull dir="ld"/>
  </p:transition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7388" y="1979613"/>
            <a:ext cx="7772400" cy="20177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smtClean="0"/>
              <a:t>Сталинградская битва – начало коренного перелома в ходе Великой Отечественной войны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0" y="4868863"/>
            <a:ext cx="4103688" cy="1728787"/>
          </a:xfrm>
          <a:noFill/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1800" smtClean="0">
              <a:effectLst/>
            </a:endParaRPr>
          </a:p>
          <a:p>
            <a:pPr marL="0" indent="0" algn="r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1800" smtClean="0">
              <a:effectLst/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68313" y="333375"/>
            <a:ext cx="3908425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i="1">
                <a:solidFill>
                  <a:srgbClr val="FFFFFF"/>
                </a:solidFill>
                <a:latin typeface="Times New Roman" pitchFamily="16" charset="0"/>
              </a:rPr>
              <a:t> </a:t>
            </a:r>
            <a:r>
              <a:rPr lang="ru-RU" sz="2400" b="1">
                <a:solidFill>
                  <a:srgbClr val="FFFFFF"/>
                </a:solidFill>
                <a:latin typeface="Times New Roman" pitchFamily="16" charset="0"/>
              </a:rPr>
              <a:t>«Вот тут и научимся, вот в этих самых степях…»</a:t>
            </a:r>
          </a:p>
          <a:p>
            <a:pPr algn="ct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FFFFFF"/>
                </a:solidFill>
                <a:latin typeface="Times New Roman" pitchFamily="16" charset="0"/>
              </a:rPr>
              <a:t>Михаил Шолохов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72198" y="5429264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Выполнила : </a:t>
            </a:r>
            <a:r>
              <a:rPr lang="ru-RU" dirty="0" smtClean="0"/>
              <a:t>Преподаватель ГБОУ НПО №3 КК </a:t>
            </a:r>
          </a:p>
          <a:p>
            <a:r>
              <a:rPr lang="ru-RU" dirty="0" err="1" smtClean="0"/>
              <a:t>Хромовских</a:t>
            </a:r>
            <a:r>
              <a:rPr lang="ru-RU" dirty="0" smtClean="0"/>
              <a:t> С.С.</a:t>
            </a:r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smtClean="0"/>
              <a:t>Подвиг солдат при защите дома Павлова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773238"/>
            <a:ext cx="4176712" cy="3816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5148263" cy="7016750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00" smtClean="0"/>
              <a:t>                    </a:t>
            </a:r>
            <a:r>
              <a:rPr lang="ru-RU" sz="2400" smtClean="0">
                <a:effectLst/>
                <a:latin typeface="Arial" charset="0"/>
              </a:rPr>
              <a:t>Подвиг солдат, защищавших четырехэтажный дом на площади «9 Января» от яростных атак гитлеровцев, известен всему миру.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58 дней и ночей 24 воина героически обороняли дом.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58 суток беспрерывных боев, без сна и отдыха. И на 59-й день – 24 ноября -  гарнизон перешел в наступление и отбросил врага за железнодорожное полотно.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smtClean="0">
              <a:effectLst/>
              <a:latin typeface="Arial" charset="0"/>
            </a:endParaRP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smtClean="0">
              <a:effectLst/>
              <a:latin typeface="Arial" charset="0"/>
            </a:endParaRPr>
          </a:p>
          <a:p>
            <a:pPr indent="-339725"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1400" smtClean="0">
              <a:latin typeface="Arial" charset="0"/>
            </a:endParaRPr>
          </a:p>
          <a:p>
            <a:pPr indent="-339725"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1600" smtClean="0">
              <a:latin typeface="Arial" charset="0"/>
            </a:endParaRPr>
          </a:p>
          <a:p>
            <a:pPr indent="-339725"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1400" smtClean="0">
              <a:latin typeface="Arial" charset="0"/>
            </a:endParaRPr>
          </a:p>
          <a:p>
            <a:pPr indent="-339725"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400" b="1" smtClean="0">
                <a:latin typeface="Arial" charset="0"/>
              </a:rPr>
              <a:t>       </a:t>
            </a:r>
          </a:p>
          <a:p>
            <a:pPr indent="-339725" eaLnBrk="1" hangingPunct="1">
              <a:lnSpc>
                <a:spcPct val="80000"/>
              </a:lnSpc>
              <a:spcBef>
                <a:spcPts val="12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500" b="1" smtClean="0"/>
              <a:t>        </a:t>
            </a:r>
          </a:p>
          <a:p>
            <a:pPr indent="-339725" eaLnBrk="1" hangingPunct="1">
              <a:lnSpc>
                <a:spcPct val="80000"/>
              </a:lnSpc>
              <a:spcBef>
                <a:spcPts val="12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500" b="1" smtClean="0"/>
          </a:p>
          <a:p>
            <a:pPr indent="-339725" eaLnBrk="1" hangingPunct="1">
              <a:lnSpc>
                <a:spcPct val="80000"/>
              </a:lnSpc>
              <a:spcBef>
                <a:spcPts val="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300" b="1" smtClean="0"/>
          </a:p>
          <a:p>
            <a:pPr indent="-339725" eaLnBrk="1" hangingPunct="1">
              <a:lnSpc>
                <a:spcPct val="80000"/>
              </a:lnSpc>
              <a:spcBef>
                <a:spcPts val="75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300" b="1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</a:rPr>
              <a:t>Дом Павлова</a:t>
            </a: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 flipV="1">
            <a:off x="6948488" y="4002088"/>
            <a:ext cx="647700" cy="16621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Oval 6"/>
          <p:cNvSpPr>
            <a:spLocks noChangeArrowheads="1"/>
          </p:cNvSpPr>
          <p:nvPr/>
        </p:nvSpPr>
        <p:spPr bwMode="auto">
          <a:xfrm>
            <a:off x="7308850" y="3429000"/>
            <a:ext cx="720725" cy="576263"/>
          </a:xfrm>
          <a:prstGeom prst="ellipse">
            <a:avLst/>
          </a:prstGeom>
          <a:solidFill>
            <a:srgbClr val="FFFFFF">
              <a:alpha val="0"/>
            </a:srgbClr>
          </a:solidFill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988"/>
            <a:ext cx="8229600" cy="13128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smtClean="0"/>
              <a:t>Контрнаступление советских войск под Сталинградом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1628775"/>
            <a:ext cx="5724525" cy="6770688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000" smtClean="0"/>
              <a:t>          </a:t>
            </a:r>
            <a:r>
              <a:rPr lang="ru-RU" sz="2400" smtClean="0">
                <a:effectLst/>
                <a:latin typeface="Arial" charset="0"/>
              </a:rPr>
              <a:t>19 ноября утром войска Юго-Западного и Донского фронтов объединенным мощным ударом прорвали оборону немецкой армии.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     23 ноября передовые танковые части Сталинградского фронта вошли в район хутора Советский, где встретились с частями Юго-Западного фронта, замкнув кольцо окружения Сталинградской группировки противника.</a:t>
            </a:r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>
              <a:latin typeface="Arial" charset="0"/>
            </a:endParaRPr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435600" y="6165850"/>
            <a:ext cx="34051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  <a:latin typeface="Times New Roman" pitchFamily="16" charset="0"/>
              </a:rPr>
              <a:t>Операция «Уран»</a:t>
            </a:r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1700213"/>
            <a:ext cx="3435350" cy="4476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96838"/>
            <a:ext cx="8229600" cy="131286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smtClean="0"/>
              <a:t>Капитуляция армии Паулюса</a:t>
            </a:r>
            <a:br>
              <a:rPr lang="ru-RU" sz="4000" smtClean="0"/>
            </a:br>
            <a:r>
              <a:rPr lang="ru-RU" sz="4000" smtClean="0"/>
              <a:t>Операция «Кольцо»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96975"/>
            <a:ext cx="5364163" cy="7165975"/>
          </a:xfrm>
        </p:spPr>
        <p:txBody>
          <a:bodyPr/>
          <a:lstStyle/>
          <a:p>
            <a:pPr indent="-339725" eaLnBrk="1" hangingPunct="1">
              <a:lnSpc>
                <a:spcPct val="90000"/>
              </a:lnSpc>
              <a:spcBef>
                <a:spcPts val="35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400" smtClean="0"/>
              <a:t>      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400" smtClean="0"/>
              <a:t>        </a:t>
            </a:r>
            <a:r>
              <a:rPr lang="ru-RU" sz="2400" smtClean="0">
                <a:effectLst/>
                <a:latin typeface="Arial" charset="0"/>
              </a:rPr>
              <a:t>8 января 1943 года командующему немецкими войсками генерал-полковнику Паулюсу был предъявлен ультиматум о немедленной и безоговорочной капитуляции.           10 января 1943 года войска Донского фронта под командованием генерал-лейтенанта К.К.Рокоссовского  перешли в генеральное наступление с целью окончательной ликвидации окруженного врага.</a:t>
            </a:r>
          </a:p>
          <a:p>
            <a:pPr indent="-339725" eaLnBrk="1" hangingPunct="1">
              <a:spcBef>
                <a:spcPts val="5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000" smtClean="0">
                <a:effectLst/>
                <a:latin typeface="Arial" charset="0"/>
              </a:rPr>
              <a:t>      </a:t>
            </a:r>
          </a:p>
          <a:p>
            <a:pPr indent="-339725" eaLnBrk="1" hangingPunct="1">
              <a:lnSpc>
                <a:spcPct val="90000"/>
              </a:lnSpc>
              <a:spcBef>
                <a:spcPts val="500"/>
              </a:spcBef>
              <a:buClrTx/>
              <a:buSzPct val="160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000" smtClean="0">
              <a:effectLst/>
              <a:latin typeface="Arial" charset="0"/>
            </a:endParaRPr>
          </a:p>
          <a:p>
            <a:pPr indent="-339725" eaLnBrk="1" hangingPunct="1">
              <a:lnSpc>
                <a:spcPct val="90000"/>
              </a:lnSpc>
              <a:spcBef>
                <a:spcPts val="450"/>
              </a:spcBef>
              <a:buClrTx/>
              <a:buSzPct val="178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1800" smtClean="0"/>
          </a:p>
          <a:p>
            <a:pPr indent="-339725" eaLnBrk="1" hangingPunct="1">
              <a:lnSpc>
                <a:spcPct val="90000"/>
              </a:lnSpc>
              <a:spcBef>
                <a:spcPts val="100"/>
              </a:spcBef>
              <a:buClrTx/>
              <a:buSzPct val="400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400" smtClean="0"/>
          </a:p>
          <a:p>
            <a:pPr indent="-339725" eaLnBrk="1" hangingPunct="1">
              <a:lnSpc>
                <a:spcPct val="90000"/>
              </a:lnSpc>
              <a:spcBef>
                <a:spcPts val="100"/>
              </a:spcBef>
              <a:buClrTx/>
              <a:buSzPct val="400000"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400" smtClean="0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003800" y="4508500"/>
            <a:ext cx="3960813" cy="2989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>
                <a:solidFill>
                  <a:srgbClr val="FFFFFF"/>
                </a:solidFill>
              </a:rPr>
              <a:t>Командующий Донским фронтом генерал-полковник К.К.Рокоссовский и представитель Ставки Верховного Главнокомандования маршал артиллерии Н.Н.Воронов допрашивают генерал-фельдмаршала Паулюса.</a:t>
            </a:r>
          </a:p>
          <a:p>
            <a:pPr algn="ctr" eaLnBrk="0" hangingPunct="0"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600">
              <a:solidFill>
                <a:srgbClr val="FFFFFF"/>
              </a:solidFill>
            </a:endParaRPr>
          </a:p>
          <a:p>
            <a:pPr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FFFFFF"/>
              </a:solidFill>
            </a:endParaRPr>
          </a:p>
          <a:p>
            <a:pPr eaLnBrk="0" hangingPunct="0">
              <a:spcBef>
                <a:spcPts val="87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FFFFFF"/>
              </a:solidFill>
            </a:endParaRPr>
          </a:p>
          <a:p>
            <a:pPr eaLnBrk="0" hangingPunct="0">
              <a:spcBef>
                <a:spcPts val="87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FFFFFF"/>
              </a:solidFill>
            </a:endParaRP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844675"/>
            <a:ext cx="41402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smtClean="0"/>
              <a:t>Начало Великой Отечественной войны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700213"/>
            <a:ext cx="5184775" cy="4897437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/>
              <a:t>       </a:t>
            </a:r>
            <a:r>
              <a:rPr lang="ru-RU" sz="2400" smtClean="0">
                <a:effectLst/>
                <a:latin typeface="Times New Roman" pitchFamily="16" charset="0"/>
              </a:rPr>
              <a:t>22 июня 1941 года фашистская Германия без объявления войны напала на Советский Союз.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Times New Roman" pitchFamily="16" charset="0"/>
              </a:rPr>
              <a:t>      Этот вероломный акт был совершен, несмотря на существование </a:t>
            </a:r>
            <a:r>
              <a:rPr lang="ru-RU" sz="2400" smtClean="0">
                <a:effectLst/>
                <a:latin typeface="Arial" charset="0"/>
              </a:rPr>
              <a:t>советско-германского</a:t>
            </a:r>
            <a:r>
              <a:rPr lang="ru-RU" sz="2400" smtClean="0">
                <a:effectLst/>
                <a:latin typeface="Times New Roman" pitchFamily="16" charset="0"/>
              </a:rPr>
              <a:t> договора о ненападении. Началась Великая Отечественная война, которая продолжалась 1418 дней и ночей – почти 4 героических и трагических года.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1844675"/>
            <a:ext cx="3384550" cy="4033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12725"/>
            <a:ext cx="8229600" cy="1190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smtClean="0"/>
              <a:t>Сталинградская битва</a:t>
            </a:r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smtClean="0"/>
              <a:t> (</a:t>
            </a:r>
            <a:r>
              <a:rPr lang="ru-RU" sz="2800" smtClean="0"/>
              <a:t>июль</a:t>
            </a:r>
            <a:r>
              <a:rPr lang="ru-RU" sz="3200" smtClean="0"/>
              <a:t>1942-</a:t>
            </a:r>
            <a:r>
              <a:rPr lang="ru-RU" sz="2800" smtClean="0"/>
              <a:t>февраль</a:t>
            </a:r>
            <a:r>
              <a:rPr lang="ru-RU" sz="3200" smtClean="0"/>
              <a:t>1943г.г.)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80975" y="1916113"/>
            <a:ext cx="5184775" cy="5257800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smtClean="0"/>
              <a:t>       </a:t>
            </a:r>
            <a:r>
              <a:rPr lang="ru-RU" sz="2400" smtClean="0">
                <a:effectLst/>
                <a:latin typeface="Arial" charset="0"/>
              </a:rPr>
              <a:t>28 июня началось наступление группы армий «Юг». Около 90 фашистских дивизий обрушились на позиции советских войск. Наши войска в середине июля 1942 года были вынуждены отойти к Воронежу, оставили Донбасс и заняли оборону в большой излучине Дона. Создалась непосредственная угроза Сталинграду и Северному Кавказу. 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2060575"/>
            <a:ext cx="3960813" cy="432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29600" cy="868363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smtClean="0"/>
              <a:t>Начало Сталинградской битвы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50825" y="1916113"/>
            <a:ext cx="3673475" cy="3386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FF"/>
                </a:solidFill>
              </a:rPr>
              <a:t>17 июля 1942 года передовые части фашистской группы армий «Б» в большой излучине Дона встретились с войсками Сталинградского фронта. Началась Сталинградская битва.</a:t>
            </a:r>
          </a:p>
        </p:txBody>
      </p:sp>
      <p:pic>
        <p:nvPicPr>
          <p:cNvPr id="61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989138"/>
            <a:ext cx="4319587" cy="3384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356100" y="5589588"/>
            <a:ext cx="4319588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</a:rPr>
              <a:t>В штабе 62-й армии: Н.И.Крылов, В.И.Чуйков, К.А.Гуров, А.И.Родимцев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smtClean="0"/>
              <a:t>«Ни шагу назад !»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07950" y="2060575"/>
            <a:ext cx="3816350" cy="284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FF"/>
                </a:solidFill>
                <a:latin typeface="Times New Roman" pitchFamily="16" charset="0"/>
              </a:rPr>
              <a:t>   </a:t>
            </a:r>
            <a:r>
              <a:rPr lang="ru-RU" sz="2400">
                <a:solidFill>
                  <a:srgbClr val="FFFFFF"/>
                </a:solidFill>
              </a:rPr>
              <a:t>28 июля 1942 года Народный комиссар обороны СССР издал приказ № 227, вошедший в историю под названием</a:t>
            </a:r>
          </a:p>
          <a:p>
            <a:pPr eaLnBrk="0" hangingPunct="0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FF"/>
                </a:solidFill>
              </a:rPr>
              <a:t> «Ни шагу назад!»</a:t>
            </a: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688" y="1989138"/>
            <a:ext cx="4789487" cy="3167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356100" y="5300663"/>
            <a:ext cx="43195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</a:rPr>
              <a:t>Атака немецких танков отбита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333375"/>
            <a:ext cx="8218487" cy="863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smtClean="0"/>
              <a:t>Оборона Сталинграда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84313"/>
            <a:ext cx="4105275" cy="5365750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/>
              <a:t>       </a:t>
            </a:r>
            <a:r>
              <a:rPr lang="ru-RU" sz="2400" smtClean="0">
                <a:effectLst/>
                <a:latin typeface="Arial" charset="0"/>
              </a:rPr>
              <a:t>В обороне города огромную роль должны были сыграть заводы, особенно тракторный, «Красный Октябрь», «Баррикады», судоверфь.        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  Сталинградский тракторный приступил к выпуску танковых моторов, артиллерийских тягачей и средних танков Т-34.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smtClean="0">
              <a:effectLst/>
              <a:latin typeface="Arial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356100" y="4652963"/>
            <a:ext cx="4356100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39725" algn="ctr">
              <a:spcBef>
                <a:spcPts val="4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  </a:t>
            </a:r>
            <a:r>
              <a:rPr lang="ru-RU">
                <a:solidFill>
                  <a:srgbClr val="FFFFFF"/>
                </a:solidFill>
              </a:rPr>
              <a:t>Танки с завода уходят на фронт</a:t>
            </a:r>
          </a:p>
        </p:txBody>
      </p:sp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1628775"/>
            <a:ext cx="4464050" cy="2952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076825" y="4652963"/>
            <a:ext cx="3609975" cy="220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39725"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   </a:t>
            </a:r>
            <a:r>
              <a:rPr lang="ru-RU" sz="1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50825" y="4076700"/>
            <a:ext cx="8569325" cy="3689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39725" algn="ctr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16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</a:rPr>
              <a:t>           </a:t>
            </a:r>
            <a:r>
              <a:rPr lang="ru-RU" sz="2400">
                <a:solidFill>
                  <a:srgbClr val="FFFFFF"/>
                </a:solidFill>
              </a:rPr>
              <a:t>Пытаясь захватить город с ходу, фашистские орды бросили на Сталинград всю авиацию 4-ого воздушного флота.</a:t>
            </a:r>
          </a:p>
          <a:p>
            <a:pPr marL="342900" indent="-339725" algn="ctr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ru-RU" sz="2400">
                <a:solidFill>
                  <a:srgbClr val="FFFFFF"/>
                </a:solidFill>
              </a:rPr>
              <a:t>      23 августа враг обрушил на город первый бомбовый удар колоссальной силы. За несколько часов целые кварталы превратились в развалины. </a:t>
            </a:r>
          </a:p>
          <a:p>
            <a:pPr marL="342900" indent="-339725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sz="2400">
              <a:solidFill>
                <a:srgbClr val="FFFFFF"/>
              </a:solidFill>
            </a:endParaRPr>
          </a:p>
          <a:p>
            <a:pPr marL="342900" indent="-339725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sz="2400">
              <a:solidFill>
                <a:srgbClr val="FFFFFF"/>
              </a:solidFill>
              <a:latin typeface="Verdana" pitchFamily="32" charset="0"/>
            </a:endParaRPr>
          </a:p>
          <a:p>
            <a:pPr marL="342900" indent="-339725">
              <a:spcBef>
                <a:spcPts val="60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ru-RU" sz="24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11188" y="425450"/>
            <a:ext cx="8137525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6" charset="0"/>
              </a:rPr>
              <a:t>Штурм Сталинграда</a:t>
            </a:r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484313"/>
            <a:ext cx="5830887" cy="242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229600" cy="1312863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smtClean="0"/>
              <a:t>В его руках судьба армии и народа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916113"/>
            <a:ext cx="3457575" cy="439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995738" y="1844675"/>
            <a:ext cx="4897437" cy="4192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FF"/>
                </a:solidFill>
              </a:rPr>
              <a:t>25 августа 1942 года приказом Военного совета фронта Сталинград был объявлен на осадном положении. Для оказания практической помощи фронтам в район Сталинграда Ставка командирует генерала</a:t>
            </a: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>
                <a:solidFill>
                  <a:srgbClr val="FFFFFF"/>
                </a:solidFill>
              </a:rPr>
              <a:t> Г.К. Жукова, назначенного 27 августа на пост заместителя Верховного главнокомандующего</a:t>
            </a:r>
            <a:r>
              <a:rPr lang="ru-RU" sz="2400" b="1">
                <a:solidFill>
                  <a:srgbClr val="FFFFFF"/>
                </a:solidFill>
              </a:rPr>
              <a:t>.</a:t>
            </a:r>
            <a:r>
              <a:rPr lang="ru-RU" sz="2400" b="1">
                <a:solidFill>
                  <a:srgbClr val="FFFFFF"/>
                </a:solidFill>
                <a:latin typeface="Times New Roman" pitchFamily="16" charset="0"/>
              </a:rPr>
              <a:t>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4775"/>
            <a:ext cx="8229600" cy="1312863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smtClean="0"/>
              <a:t>Битва за Мамаев курган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-107950" y="1268413"/>
            <a:ext cx="4859338" cy="5589587"/>
          </a:xfrm>
        </p:spPr>
        <p:txBody>
          <a:bodyPr/>
          <a:lstStyle/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800" smtClean="0"/>
              <a:t>       </a:t>
            </a:r>
            <a:r>
              <a:rPr lang="ru-RU" sz="2400" smtClean="0">
                <a:effectLst/>
                <a:latin typeface="Arial" charset="0"/>
              </a:rPr>
              <a:t>Сто сорок дней и ночей не утихала ожесточенная битва на Мамаевом кургане.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  В сводках Совинформбюро курган назывался высотой «102,0». С ее вершины открывается панорама города, большой участок Волги, заволжские леса, где в то время находились тылы советских войск.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smtClean="0">
                <a:effectLst/>
                <a:latin typeface="Arial" charset="0"/>
              </a:rPr>
              <a:t>        Бои за курган начались 14 сентября 1942 года. </a:t>
            </a:r>
          </a:p>
          <a:p>
            <a:pPr indent="-339725" eaLnBrk="1" hangingPunct="1">
              <a:spcBef>
                <a:spcPts val="6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smtClean="0">
              <a:effectLst/>
              <a:latin typeface="Arial" charset="0"/>
            </a:endParaRPr>
          </a:p>
          <a:p>
            <a:pPr indent="-339725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800" smtClean="0"/>
              <a:t> 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076825" y="5949950"/>
            <a:ext cx="3527425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412875"/>
            <a:ext cx="4176712" cy="3816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148263" y="5373688"/>
            <a:ext cx="3600450" cy="105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</a:rPr>
              <a:t>Мемориальный комплекс на Мамаевом кургане</a:t>
            </a:r>
          </a:p>
          <a:p>
            <a:pPr algn="ctr" eaLnBrk="0" hangingPunct="0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FFFFFF"/>
                </a:solidFill>
              </a:rPr>
              <a:t>(современный вид)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SimSun"/>
        <a:cs typeface=""/>
      </a:majorFont>
      <a:minorFont>
        <a:latin typeface="Verdana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SimSun"/>
        <a:cs typeface=""/>
      </a:majorFont>
      <a:minorFont>
        <a:latin typeface="Verdana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617</Words>
  <Application>Microsoft Office PowerPoint</Application>
  <PresentationFormat>Экран (4:3)</PresentationFormat>
  <Paragraphs>68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Сталинградская битва – начало коренного перелома в ходе Великой Отечественной войны</vt:lpstr>
      <vt:lpstr>Начало Великой Отечественной войны</vt:lpstr>
      <vt:lpstr>Сталинградская битва  (июль1942-февраль1943г.г.)</vt:lpstr>
      <vt:lpstr>Начало Сталинградской битвы</vt:lpstr>
      <vt:lpstr>«Ни шагу назад !»</vt:lpstr>
      <vt:lpstr>Оборона Сталинграда</vt:lpstr>
      <vt:lpstr>Слайд 7</vt:lpstr>
      <vt:lpstr>В его руках судьба армии и народа</vt:lpstr>
      <vt:lpstr>Битва за Мамаев курган </vt:lpstr>
      <vt:lpstr>Подвиг солдат при защите дома Павлова</vt:lpstr>
      <vt:lpstr>Контрнаступление советских войск под Сталинградом</vt:lpstr>
      <vt:lpstr>Капитуляция армии Паулюса Операция «Кольцо»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«Сталинградская и Курская битва-коренной перелом в ходе Великой Отечественной войны».</dc:title>
  <dc:creator>home</dc:creator>
  <cp:lastModifiedBy>user</cp:lastModifiedBy>
  <cp:revision>186</cp:revision>
  <cp:lastPrinted>1601-01-01T00:00:00Z</cp:lastPrinted>
  <dcterms:created xsi:type="dcterms:W3CDTF">2008-01-25T09:24:27Z</dcterms:created>
  <dcterms:modified xsi:type="dcterms:W3CDTF">2014-04-27T17:27:05Z</dcterms:modified>
</cp:coreProperties>
</file>