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7" r:id="rId3"/>
    <p:sldId id="258" r:id="rId4"/>
    <p:sldId id="259" r:id="rId5"/>
    <p:sldId id="260" r:id="rId6"/>
    <p:sldId id="288" r:id="rId7"/>
    <p:sldId id="285" r:id="rId8"/>
    <p:sldId id="261" r:id="rId9"/>
    <p:sldId id="262" r:id="rId10"/>
    <p:sldId id="263" r:id="rId11"/>
    <p:sldId id="264" r:id="rId12"/>
    <p:sldId id="265" r:id="rId13"/>
    <p:sldId id="266" r:id="rId14"/>
    <p:sldId id="291" r:id="rId15"/>
    <p:sldId id="267" r:id="rId16"/>
    <p:sldId id="268" r:id="rId17"/>
    <p:sldId id="292" r:id="rId18"/>
    <p:sldId id="286" r:id="rId19"/>
    <p:sldId id="287" r:id="rId20"/>
    <p:sldId id="293" r:id="rId21"/>
    <p:sldId id="272" r:id="rId22"/>
    <p:sldId id="273" r:id="rId23"/>
    <p:sldId id="282" r:id="rId24"/>
    <p:sldId id="28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Верите ли вы в суеверия?</c:v>
                </c:pt>
              </c:strCache>
            </c:strRef>
          </c:tx>
          <c:explosion val="25"/>
          <c:dPt>
            <c:idx val="0"/>
            <c:explosion val="37"/>
          </c:dPt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 </c:v>
                </c:pt>
                <c:pt idx="2">
                  <c:v>НЕ ВСЕГДА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</c:v>
                </c:pt>
                <c:pt idx="1">
                  <c:v>54</c:v>
                </c:pt>
                <c:pt idx="2">
                  <c:v>15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Мешают ли суеверия жить?</c:v>
                </c:pt>
              </c:strCache>
            </c:strRef>
          </c:tx>
          <c:explosion val="25"/>
          <c:dPt>
            <c:idx val="0"/>
            <c:explosion val="20"/>
          </c:dPt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0.27</c:v>
                </c:pt>
                <c:pt idx="1">
                  <c:v>0.73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0.57292</cdr:x>
      <cdr:y>0.4375</cdr:y>
    </cdr:from>
    <cdr:to>
      <cdr:x>0.65973</cdr:x>
      <cdr:y>0.54688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14908" y="2000264"/>
          <a:ext cx="714380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0.57292</cdr:x>
      <cdr:y>0.4375</cdr:y>
    </cdr:from>
    <cdr:to>
      <cdr:x>0.66841</cdr:x>
      <cdr:y>0.54688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714908" y="2000264"/>
          <a:ext cx="785818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0.52952</cdr:x>
      <cdr:y>0.48438</cdr:y>
    </cdr:from>
    <cdr:to>
      <cdr:x>0.63368</cdr:x>
      <cdr:y>0.5625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57718" y="2214578"/>
          <a:ext cx="85725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0.56424</cdr:x>
      <cdr:y>0.42188</cdr:y>
    </cdr:from>
    <cdr:to>
      <cdr:x>0.71181</cdr:x>
      <cdr:y>0.54688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43470" y="1928826"/>
          <a:ext cx="1214446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4000" b="1" dirty="0" smtClean="0"/>
            <a:t>58%</a:t>
          </a:r>
          <a:endParaRPr lang="ru-RU" sz="4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0.5434</cdr:x>
      <cdr:y>0.22882</cdr:y>
    </cdr:from>
    <cdr:to>
      <cdr:x>0.69097</cdr:x>
      <cdr:y>0.33819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71990" y="1046159"/>
          <a:ext cx="1214446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solidFill>
                <a:schemeClr val="bg1">
                  <a:lumMod val="95000"/>
                  <a:lumOff val="5000"/>
                </a:schemeClr>
              </a:solidFill>
            </a:rPr>
            <a:t>27%</a:t>
          </a:r>
          <a:endParaRPr lang="ru-RU" sz="3200" b="1" dirty="0">
            <a:solidFill>
              <a:schemeClr val="bg1">
                <a:lumMod val="95000"/>
                <a:lumOff val="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9A5A4BE-0974-48CC-A5A1-E901C717A3B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6AD0443-1375-4C5C-B82B-B2A9ABE9E8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0%B5%D0%B4%D1%83%D0%BA%D1%86%D0%B8%D1%8F" TargetMode="External"/><Relationship Id="rId13" Type="http://schemas.openxmlformats.org/officeDocument/2006/relationships/hyperlink" Target="http://ru.wikipedia.org/wiki/%D0%9F%D1%80%D0%B8%D0%BC%D0%B5%D1%82%D0%B0" TargetMode="External"/><Relationship Id="rId3" Type="http://schemas.openxmlformats.org/officeDocument/2006/relationships/hyperlink" Target="http://ru.wikipedia.org/wiki/%D0%92%D0%B5%D1%80%D0%B0" TargetMode="External"/><Relationship Id="rId7" Type="http://schemas.openxmlformats.org/officeDocument/2006/relationships/hyperlink" Target="http://ru.wikipedia.org/w/index.php?title=%D0%9F%D0%BE%D0%B2%D0%B5%D0%B4%D0%B5%D0%BD%D1%87%D0%B5%D1%81%D0%BA%D0%B8%D0%B9_%D1%83%D1%80%D0%BE%D0%B2%D0%B5%D0%BD%D1%8C&amp;action=edit&amp;redlink=1" TargetMode="External"/><Relationship Id="rId12" Type="http://schemas.openxmlformats.org/officeDocument/2006/relationships/hyperlink" Target="http://ru.wikipedia.org/w/index.php?title=%D0%9C%D0%B0%D0%B3%D0%B8%D1%87%D0%B5%D1%81%D0%BA%D0%B8%D0%B9_%D0%B6%D0%B5%D1%81%D1%82&amp;action=edit&amp;redlink=1" TargetMode="External"/><Relationship Id="rId2" Type="http://schemas.openxmlformats.org/officeDocument/2006/relationships/hyperlink" Target="http://ru.wikipedia.org/wiki/%D0%9F%D1%80%D0%B5%D0%B4%D1%80%D0%B0%D1%81%D1%81%D1%83%D0%B4%D0%BE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/index.php?title=%D0%9D%D0%B5%D0%BE%D1%81%D0%BE%D0%B7%D0%BD%D0%B0%D0%BD%D0%BD%D0%BE%D1%81%D1%82%D1%8C&amp;action=edit&amp;redlink=1" TargetMode="External"/><Relationship Id="rId11" Type="http://schemas.openxmlformats.org/officeDocument/2006/relationships/hyperlink" Target="http://ru.wikipedia.org/wiki/%D0%A2%D0%B0%D1%82%D1%83%D0%B8%D1%80%D0%BE%D0%B2%D0%BA%D0%B0" TargetMode="External"/><Relationship Id="rId5" Type="http://schemas.openxmlformats.org/officeDocument/2006/relationships/hyperlink" Target="http://ru.wikipedia.org/wiki/%D0%94%D0%BE%D0%BF%D1%83%D1%89%D0%B5%D0%BD%D0%B8%D0%B5" TargetMode="External"/><Relationship Id="rId10" Type="http://schemas.openxmlformats.org/officeDocument/2006/relationships/hyperlink" Target="http://ru.wikipedia.org/wiki/%D0%A2%D0%B0%D0%BB%D0%B8%D1%81%D0%BC%D0%B0%D0%BD" TargetMode="External"/><Relationship Id="rId4" Type="http://schemas.openxmlformats.org/officeDocument/2006/relationships/hyperlink" Target="http://ru.wikipedia.org/w/index.php?title=%D0%9F%D0%BE%D1%82%D1%83%D1%81%D1%82%D0%BE%D1%80%D0%BE%D0%BD%D0%BD%D1%8F%D1%8F_%D1%81%D0%B8%D0%BB%D0%B0&amp;action=edit&amp;redlink=1" TargetMode="External"/><Relationship Id="rId9" Type="http://schemas.openxmlformats.org/officeDocument/2006/relationships/hyperlink" Target="http://ru.wikipedia.org/wiki/%D0%9E%D0%B1%D1%80%D1%8F%D0%B4" TargetMode="External"/><Relationship Id="rId14" Type="http://schemas.openxmlformats.org/officeDocument/2006/relationships/hyperlink" Target="http://ru.wikipedia.org/wiki/%D0%9F%D1%80%D0%BE%D0%B3%D0%BD%D0%BE%D1%81%D1%82%D0%B8%D0%BA%D0%B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80458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</a:t>
            </a:r>
            <a:r>
              <a:rPr lang="ru-RU" sz="6000" b="1" dirty="0" smtClean="0">
                <a:solidFill>
                  <a:srgbClr val="FFFF00"/>
                </a:solidFill>
              </a:rPr>
              <a:t>Тьфу-тьфу</a:t>
            </a:r>
            <a:r>
              <a:rPr lang="ru-RU" sz="6000" b="1" dirty="0" smtClean="0">
                <a:solidFill>
                  <a:srgbClr val="FFFF00"/>
                </a:solidFill>
              </a:rPr>
              <a:t>,</a:t>
            </a:r>
            <a:br>
              <a:rPr lang="ru-RU" sz="6000" b="1" dirty="0" smtClean="0">
                <a:solidFill>
                  <a:srgbClr val="FFFF00"/>
                </a:solidFill>
              </a:rPr>
            </a:br>
            <a:r>
              <a:rPr lang="ru-RU" sz="6000" b="1" dirty="0" smtClean="0">
                <a:solidFill>
                  <a:srgbClr val="FFFF00"/>
                </a:solidFill>
              </a:rPr>
              <a:t>             чтоб</a:t>
            </a:r>
            <a:br>
              <a:rPr lang="ru-RU" sz="6000" b="1" dirty="0" smtClean="0">
                <a:solidFill>
                  <a:srgbClr val="FFFF00"/>
                </a:solidFill>
              </a:rPr>
            </a:br>
            <a:r>
              <a:rPr lang="ru-RU" sz="6000" b="1" dirty="0" smtClean="0">
                <a:solidFill>
                  <a:srgbClr val="FFFF00"/>
                </a:solidFill>
              </a:rPr>
              <a:t>       не сглазить.</a:t>
            </a:r>
            <a:endParaRPr lang="ru-RU" sz="60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4"/>
            <a:ext cx="8229600" cy="24543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 </a:t>
            </a:r>
            <a:r>
              <a:rPr lang="ru-RU" sz="4000" dirty="0" smtClean="0"/>
              <a:t>Вера во что-нибудь сверхъестественное,</a:t>
            </a:r>
          </a:p>
          <a:p>
            <a:pPr>
              <a:buNone/>
            </a:pPr>
            <a:r>
              <a:rPr lang="ru-RU" sz="4000" dirty="0" smtClean="0"/>
              <a:t>   таинственное, в предзнаменования, в приметы. Старинные суеверия.</a:t>
            </a:r>
          </a:p>
          <a:p>
            <a:pPr>
              <a:buNone/>
            </a:pPr>
            <a:r>
              <a:rPr lang="ru-RU" sz="4000" dirty="0" smtClean="0"/>
              <a:t>                           (С.И. Ожегов)</a:t>
            </a:r>
            <a:endParaRPr lang="ru-RU" sz="40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Вера </a:t>
            </a:r>
            <a:r>
              <a:rPr lang="ru-RU" sz="4000" dirty="0" smtClean="0"/>
              <a:t>в сверхъестественную силу, якобы присущую различным предметам, действиям и явлениям.</a:t>
            </a:r>
          </a:p>
          <a:p>
            <a:pPr>
              <a:buNone/>
            </a:pPr>
            <a:r>
              <a:rPr lang="ru-RU" sz="4000" dirty="0" smtClean="0"/>
              <a:t>                         (В.Островский)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</a:t>
            </a:r>
            <a:r>
              <a:rPr lang="ru-RU" sz="5400" dirty="0" smtClean="0"/>
              <a:t>Суеверие </a:t>
            </a:r>
            <a:r>
              <a:rPr lang="ru-RU" sz="5400" dirty="0" smtClean="0"/>
              <a:t>есть уверенность, на знании не </a:t>
            </a:r>
            <a:r>
              <a:rPr lang="ru-RU" sz="5400" dirty="0" smtClean="0"/>
              <a:t>основанная</a:t>
            </a:r>
          </a:p>
          <a:p>
            <a:pPr>
              <a:buNone/>
            </a:pPr>
            <a:r>
              <a:rPr lang="ru-RU" sz="5400" dirty="0" smtClean="0"/>
              <a:t>           (</a:t>
            </a:r>
            <a:r>
              <a:rPr lang="ru-RU" sz="5400" dirty="0" smtClean="0"/>
              <a:t>Д.И.Менделеев)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Причины </a:t>
            </a:r>
            <a:r>
              <a:rPr lang="ru-RU" b="1" dirty="0" smtClean="0">
                <a:solidFill>
                  <a:srgbClr val="FFFF00"/>
                </a:solidFill>
              </a:rPr>
              <a:t>суеверий. 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Суеверия- </a:t>
            </a:r>
            <a:r>
              <a:rPr lang="ru-RU" dirty="0" smtClean="0"/>
              <a:t>это «живые ископаемые», уцелевшие с тех  далёких времён, когда человек  только начинал осознавать окружающий мир. Природа казалась ему загадочной и враждебной. Непонятные силы вызывали дождь, ветер, землетрясение,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извержение </a:t>
            </a:r>
            <a:r>
              <a:rPr lang="ru-RU" dirty="0" smtClean="0"/>
              <a:t>вулканов. Неизвестно откуда появились вдруг болезни, косившие людей.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   </a:t>
            </a:r>
            <a:r>
              <a:rPr lang="ru-RU" b="1" dirty="0" smtClean="0">
                <a:solidFill>
                  <a:srgbClr val="FFFF00"/>
                </a:solidFill>
              </a:rPr>
              <a:t>Группы суеверий: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3200" dirty="0" smtClean="0"/>
              <a:t>1.Языческие  суеверия. </a:t>
            </a:r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         2.Народные суеверия.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</a:rPr>
              <a:t>  Языческие суеверия.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           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400" dirty="0" smtClean="0"/>
              <a:t>      Эти суеверия напрямую связаны с антихристианским языческим миросозерцанием. Они имеют свои истоки в политеистических религиях, которые отрицают бытие Бога, отвергают Творца мира. Вместо Бога они обожествляют созданные Богом явления </a:t>
            </a:r>
            <a:r>
              <a:rPr lang="ru-RU" sz="2400" dirty="0" err="1" smtClean="0"/>
              <a:t>тварного</a:t>
            </a:r>
            <a:r>
              <a:rPr lang="ru-RU" sz="2400" dirty="0" smtClean="0"/>
              <a:t> мира, наделяя их свойствами Божества. Так возникает масса мелких «божков», которые обладают атрибутами всеведения, вездесущия, всемогущества,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</a:t>
            </a:r>
            <a:r>
              <a:rPr lang="ru-RU" sz="2400" dirty="0" smtClean="0"/>
              <a:t>способностью </a:t>
            </a:r>
            <a:r>
              <a:rPr lang="ru-RU" sz="2400" dirty="0" smtClean="0"/>
              <a:t>создавать мир и др., но в то же время являются частью самого преходящего и изменчивого мира.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399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           </a:t>
            </a:r>
            <a:r>
              <a:rPr lang="ru-RU" sz="3600" b="1" dirty="0" smtClean="0">
                <a:solidFill>
                  <a:srgbClr val="FFFF00"/>
                </a:solidFill>
              </a:rPr>
              <a:t>Народные </a:t>
            </a:r>
            <a:r>
              <a:rPr lang="ru-RU" sz="3600" b="1" dirty="0" smtClean="0">
                <a:solidFill>
                  <a:srgbClr val="FFFF00"/>
                </a:solidFill>
              </a:rPr>
              <a:t>суеверия.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8313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     Менее </a:t>
            </a:r>
            <a:r>
              <a:rPr lang="ru-RU" sz="2400" dirty="0" smtClean="0"/>
              <a:t>значительные суеверия – это суеверия, распространенные в народе. От языческих их отличает то, что они не представляют целостного языческого миросозерцания, а существуют отрывочно и обособленно, не включаясь в какую-либо целостную систему </a:t>
            </a:r>
            <a:r>
              <a:rPr lang="ru-RU" sz="2400" dirty="0" smtClean="0"/>
              <a:t>миропонимания.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</a:t>
            </a:r>
            <a:r>
              <a:rPr lang="ru-RU" sz="2400" dirty="0" smtClean="0"/>
              <a:t>Для </a:t>
            </a:r>
            <a:r>
              <a:rPr lang="ru-RU" sz="2400" dirty="0" smtClean="0"/>
              <a:t>удобства их лучше назвать народными, поскольку их передача осуществляется не от некоего «эксперта» языческих знаний (целителя, колдуна, </a:t>
            </a:r>
            <a:r>
              <a:rPr lang="ru-RU" sz="2400" dirty="0" err="1" smtClean="0"/>
              <a:t>оккультиста</a:t>
            </a:r>
            <a:r>
              <a:rPr lang="ru-RU" sz="2400" dirty="0" smtClean="0"/>
              <a:t>, экстрасенса или </a:t>
            </a:r>
            <a:r>
              <a:rPr lang="ru-RU" sz="2400" dirty="0" err="1" smtClean="0"/>
              <a:t>уфолога</a:t>
            </a:r>
            <a:r>
              <a:rPr lang="ru-RU" sz="2400" dirty="0" smtClean="0"/>
              <a:t>), а от простого, неосведомленного в религии человека к такому же человеку.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Великая сила веры.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Итоги тестирования показали,  в котором участвовало 165 человек, и выявили  следующие результаты: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15370" cy="642942"/>
          </a:xfrm>
          <a:noFill/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8728" y="264318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33%</a:t>
            </a:r>
            <a:endParaRPr lang="ru-RU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185736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9%</a:t>
            </a:r>
            <a:endParaRPr lang="ru-RU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71670" y="385762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73%</a:t>
            </a:r>
            <a:endParaRPr lang="ru-RU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Научный руководитель: Кузнецова Елена Игоревна 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  Авторы</a:t>
            </a:r>
            <a:r>
              <a:rPr lang="ru-RU" sz="4000" b="1" dirty="0" smtClean="0">
                <a:solidFill>
                  <a:srgbClr val="FFFF00"/>
                </a:solidFill>
              </a:rPr>
              <a:t>:</a:t>
            </a:r>
            <a:r>
              <a:rPr lang="ru-RU" sz="6000" b="1" dirty="0" smtClean="0">
                <a:solidFill>
                  <a:srgbClr val="FFFF00"/>
                </a:solidFill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</a:rPr>
              <a:t>Кольцова Аделина и Вахнина Арина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FFFF00"/>
                </a:solidFill>
              </a:rPr>
              <a:t>  учащиеся </a:t>
            </a:r>
            <a:r>
              <a:rPr lang="ru-RU" sz="4400" b="1" dirty="0" smtClean="0">
                <a:solidFill>
                  <a:srgbClr val="FFFF00"/>
                </a:solidFill>
              </a:rPr>
              <a:t>8 «Г» класса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Самые распространённые: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4038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1.Нельзя </a:t>
            </a:r>
            <a:r>
              <a:rPr lang="ru-RU" dirty="0" smtClean="0"/>
              <a:t>есть с ножа-</a:t>
            </a:r>
            <a:r>
              <a:rPr lang="ru-RU" sz="2800" dirty="0" smtClean="0"/>
              <a:t>139человек,84%</a:t>
            </a:r>
          </a:p>
          <a:p>
            <a:pPr>
              <a:buNone/>
            </a:pPr>
            <a:r>
              <a:rPr lang="ru-RU" dirty="0" smtClean="0"/>
              <a:t>    2.Нельзя переходить дорогу , если пробежала чёрная кошка-</a:t>
            </a:r>
            <a:r>
              <a:rPr lang="ru-RU" sz="2800" i="1" dirty="0" smtClean="0"/>
              <a:t>135человек,82%</a:t>
            </a:r>
          </a:p>
          <a:p>
            <a:pPr>
              <a:buNone/>
            </a:pPr>
            <a:r>
              <a:rPr lang="ru-RU" dirty="0" smtClean="0"/>
              <a:t>    3.Нельзя передавать что-то через порог-</a:t>
            </a:r>
            <a:r>
              <a:rPr lang="ru-RU" sz="2800" i="1" dirty="0" smtClean="0"/>
              <a:t>122человека,74%</a:t>
            </a:r>
          </a:p>
          <a:p>
            <a:pPr>
              <a:buNone/>
            </a:pPr>
            <a:r>
              <a:rPr lang="ru-RU" dirty="0" smtClean="0"/>
              <a:t>    4.Нельзя сразу выходить из дома ,а надо «присесть на дорожку»-</a:t>
            </a:r>
            <a:r>
              <a:rPr lang="ru-RU" sz="2800" i="1" dirty="0" smtClean="0"/>
              <a:t>117человек,71%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Суеверия менее значимые: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1.Нельзя </a:t>
            </a:r>
            <a:r>
              <a:rPr lang="ru-RU" dirty="0" smtClean="0"/>
              <a:t>возвращаться с полдороги-87человек,53%</a:t>
            </a:r>
          </a:p>
          <a:p>
            <a:pPr>
              <a:buNone/>
            </a:pPr>
            <a:r>
              <a:rPr lang="ru-RU" dirty="0" smtClean="0"/>
              <a:t>   2.Нельзя </a:t>
            </a:r>
            <a:r>
              <a:rPr lang="ru-RU" dirty="0" smtClean="0"/>
              <a:t>ничего делать в пятницу </a:t>
            </a:r>
            <a:r>
              <a:rPr lang="ru-RU" dirty="0" smtClean="0"/>
              <a:t>   13числа-76человек,46%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3.Нельзя </a:t>
            </a:r>
            <a:r>
              <a:rPr lang="ru-RU" dirty="0" smtClean="0"/>
              <a:t>отмечать 40 лет-73человек,44%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4.Нельзя </a:t>
            </a:r>
            <a:r>
              <a:rPr lang="ru-RU" dirty="0" smtClean="0"/>
              <a:t>дарить часы-65человек,39%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Самые не</a:t>
            </a:r>
            <a:r>
              <a:rPr lang="ru-RU" b="1" dirty="0" smtClean="0">
                <a:solidFill>
                  <a:srgbClr val="FFFF00"/>
                </a:solidFill>
              </a:rPr>
              <a:t>популярные </a:t>
            </a:r>
            <a:r>
              <a:rPr lang="ru-RU" b="1" dirty="0" smtClean="0">
                <a:solidFill>
                  <a:srgbClr val="FFFF00"/>
                </a:solidFill>
              </a:rPr>
              <a:t>суеверия: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1.Нельзя </a:t>
            </a:r>
            <a:r>
              <a:rPr lang="ru-RU" dirty="0" smtClean="0"/>
              <a:t>после заката солнца выносить мусор-</a:t>
            </a:r>
            <a:r>
              <a:rPr lang="ru-RU" sz="2800" i="1" dirty="0" smtClean="0"/>
              <a:t>39человек,24%</a:t>
            </a:r>
          </a:p>
          <a:p>
            <a:pPr>
              <a:buNone/>
            </a:pPr>
            <a:r>
              <a:rPr lang="ru-RU" dirty="0" smtClean="0"/>
              <a:t>   2.Нельзя </a:t>
            </a:r>
            <a:r>
              <a:rPr lang="ru-RU" dirty="0" smtClean="0"/>
              <a:t>ходить в одном </a:t>
            </a:r>
            <a:r>
              <a:rPr lang="ru-RU" dirty="0" smtClean="0"/>
              <a:t>башмаке-   </a:t>
            </a:r>
            <a:r>
              <a:rPr lang="ru-RU" sz="2800" dirty="0" smtClean="0"/>
              <a:t>21человек,13</a:t>
            </a:r>
            <a:r>
              <a:rPr lang="ru-RU" sz="2800" dirty="0" smtClean="0"/>
              <a:t>%</a:t>
            </a:r>
          </a:p>
          <a:p>
            <a:pPr>
              <a:buNone/>
            </a:pPr>
            <a:r>
              <a:rPr lang="ru-RU" dirty="0" smtClean="0"/>
              <a:t>   3.Нельзя </a:t>
            </a:r>
            <a:r>
              <a:rPr lang="ru-RU" dirty="0" smtClean="0"/>
              <a:t>поднимать ничего с </a:t>
            </a:r>
            <a:r>
              <a:rPr lang="ru-RU" dirty="0" smtClean="0"/>
              <a:t>перекрёстка- </a:t>
            </a:r>
            <a:r>
              <a:rPr lang="ru-RU" sz="2800" i="1" dirty="0" smtClean="0"/>
              <a:t>15человек,9</a:t>
            </a:r>
            <a:r>
              <a:rPr lang="ru-RU" sz="2800" i="1" dirty="0" smtClean="0"/>
              <a:t>%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/>
          <a:lstStyle/>
          <a:p>
            <a:r>
              <a:rPr lang="ru-RU" dirty="0" smtClean="0"/>
              <a:t>Суеверие – чудовищное, почти неодолимое </a:t>
            </a:r>
            <a:r>
              <a:rPr lang="ru-RU" dirty="0" smtClean="0"/>
              <a:t>чувство, которое надо искоренить, а лекарство против него - это знание, которое поможет  вывести из этого чумного пятна  человеческого ума.</a:t>
            </a:r>
          </a:p>
          <a:p>
            <a:pPr>
              <a:buNone/>
            </a:pPr>
            <a:r>
              <a:rPr lang="ru-RU" dirty="0" smtClean="0"/>
              <a:t>                                      (Жан Поль и </a:t>
            </a:r>
            <a:r>
              <a:rPr lang="ru-RU" dirty="0" err="1" smtClean="0"/>
              <a:t>Бокль</a:t>
            </a:r>
            <a:r>
              <a:rPr lang="ru-RU" dirty="0" smtClean="0"/>
              <a:t> Г)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Одолеем </a:t>
            </a:r>
            <a:r>
              <a:rPr lang="ru-RU" b="1" dirty="0" smtClean="0">
                <a:solidFill>
                  <a:srgbClr val="FFFF00"/>
                </a:solidFill>
              </a:rPr>
              <a:t>суеверие! 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История </a:t>
            </a:r>
            <a:r>
              <a:rPr lang="ru-RU" dirty="0" smtClean="0"/>
              <a:t>суеверий- это  история ошибок и заблуждений, история глупости и мракобесия, созданные самим человеком.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Актуальность: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 актуальна , потому что суеверия сохраняются и в наши дни. Большинство людей до сих пор </a:t>
            </a:r>
            <a:r>
              <a:rPr lang="ru-RU" dirty="0" smtClean="0"/>
              <a:t>верит в них , </a:t>
            </a:r>
            <a:r>
              <a:rPr lang="ru-RU" dirty="0" smtClean="0"/>
              <a:t>пытаясь уберечь и обезопасить себя от неприятностей или неожиданных событий.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Цель: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Изучить </a:t>
            </a:r>
            <a:r>
              <a:rPr lang="ru-RU" dirty="0" smtClean="0"/>
              <a:t>историю возникновения суеверия и </a:t>
            </a:r>
            <a:r>
              <a:rPr lang="ru-RU" dirty="0" smtClean="0"/>
              <a:t>показать его  </a:t>
            </a:r>
            <a:r>
              <a:rPr lang="ru-RU" dirty="0" smtClean="0"/>
              <a:t>роль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в наше современное время.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Задачи: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1.Изучить литературу.</a:t>
            </a:r>
          </a:p>
          <a:p>
            <a:pPr>
              <a:buNone/>
            </a:pPr>
            <a:r>
              <a:rPr lang="ru-RU" dirty="0" smtClean="0"/>
              <a:t>  2.Провести </a:t>
            </a:r>
            <a:r>
              <a:rPr lang="ru-RU" dirty="0" smtClean="0"/>
              <a:t>анкетирование.</a:t>
            </a:r>
          </a:p>
          <a:p>
            <a:pPr>
              <a:buNone/>
            </a:pPr>
            <a:r>
              <a:rPr lang="ru-RU" dirty="0" smtClean="0"/>
              <a:t>  3.Проанализировать </a:t>
            </a:r>
            <a:r>
              <a:rPr lang="ru-RU" dirty="0" smtClean="0"/>
              <a:t>информацию.</a:t>
            </a:r>
          </a:p>
          <a:p>
            <a:pPr>
              <a:buNone/>
            </a:pPr>
            <a:r>
              <a:rPr lang="ru-RU" dirty="0" smtClean="0"/>
              <a:t>  4.Сделать </a:t>
            </a:r>
            <a:r>
              <a:rPr lang="ru-RU" dirty="0" smtClean="0"/>
              <a:t>выводы, обобщения.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Роль </a:t>
            </a:r>
            <a:r>
              <a:rPr lang="ru-RU" b="1" dirty="0" smtClean="0">
                <a:solidFill>
                  <a:srgbClr val="FFFF00"/>
                </a:solidFill>
              </a:rPr>
              <a:t>суеверий.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По </a:t>
            </a:r>
            <a:r>
              <a:rPr lang="ru-RU" dirty="0" smtClean="0"/>
              <a:t>природе  своей человек – существо </a:t>
            </a:r>
            <a:r>
              <a:rPr lang="ru-RU" dirty="0" smtClean="0"/>
              <a:t>программируемое, следовательно,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если </a:t>
            </a:r>
            <a:r>
              <a:rPr lang="ru-RU" dirty="0" smtClean="0"/>
              <a:t>он будет думать, что соблюдая </a:t>
            </a:r>
            <a:r>
              <a:rPr lang="ru-RU" dirty="0" smtClean="0"/>
              <a:t>приметы, </a:t>
            </a:r>
            <a:r>
              <a:rPr lang="ru-RU" dirty="0" smtClean="0"/>
              <a:t>он  будет богат, здоров и счастлив, то в конечном итоге так оно и будет.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>История происхождения слова  «суеверие» </a:t>
            </a:r>
            <a:r>
              <a:rPr lang="ru-RU" sz="4000" b="1" dirty="0" smtClean="0">
                <a:solidFill>
                  <a:srgbClr val="FFFF00"/>
                </a:solidFill>
              </a:rPr>
              <a:t>и </a:t>
            </a:r>
            <a:r>
              <a:rPr lang="ru-RU" sz="4000" b="1" dirty="0" smtClean="0">
                <a:solidFill>
                  <a:srgbClr val="FFFF00"/>
                </a:solidFill>
              </a:rPr>
              <a:t>его толкование в разных словарях.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7863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/>
              <a:t>   1.Википедия.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2.</a:t>
            </a:r>
            <a:r>
              <a:rPr lang="ru-RU" sz="3600" dirty="0" smtClean="0"/>
              <a:t>Толковый словарь русского языка С.И.Ожегова.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3. Толковый </a:t>
            </a:r>
            <a:r>
              <a:rPr lang="ru-RU" sz="3600" dirty="0" smtClean="0"/>
              <a:t>словарь живого великорусского языка </a:t>
            </a:r>
            <a:r>
              <a:rPr lang="ru-RU" sz="3600" dirty="0" smtClean="0"/>
              <a:t>В.И.Даля.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4.Что </a:t>
            </a:r>
            <a:r>
              <a:rPr lang="ru-RU" sz="3600" dirty="0" smtClean="0"/>
              <a:t>же такое суеверия? </a:t>
            </a:r>
            <a:r>
              <a:rPr lang="ru-RU" sz="3600" dirty="0" smtClean="0"/>
              <a:t> В.Островского.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5.Д.И.Менделеев.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             Суеверие.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Суеверие</a:t>
            </a:r>
            <a:r>
              <a:rPr lang="ru-RU" dirty="0" smtClean="0"/>
              <a:t> (образовано от «</a:t>
            </a:r>
            <a:r>
              <a:rPr lang="ru-RU" dirty="0" err="1" smtClean="0"/>
              <a:t>суе</a:t>
            </a:r>
            <a:r>
              <a:rPr lang="ru-RU" dirty="0" smtClean="0"/>
              <a:t>» — напрасно (без осознания причин) и «вера», букв. «напрасное верование») —</a:t>
            </a:r>
            <a:r>
              <a:rPr lang="ru-RU" dirty="0" smtClean="0">
                <a:hlinkClick r:id="rId2" tooltip="Предрассудок"/>
              </a:rPr>
              <a:t>предрассудок</a:t>
            </a:r>
            <a:r>
              <a:rPr lang="ru-RU" dirty="0" smtClean="0"/>
              <a:t>, представляющий собой </a:t>
            </a:r>
            <a:r>
              <a:rPr lang="ru-RU" dirty="0" smtClean="0">
                <a:hlinkClick r:id="rId3" tooltip="Вера"/>
              </a:rPr>
              <a:t>веру</a:t>
            </a:r>
            <a:r>
              <a:rPr lang="ru-RU" dirty="0" smtClean="0"/>
              <a:t> в какие-либо </a:t>
            </a:r>
            <a:r>
              <a:rPr lang="ru-RU" dirty="0" smtClean="0">
                <a:hlinkClick r:id="rId4" tooltip="Потусторонняя сила (страница отсутствует)"/>
              </a:rPr>
              <a:t>потусторонние силы</a:t>
            </a:r>
            <a:r>
              <a:rPr lang="ru-RU" dirty="0" smtClean="0"/>
              <a:t>. Содержит </a:t>
            </a:r>
            <a:r>
              <a:rPr lang="ru-RU" dirty="0" smtClean="0">
                <a:hlinkClick r:id="rId5" tooltip="Допущение"/>
              </a:rPr>
              <a:t>допущение</a:t>
            </a:r>
            <a:r>
              <a:rPr lang="ru-RU" dirty="0" smtClean="0"/>
              <a:t>, часто </a:t>
            </a:r>
            <a:r>
              <a:rPr lang="ru-RU" dirty="0" smtClean="0">
                <a:hlinkClick r:id="rId6" tooltip="Неосознанность (страница отсутствует)"/>
              </a:rPr>
              <a:t>неосознанное</a:t>
            </a:r>
            <a:r>
              <a:rPr lang="ru-RU" dirty="0" smtClean="0"/>
              <a:t>, что от этих сил можно найти защиту или достигнуть с ними приемлемого для человека компромисса. Как правило, проявляет себя на </a:t>
            </a:r>
            <a:r>
              <a:rPr lang="ru-RU" dirty="0" smtClean="0">
                <a:hlinkClick r:id="rId7" tooltip="Поведенческий уровень (страница отсутствует)"/>
              </a:rPr>
              <a:t>поведенческом уровне</a:t>
            </a:r>
            <a:r>
              <a:rPr lang="ru-RU" dirty="0" smtClean="0"/>
              <a:t> в </a:t>
            </a:r>
            <a:r>
              <a:rPr lang="ru-RU" dirty="0" smtClean="0">
                <a:hlinkClick r:id="rId8" tooltip="Редукция"/>
              </a:rPr>
              <a:t>редуцированных</a:t>
            </a:r>
            <a:r>
              <a:rPr lang="ru-RU" dirty="0" smtClean="0"/>
              <a:t> </a:t>
            </a:r>
            <a:r>
              <a:rPr lang="ru-RU" dirty="0" smtClean="0">
                <a:hlinkClick r:id="rId9" tooltip="Обряд"/>
              </a:rPr>
              <a:t>обрядовых</a:t>
            </a:r>
            <a:r>
              <a:rPr lang="ru-RU" dirty="0" smtClean="0"/>
              <a:t> формах: использовании </a:t>
            </a:r>
            <a:r>
              <a:rPr lang="ru-RU" dirty="0" smtClean="0">
                <a:hlinkClick r:id="rId10" tooltip="Талисман"/>
              </a:rPr>
              <a:t>талисманов</a:t>
            </a:r>
            <a:r>
              <a:rPr lang="ru-RU" dirty="0" smtClean="0"/>
              <a:t>, </a:t>
            </a:r>
            <a:r>
              <a:rPr lang="ru-RU" dirty="0" smtClean="0">
                <a:hlinkClick r:id="rId11" tooltip="Татуировка"/>
              </a:rPr>
              <a:t>татуировке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>
                <a:hlinkClick r:id="rId12" tooltip="Магический жест (страница отсутствует)"/>
              </a:rPr>
              <a:t> </a:t>
            </a:r>
            <a:r>
              <a:rPr lang="ru-RU" dirty="0" smtClean="0">
                <a:hlinkClick r:id="rId12" tooltip="Магический жест (страница отсутствует)"/>
              </a:rPr>
              <a:t>    </a:t>
            </a:r>
            <a:r>
              <a:rPr lang="ru-RU" dirty="0" smtClean="0">
                <a:hlinkClick r:id="rId12" tooltip="Магический жест (страница отсутствует)"/>
              </a:rPr>
              <a:t>магических </a:t>
            </a:r>
            <a:r>
              <a:rPr lang="ru-RU" dirty="0" smtClean="0">
                <a:hlinkClick r:id="rId12" tooltip="Магический жест (страница отсутствует)"/>
              </a:rPr>
              <a:t>жестах</a:t>
            </a:r>
            <a:r>
              <a:rPr lang="ru-RU" dirty="0" smtClean="0"/>
              <a:t> и пр. Особое место занимают </a:t>
            </a:r>
            <a:r>
              <a:rPr lang="ru-RU" dirty="0" smtClean="0">
                <a:hlinkClick r:id="rId13" tooltip="Примета"/>
              </a:rPr>
              <a:t>приметы</a:t>
            </a:r>
            <a:r>
              <a:rPr lang="ru-RU" dirty="0" smtClean="0"/>
              <a:t>: определенным событиям приписывается </a:t>
            </a:r>
            <a:r>
              <a:rPr lang="ru-RU" dirty="0" smtClean="0">
                <a:hlinkClick r:id="rId14" tooltip="Прогностика"/>
              </a:rPr>
              <a:t>прогностическое</a:t>
            </a:r>
            <a:r>
              <a:rPr lang="ru-RU" dirty="0" smtClean="0"/>
              <a:t> значение.(</a:t>
            </a:r>
            <a:r>
              <a:rPr lang="ru-RU" dirty="0" err="1" smtClean="0"/>
              <a:t>Википедия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11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118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 Это </a:t>
            </a:r>
            <a:r>
              <a:rPr lang="ru-RU" sz="3600" dirty="0" smtClean="0"/>
              <a:t>путы, кои человек надел на себя – по своей ли вине, или по большому уму, или по глупости, -но в коих  он должен жить и умереть, если не может стряхнуть их и быть </a:t>
            </a:r>
            <a:r>
              <a:rPr lang="ru-RU" sz="3600" dirty="0" smtClean="0"/>
              <a:t>свободным.  </a:t>
            </a:r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smtClean="0"/>
              <a:t>                                        </a:t>
            </a:r>
            <a:r>
              <a:rPr lang="ru-RU" sz="3600" dirty="0" smtClean="0"/>
              <a:t>   (В.И.Даль)          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362</TotalTime>
  <Words>706</Words>
  <Application>Microsoft Office PowerPoint</Application>
  <PresentationFormat>Экран (4:3)</PresentationFormat>
  <Paragraphs>80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Яркая</vt:lpstr>
      <vt:lpstr>          Тьфу-тьфу,              чтоб        не сглазить.</vt:lpstr>
      <vt:lpstr>Научный руководитель: Кузнецова Елена Игоревна </vt:lpstr>
      <vt:lpstr>Актуальность: </vt:lpstr>
      <vt:lpstr>Цель:</vt:lpstr>
      <vt:lpstr>Задачи:</vt:lpstr>
      <vt:lpstr>Роль суеверий. </vt:lpstr>
      <vt:lpstr> История происхождения слова  «суеверие» и его толкование в разных словарях.</vt:lpstr>
      <vt:lpstr>             Суеверие. </vt:lpstr>
      <vt:lpstr> </vt:lpstr>
      <vt:lpstr> </vt:lpstr>
      <vt:lpstr> </vt:lpstr>
      <vt:lpstr> </vt:lpstr>
      <vt:lpstr>Причины суеверий. </vt:lpstr>
      <vt:lpstr>     Группы суеверий:</vt:lpstr>
      <vt:lpstr>   Языческие суеверия.</vt:lpstr>
      <vt:lpstr>           Народные суеверия.</vt:lpstr>
      <vt:lpstr>Великая сила веры.</vt:lpstr>
      <vt:lpstr>Слайд 18</vt:lpstr>
      <vt:lpstr>Слайд 19</vt:lpstr>
      <vt:lpstr>Самые распространённые:</vt:lpstr>
      <vt:lpstr>Суеверия менее значимые:</vt:lpstr>
      <vt:lpstr>Самые непопулярные суеверия:</vt:lpstr>
      <vt:lpstr>Слайд 23</vt:lpstr>
      <vt:lpstr>Одолеем суеверие!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</dc:title>
  <dc:creator>1</dc:creator>
  <cp:lastModifiedBy>Гость</cp:lastModifiedBy>
  <cp:revision>19</cp:revision>
  <dcterms:created xsi:type="dcterms:W3CDTF">2013-04-15T13:15:46Z</dcterms:created>
  <dcterms:modified xsi:type="dcterms:W3CDTF">2013-04-24T11:26:27Z</dcterms:modified>
</cp:coreProperties>
</file>