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C98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85784" y="1500174"/>
            <a:ext cx="9787006" cy="4204928"/>
          </a:xfrm>
        </p:spPr>
        <p:txBody>
          <a:bodyPr>
            <a:noAutofit/>
          </a:bodyPr>
          <a:lstStyle/>
          <a:p>
            <a:pPr algn="ctr"/>
            <a:r>
              <a:rPr lang="ru-RU" sz="5400" i="1" dirty="0" smtClean="0"/>
              <a:t>Организация профориентационной</a:t>
            </a:r>
            <a:br>
              <a:rPr lang="ru-RU" sz="5400" i="1" dirty="0" smtClean="0"/>
            </a:br>
            <a:r>
              <a:rPr lang="ru-RU" sz="5400" i="1" dirty="0" smtClean="0"/>
              <a:t>работы</a:t>
            </a:r>
            <a:br>
              <a:rPr lang="ru-RU" sz="5400" i="1" dirty="0" smtClean="0"/>
            </a:br>
            <a:r>
              <a:rPr lang="ru-RU" sz="5400" i="1" dirty="0" smtClean="0"/>
              <a:t>в школе </a:t>
            </a:r>
            <a:endParaRPr lang="ru-RU" sz="5400" i="1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00B0F0"/>
                </a:solidFill>
              </a:rPr>
              <a:t>У нас в гостях представители филиала </a:t>
            </a:r>
            <a:r>
              <a:rPr lang="ru-RU" i="1" dirty="0" err="1" smtClean="0">
                <a:solidFill>
                  <a:srgbClr val="00B0F0"/>
                </a:solidFill>
              </a:rPr>
              <a:t>ВлГУ</a:t>
            </a:r>
            <a:endParaRPr lang="ru-RU" i="1" dirty="0">
              <a:solidFill>
                <a:srgbClr val="00B0F0"/>
              </a:solidFill>
            </a:endParaRPr>
          </a:p>
        </p:txBody>
      </p:sp>
      <p:pic>
        <p:nvPicPr>
          <p:cNvPr id="4" name="Содержимое 3" descr="P1030073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0" y="1428736"/>
            <a:ext cx="5295920" cy="3971940"/>
          </a:xfrm>
        </p:spPr>
      </p:pic>
      <p:pic>
        <p:nvPicPr>
          <p:cNvPr id="5" name="Рисунок 4" descr="P103007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42910" y="1643049"/>
            <a:ext cx="5500726" cy="4125545"/>
          </a:xfrm>
          <a:prstGeom prst="rect">
            <a:avLst/>
          </a:prstGeom>
        </p:spPr>
      </p:pic>
      <p:pic>
        <p:nvPicPr>
          <p:cNvPr id="6" name="Рисунок 5" descr="P1030078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357290" y="1857364"/>
            <a:ext cx="5572164" cy="4179123"/>
          </a:xfrm>
          <a:prstGeom prst="rect">
            <a:avLst/>
          </a:prstGeom>
        </p:spPr>
      </p:pic>
      <p:pic>
        <p:nvPicPr>
          <p:cNvPr id="8" name="Рисунок 7" descr="P1030086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143108" y="2143116"/>
            <a:ext cx="5643602" cy="4232702"/>
          </a:xfrm>
          <a:prstGeom prst="rect">
            <a:avLst/>
          </a:prstGeom>
        </p:spPr>
      </p:pic>
      <p:pic>
        <p:nvPicPr>
          <p:cNvPr id="9" name="Рисунок 8" descr="P1030087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2857488" y="2357429"/>
            <a:ext cx="5857916" cy="4393437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00B0F0"/>
                </a:solidFill>
              </a:rPr>
              <a:t>Встреча с выпускниками школы </a:t>
            </a:r>
            <a:br>
              <a:rPr lang="ru-RU" i="1" dirty="0" smtClean="0">
                <a:solidFill>
                  <a:srgbClr val="00B0F0"/>
                </a:solidFill>
              </a:rPr>
            </a:br>
            <a:r>
              <a:rPr lang="ru-RU" i="1" dirty="0" smtClean="0">
                <a:solidFill>
                  <a:srgbClr val="00B0F0"/>
                </a:solidFill>
              </a:rPr>
              <a:t>«Все в твоих руках»</a:t>
            </a:r>
            <a:endParaRPr lang="ru-RU" i="1" dirty="0">
              <a:solidFill>
                <a:srgbClr val="00B0F0"/>
              </a:solidFill>
            </a:endParaRPr>
          </a:p>
        </p:txBody>
      </p:sp>
      <p:pic>
        <p:nvPicPr>
          <p:cNvPr id="4" name="Содержимое 3" descr="P1030113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0" y="1357298"/>
            <a:ext cx="6191274" cy="4643456"/>
          </a:xfrm>
        </p:spPr>
      </p:pic>
      <p:pic>
        <p:nvPicPr>
          <p:cNvPr id="5" name="Рисунок 4" descr="P103011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603483" y="1952612"/>
            <a:ext cx="6540517" cy="490538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ru-RU" sz="5500" i="1" dirty="0" smtClean="0">
                <a:solidFill>
                  <a:srgbClr val="C00000"/>
                </a:solidFill>
              </a:rPr>
              <a:t>Принимать решение о выборе дальнейшего образовательного маршрута без профориентационной подготовки – всё равно, что путешествовать без карты и компаса!</a:t>
            </a:r>
            <a:endParaRPr lang="ru-RU" sz="55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500" b="1" i="1" dirty="0" smtClean="0">
                <a:solidFill>
                  <a:srgbClr val="0070C0"/>
                </a:solidFill>
              </a:rPr>
              <a:t>Профориентация</a:t>
            </a:r>
            <a:r>
              <a:rPr lang="ru-RU" sz="3500" b="1" dirty="0" smtClean="0">
                <a:solidFill>
                  <a:srgbClr val="00B0F0"/>
                </a:solidFill>
              </a:rPr>
              <a:t> </a:t>
            </a:r>
            <a:r>
              <a:rPr lang="ru-RU" sz="3500" dirty="0" smtClean="0">
                <a:solidFill>
                  <a:srgbClr val="00B0F0"/>
                </a:solidFill>
              </a:rPr>
              <a:t>– это научно обоснованная система социально-экономических, психолого-педагогических, медико-биологических и производственно-технических мер по оказанию молодёжи личностно-ориентированной помощи в выявлении и развитии способностей и склонностей, профессиональных и познавательных интересов в выборе профессии, а также формирование потребности и готовности к труду в условиях рынка.</a:t>
            </a:r>
            <a:endParaRPr lang="ru-RU" sz="35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85926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00B0F0"/>
                </a:solidFill>
              </a:rPr>
              <a:t>Цель профориентационной работы в школе:</a:t>
            </a:r>
            <a:endParaRPr lang="ru-RU" b="1" i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40"/>
            <a:ext cx="9144000" cy="5000660"/>
          </a:xfrm>
        </p:spPr>
        <p:txBody>
          <a:bodyPr/>
          <a:lstStyle/>
          <a:p>
            <a:r>
              <a:rPr lang="ru-RU" dirty="0" smtClean="0"/>
              <a:t>оказания </a:t>
            </a:r>
            <a:r>
              <a:rPr lang="ru-RU" dirty="0" err="1" smtClean="0"/>
              <a:t>профориентационой</a:t>
            </a:r>
            <a:r>
              <a:rPr lang="ru-RU" dirty="0" smtClean="0"/>
              <a:t> поддержки учащимся в процессе выбора профиля обучения и сферы будущей профессиональной деятельности;</a:t>
            </a:r>
          </a:p>
          <a:p>
            <a:r>
              <a:rPr lang="ru-RU" dirty="0" smtClean="0"/>
              <a:t>выработка у школьников сознательного отношения к труду, профессиональное самоопределение в условиях свободы выбора сферы деятельности в соответствии со своими возможностями, способностями и с учетом требований рынка труда.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71744"/>
          </a:xfrm>
        </p:spPr>
        <p:txBody>
          <a:bodyPr>
            <a:normAutofit/>
          </a:bodyPr>
          <a:lstStyle/>
          <a:p>
            <a:pPr algn="ctr"/>
            <a:r>
              <a:rPr lang="ru-RU" sz="4500" b="1" i="1" dirty="0" smtClean="0">
                <a:solidFill>
                  <a:srgbClr val="00B0F0"/>
                </a:solidFill>
              </a:rPr>
              <a:t>Направления и формы профориентационной работы в школе:</a:t>
            </a:r>
            <a:endParaRPr lang="ru-RU" sz="4500" b="1" i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571744"/>
            <a:ext cx="9144000" cy="4000528"/>
          </a:xfrm>
        </p:spPr>
        <p:txBody>
          <a:bodyPr/>
          <a:lstStyle/>
          <a:p>
            <a:pPr algn="ctr">
              <a:buNone/>
            </a:pPr>
            <a:r>
              <a:rPr lang="ru-RU" sz="3500" b="1" u="sng" dirty="0" smtClean="0">
                <a:solidFill>
                  <a:srgbClr val="C00000"/>
                </a:solidFill>
              </a:rPr>
              <a:t>Организационно-методическая деятельность: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- работа по профориентационной работе с учащимися;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- методическая помощь учителям в подборке материалов и диагностических карт</a:t>
            </a:r>
            <a:endParaRPr lang="ru-RU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ru-RU" sz="35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3800" b="1" u="sng" dirty="0" smtClean="0">
                <a:solidFill>
                  <a:srgbClr val="C00000"/>
                </a:solidFill>
              </a:rPr>
              <a:t>Работа с учащимися:</a:t>
            </a:r>
            <a:endParaRPr lang="ru-RU" sz="3800" b="1" u="sng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chemeClr val="bg1"/>
                </a:solidFill>
              </a:rPr>
              <a:t>- комплекс </a:t>
            </a:r>
            <a:r>
              <a:rPr lang="ru-RU" dirty="0" err="1" smtClean="0">
                <a:solidFill>
                  <a:schemeClr val="bg1"/>
                </a:solidFill>
              </a:rPr>
              <a:t>профориентационных</a:t>
            </a:r>
            <a:r>
              <a:rPr lang="ru-RU" dirty="0" smtClean="0">
                <a:solidFill>
                  <a:schemeClr val="bg1"/>
                </a:solidFill>
              </a:rPr>
              <a:t> мероприятий в виде занятий и тренингов по планированию карьеры;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- консультации по выбору профиля обучения (инд., групп.);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- анкетирование;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- организация и проведение экскурсий (в учебные заведения, на предприятия);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- встречи с представителями предприятий, учебных заведений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ru-RU" b="1" u="sng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3800" b="1" u="sng" dirty="0" smtClean="0">
                <a:solidFill>
                  <a:srgbClr val="C00000"/>
                </a:solidFill>
              </a:rPr>
              <a:t>Работа с родителями: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- проведение родительских собраний (общешкольных, классных);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- лектории для родителей;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- индивидуальные беседы педагогов с родителями школьников;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- анкетирование родителей учащихся;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- привлечение родителей школьников для выступлений перед учащимися с беседами;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800" b="1" u="sng" dirty="0" smtClean="0">
                <a:solidFill>
                  <a:srgbClr val="C00000"/>
                </a:solidFill>
              </a:rPr>
              <a:t>Работа с родителями: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- привлечение родителей учащихся для работы руководителями кружков, спортивных секций, художественных студий, ученических театров, общественных ученических организаций;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- помощь родителей в организации профессиональных проб старшеклассников на предприятиях;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-помощь родителей в организации временного трудоустройства учащихся в каникулярное время.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00B0F0"/>
                </a:solidFill>
              </a:rPr>
              <a:t>Экскурсия – мини-ферма</a:t>
            </a:r>
            <a:endParaRPr lang="ru-RU" i="1" dirty="0">
              <a:solidFill>
                <a:srgbClr val="00B0F0"/>
              </a:solidFill>
            </a:endParaRPr>
          </a:p>
        </p:txBody>
      </p:sp>
      <p:pic>
        <p:nvPicPr>
          <p:cNvPr id="4" name="Содержимое 3" descr="P1020919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0" y="928670"/>
            <a:ext cx="5238764" cy="3929073"/>
          </a:xfrm>
        </p:spPr>
      </p:pic>
      <p:pic>
        <p:nvPicPr>
          <p:cNvPr id="5" name="Рисунок 4" descr="P102092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14348" y="1285860"/>
            <a:ext cx="5334036" cy="4000528"/>
          </a:xfrm>
          <a:prstGeom prst="rect">
            <a:avLst/>
          </a:prstGeom>
        </p:spPr>
      </p:pic>
      <p:pic>
        <p:nvPicPr>
          <p:cNvPr id="6" name="Рисунок 5" descr="P1020922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428728" y="1643050"/>
            <a:ext cx="5715008" cy="4286256"/>
          </a:xfrm>
          <a:prstGeom prst="rect">
            <a:avLst/>
          </a:prstGeom>
        </p:spPr>
      </p:pic>
      <p:pic>
        <p:nvPicPr>
          <p:cNvPr id="7" name="Рисунок 6" descr="P1020923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214546" y="2143116"/>
            <a:ext cx="5619757" cy="4214818"/>
          </a:xfrm>
          <a:prstGeom prst="rect">
            <a:avLst/>
          </a:prstGeom>
        </p:spPr>
      </p:pic>
      <p:pic>
        <p:nvPicPr>
          <p:cNvPr id="8" name="Рисунок 7" descr="P1020916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3000364" y="2643158"/>
            <a:ext cx="5619789" cy="421484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00B0F0"/>
                </a:solidFill>
              </a:rPr>
              <a:t>Занятие с психологом центра занятости г. Гусь-Хрустальный</a:t>
            </a:r>
            <a:endParaRPr lang="ru-RU" i="1" dirty="0">
              <a:solidFill>
                <a:srgbClr val="00B0F0"/>
              </a:solidFill>
            </a:endParaRPr>
          </a:p>
        </p:txBody>
      </p:sp>
      <p:pic>
        <p:nvPicPr>
          <p:cNvPr id="4" name="Содержимое 3" descr="P1030089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0" y="3214686"/>
            <a:ext cx="5486403" cy="3643314"/>
          </a:xfrm>
        </p:spPr>
      </p:pic>
      <p:pic>
        <p:nvPicPr>
          <p:cNvPr id="5" name="Рисунок 4" descr="P103009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496228" y="1357298"/>
            <a:ext cx="5647772" cy="3750474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103</TotalTime>
  <Words>332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Организация профориентационной работы в школе </vt:lpstr>
      <vt:lpstr>Слайд 2</vt:lpstr>
      <vt:lpstr>Цель профориентационной работы в школе:</vt:lpstr>
      <vt:lpstr>Направления и формы профориентационной работы в школе:</vt:lpstr>
      <vt:lpstr>Слайд 5</vt:lpstr>
      <vt:lpstr>Слайд 6</vt:lpstr>
      <vt:lpstr>Слайд 7</vt:lpstr>
      <vt:lpstr>Экскурсия – мини-ферма</vt:lpstr>
      <vt:lpstr>Занятие с психологом центра занятости г. Гусь-Хрустальный</vt:lpstr>
      <vt:lpstr>У нас в гостях представители филиала ВлГУ</vt:lpstr>
      <vt:lpstr>Встреча с выпускниками школы  «Все в твоих руках»</vt:lpstr>
      <vt:lpstr>Принимать решение о выборе дальнейшего образовательного маршрута без профориентационной подготовки – всё равно, что путешествовать без карты и компаса!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профориентационной работы в школе </dc:title>
  <dc:creator>Дина</dc:creator>
  <cp:lastModifiedBy>пк</cp:lastModifiedBy>
  <cp:revision>13</cp:revision>
  <dcterms:created xsi:type="dcterms:W3CDTF">2012-02-24T13:37:29Z</dcterms:created>
  <dcterms:modified xsi:type="dcterms:W3CDTF">2014-04-23T19:26:10Z</dcterms:modified>
</cp:coreProperties>
</file>