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891D-CB98-4348-9782-800E0D4CC34C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01F5-D999-40F4-83C2-F694643A918D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7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A084-C962-4708-82A3-C28663524F8B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1024-44D9-4C1D-BB4A-FD0D25BF1F1D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9888" y="228600"/>
            <a:ext cx="2147887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6225" y="228600"/>
            <a:ext cx="6291263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87B4-F422-4F95-9D00-57E384D17610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0170-952C-45C4-9B0C-C656BE9CE4F6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4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9FFC-F572-4950-BA7B-9F378C91781D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41F1-A2D7-401D-80A4-0CA6E8E3A654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81AA-202E-445A-AE4E-CC7C352D7E4E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9EAA-1167-4FAF-A06C-CC6A21AF7F70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3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778A-CB0B-47C1-9179-7D1180491EC3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9DA2-CB2F-4583-9DCB-1218EF269542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2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6225" y="1295400"/>
            <a:ext cx="42195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195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A61B-0F5E-44A2-A9BB-CF6C3D72544F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5428-1DD1-45DF-AE3F-B7FA874328EE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20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0E86-745E-4182-8328-6928D37019DD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3A1D-85EB-4167-A189-5759DB6EDAC7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6D77-D27C-472D-A7B6-738D58620A3E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A420-178F-4213-A486-39B741FD2C4E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25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EA19A-A378-4AD8-B1F0-748E9D0E421F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2957-26B4-40F7-BF5E-B23EDC98E76E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57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4506-23F4-42FC-97BD-C34C7B0F8605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9CB-0AA9-41E2-8956-B34F3D00DFD9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CAC8-4B50-4667-83D9-0C192A74F363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5229-66D1-4DDD-890F-D61E0F735C9E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B706-CC46-4506-BC0A-6BD21C6EC0FD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1392-9ABE-4572-9E51-9E985EFA49FD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3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C7BE-380E-497B-91EB-2834DDFEDF15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6867-7A7F-4BA8-BEEE-18BC22C51E3B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8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9888" y="228600"/>
            <a:ext cx="2147887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6225" y="228600"/>
            <a:ext cx="6291263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5DAD-970A-4BE4-97D3-85C907553EAF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CF4E-79FE-477F-940D-6237C62B4DCC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5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5986-8561-49A2-AA5D-13FAB15823B5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E494-54AD-4C8C-9687-BE3E9DB2B938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5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6225" y="1295400"/>
            <a:ext cx="42195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195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C712-2872-43F4-920D-ED998B59E09C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1D70-6751-4797-8EAA-1108CE2CDA28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8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A419-6BED-4F8D-A396-FA86E4E9E053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0630-6C6B-42CC-BC74-398ED644D90E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EBC3-3A7E-41F3-99A8-42B53BDF8842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8488-8055-4012-88E5-6AB7516687E3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75FA-A52F-49B1-BC06-D1F9DD6EF528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1F1D-B1A9-4CF1-9002-076D15C00BB8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F9B4-7912-4A21-BA94-B8D3E6158CFD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B229-18E2-47AA-A911-076A0D530004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8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BE69-AA2B-4B4C-AC8C-5A0F4996F334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CA48-6FC2-48BB-8AED-84F066814C50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1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6225" y="1295400"/>
            <a:ext cx="85915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AA083A-AFBC-4ABD-BB20-CAC7175F276C}" type="datetimeFigureOut">
              <a:rPr lang="en-US">
                <a:solidFill>
                  <a:srgbClr val="E4E9EF"/>
                </a:solidFill>
              </a:rPr>
              <a:pPr>
                <a:defRPr/>
              </a:pPr>
              <a:t>4/21/2014</a:t>
            </a:fld>
            <a:endParaRPr lang="en-US" dirty="0">
              <a:solidFill>
                <a:srgbClr val="E4E9E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2F589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4B607-439A-47AA-9710-85DF72021A17}" type="slidenum">
              <a:rPr lang="en-US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0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5pPr>
      <a:lvl6pPr marL="4572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6pPr>
      <a:lvl7pPr marL="9144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7pPr>
      <a:lvl8pPr marL="13716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8pPr>
      <a:lvl9pPr marL="18288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2"/>
          </a:solidFill>
          <a:latin typeface="+mn-lt"/>
          <a:cs typeface="+mn-cs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5pPr>
      <a:lvl6pPr marL="13176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6pPr>
      <a:lvl7pPr marL="17748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7pPr>
      <a:lvl8pPr marL="22320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8pPr>
      <a:lvl9pPr marL="26892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6225" y="1295400"/>
            <a:ext cx="85915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81943-4A48-4C42-B1DC-4F6E3525BA02}" type="datetimeFigureOut">
              <a:rPr lang="ru-RU">
                <a:solidFill>
                  <a:srgbClr val="2F5897"/>
                </a:solidFill>
              </a:rPr>
              <a:pPr>
                <a:defRPr/>
              </a:pPr>
              <a:t>21.04.2014</a:t>
            </a:fld>
            <a:endParaRPr lang="ru-RU">
              <a:solidFill>
                <a:srgbClr val="2F5897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F5897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D84366-7248-4C96-844D-9EECFA353ACC}" type="slidenum">
              <a:rPr lang="ru-RU">
                <a:solidFill>
                  <a:srgbClr val="2F589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5pPr>
      <a:lvl6pPr marL="4572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6pPr>
      <a:lvl7pPr marL="9144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7pPr>
      <a:lvl8pPr marL="13716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8pPr>
      <a:lvl9pPr marL="18288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2"/>
          </a:solidFill>
          <a:latin typeface="+mn-lt"/>
          <a:cs typeface="+mn-cs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5pPr>
      <a:lvl6pPr marL="13176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6pPr>
      <a:lvl7pPr marL="17748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7pPr>
      <a:lvl8pPr marL="22320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8pPr>
      <a:lvl9pPr marL="26892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92150"/>
            <a:ext cx="3097213" cy="1470025"/>
          </a:xfrm>
        </p:spPr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  <a:latin typeface="Comic Sans MS" pitchFamily="66" charset="0"/>
              </a:rPr>
              <a:t>ИСТОРИЯ ГОЛОВНОГО УБОРА</a:t>
            </a:r>
          </a:p>
        </p:txBody>
      </p:sp>
      <p:pic>
        <p:nvPicPr>
          <p:cNvPr id="71683" name="Picture 5" descr="Картинка 31 из 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0350"/>
            <a:ext cx="437356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8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313"/>
            <a:ext cx="3348038" cy="5911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/>
              <a:t> </a:t>
            </a:r>
            <a:r>
              <a:rPr lang="ru-RU" sz="1800" smtClean="0">
                <a:solidFill>
                  <a:schemeClr val="bg1"/>
                </a:solidFill>
              </a:rPr>
              <a:t>Кичка отличалась разнообразием и фантазийностью решения. Только по форме различают кички рогатые, копытообразные, лопатообразные, котелкообразные, в виде обруча, овала, полуовала и т.п. Рогатые кички были главным образом у населения южных регионов, где преобладала понева (в Рязанской, Тульской, Калужской, Орловской и других губерниях). Копытообразные кички имели свой регион распространения — Архангельская и Вологодская губернии </a:t>
            </a:r>
          </a:p>
        </p:txBody>
      </p:sp>
      <p:pic>
        <p:nvPicPr>
          <p:cNvPr id="80899" name="Picture 5" descr="k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39608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 descr="1247853549_1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8537" r="7666" b="19456"/>
          <a:stretch>
            <a:fillRect/>
          </a:stretch>
        </p:blipFill>
        <p:spPr bwMode="auto">
          <a:xfrm>
            <a:off x="6227763" y="3213100"/>
            <a:ext cx="2717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Картинка 17 из 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6691" r="14749" b="15202"/>
          <a:stretch>
            <a:fillRect/>
          </a:stretch>
        </p:blipFill>
        <p:spPr bwMode="auto">
          <a:xfrm>
            <a:off x="3690938" y="3213100"/>
            <a:ext cx="24653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582988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6" descr="d245662ec4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350"/>
            <a:ext cx="46736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3097213" cy="1066800"/>
          </a:xfrm>
        </p:spPr>
        <p:txBody>
          <a:bodyPr anchor="ctr"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Повой</a:t>
            </a:r>
          </a:p>
        </p:txBody>
      </p:sp>
      <p:sp>
        <p:nvSpPr>
          <p:cNvPr id="82947" name="Содержимое 10"/>
          <p:cNvSpPr>
            <a:spLocks noGrp="1"/>
          </p:cNvSpPr>
          <p:nvPr>
            <p:ph idx="4294967295"/>
          </p:nvPr>
        </p:nvSpPr>
        <p:spPr>
          <a:xfrm>
            <a:off x="0" y="1484313"/>
            <a:ext cx="3348038" cy="28813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В начале 20 в. этот сложный головной убор почти повсеместно сменился </a:t>
            </a:r>
          </a:p>
          <a:p>
            <a:pPr eaLnBrk="1" hangingPunct="1">
              <a:buFont typeface="Arial" charset="0"/>
              <a:buNone/>
            </a:pPr>
            <a:r>
              <a:rPr lang="ru-RU" b="1" i="1" u="sng" smtClean="0">
                <a:solidFill>
                  <a:schemeClr val="bg1"/>
                </a:solidFill>
              </a:rPr>
              <a:t>повойником</a:t>
            </a:r>
            <a:r>
              <a:rPr lang="ru-RU" b="1" i="1" smtClean="0">
                <a:solidFill>
                  <a:schemeClr val="bg1"/>
                </a:solidFill>
              </a:rPr>
              <a:t> </a:t>
            </a:r>
            <a:r>
              <a:rPr lang="ru-RU" b="1" smtClean="0">
                <a:solidFill>
                  <a:schemeClr val="bg1"/>
                </a:solidFill>
              </a:rPr>
              <a:t>или платком.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82948" name="Picture 3" descr="C:\Documents and Settings\Lena\Мои документы\мама\lpopov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3375"/>
            <a:ext cx="41846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0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2450" y="0"/>
            <a:ext cx="8591550" cy="908050"/>
          </a:xfrm>
        </p:spPr>
        <p:txBody>
          <a:bodyPr anchor="ctr"/>
          <a:lstStyle/>
          <a:p>
            <a:pPr eaLnBrk="1" hangingPunct="1"/>
            <a:r>
              <a:rPr lang="ru-RU" smtClean="0"/>
              <a:t>Современные</a:t>
            </a:r>
            <a:r>
              <a:rPr lang="ru-RU" smtClean="0">
                <a:solidFill>
                  <a:schemeClr val="accent1"/>
                </a:solidFill>
              </a:rPr>
              <a:t> </a:t>
            </a:r>
            <a:r>
              <a:rPr lang="ru-RU" smtClean="0"/>
              <a:t>головные уборы</a:t>
            </a:r>
          </a:p>
        </p:txBody>
      </p:sp>
      <p:pic>
        <p:nvPicPr>
          <p:cNvPr id="4" name="Содержимое 3" descr="a9ba562ec37d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25" y="1000125"/>
            <a:ext cx="2843213" cy="2952750"/>
          </a:xfrm>
        </p:spPr>
      </p:pic>
      <p:pic>
        <p:nvPicPr>
          <p:cNvPr id="2" name="Picture 2" descr="C:\Documents and Settings\Lena\Мои документы\мама\E5-26-26-BE-AD-FB-E8-67-6C-09-5B-0C-89-BD-96-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000125"/>
            <a:ext cx="25161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Documents and Settings\Lena\Мои документы\мама\ca-161f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28797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Documents and Settings\Lena\Мои документы\мама\anis1_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7927"/>
          <a:stretch>
            <a:fillRect/>
          </a:stretch>
        </p:blipFill>
        <p:spPr bwMode="auto">
          <a:xfrm>
            <a:off x="3059113" y="4300538"/>
            <a:ext cx="2665412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Documents and Settings\Lena\Мои документы\мама\f_7368-10_resize_201021061214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13238"/>
            <a:ext cx="2520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Documents and Settings\Lena\Мои документы\мама\index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1"/>
          <a:stretch>
            <a:fillRect/>
          </a:stretch>
        </p:blipFill>
        <p:spPr bwMode="auto">
          <a:xfrm>
            <a:off x="6084888" y="4292600"/>
            <a:ext cx="27352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428625"/>
            <a:ext cx="8229600" cy="5840413"/>
          </a:xfrm>
          <a:solidFill>
            <a:schemeClr val="accent3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</a:rPr>
              <a:t>Давно известно, что людей оценивают — особенно при первом знакомстве — не столько по уму и достоинствам характера, сколько по одежде — недаром старинная пословица говорит, что «по платью встречают». Но если для многих современных женщин костюм — это, прежде всего, зеркало их сути, то в стародавнюю эпоху одежда человека была своеобразной «визитной карточкой»: по ней судили о степени знатности или богатства, профессии и месте проживания, о возрасте и семейном положении. О том, замужем ли юная красавица, встреченная случайно парнем у колодца, он мог определить по ее головному убору...</a:t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3143250" cy="1066800"/>
          </a:xfrm>
        </p:spPr>
        <p:txBody>
          <a:bodyPr anchor="ctr"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Женские головные уборы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3168650" cy="26431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sz="1700" smtClean="0">
                <a:solidFill>
                  <a:schemeClr val="bg1"/>
                </a:solidFill>
              </a:rPr>
              <a:t>Древний обычай разделял головные уборы на девичьи и женские. Девичьи — «венцы», «коруны», повязки, «почёлки» охватывали голову обручем, не покрывая целиком, оставляя возможность  жениху оценить цвет, присмотреться к блеску волос встреченной им незнакомки. Только девушкам позволялось завивать волосы (особенно их концы) и украшать их («Коса — девичья краса»). </a:t>
            </a:r>
          </a:p>
        </p:txBody>
      </p:sp>
      <p:pic>
        <p:nvPicPr>
          <p:cNvPr id="73732" name="Picture 7" descr="Картинка 84 из 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509111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071813" cy="896938"/>
          </a:xfrm>
        </p:spPr>
        <p:txBody>
          <a:bodyPr anchor="ctr"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Женские  головные уборы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3419475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>
                <a:solidFill>
                  <a:schemeClr val="bg1"/>
                </a:solidFill>
              </a:rPr>
              <a:t>Чаще всего мягко заплетенную косу девушки венчал косник (или накосник): прочно сплетенный золотой шнурок, который крепился к треугольному основанию, приходившемуся на начало косы, у самой головы. На равном расстоянии друг от друга к шнурку пришивались бусины, жемчуг, ленточки, иногда — кружево. Треугольное основание косника обычно делалось из прочного, но гнущегося материала типа бересты и обтягивалось дорогой тканью: шелком или бархатом. У каждой девушки косник был свой, вышитый и изукрашенный в соответствии со вкусами его хозяйки. </a:t>
            </a:r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52513"/>
            <a:ext cx="27813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0350"/>
            <a:ext cx="24225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/>
          </p:cNvSpPr>
          <p:nvPr>
            <p:ph type="title" idx="4294967295"/>
          </p:nvPr>
        </p:nvSpPr>
        <p:spPr>
          <a:xfrm>
            <a:off x="276225" y="228600"/>
            <a:ext cx="3071813" cy="1066800"/>
          </a:xfrm>
        </p:spPr>
        <p:txBody>
          <a:bodyPr/>
          <a:lstStyle/>
          <a:p>
            <a:pPr eaLnBrk="1" hangingPunct="1"/>
            <a:r>
              <a:rPr lang="ru-RU" sz="2800" smtClean="0"/>
              <a:t>Женские головные уборы</a:t>
            </a:r>
          </a:p>
        </p:txBody>
      </p:sp>
      <p:pic>
        <p:nvPicPr>
          <p:cNvPr id="75779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669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6" descr="%D0%BC%D0%B0%D0%BA%D1%81%D0%B8%D0%BC%D0%BE%D0%B2-%D1%81%D0%B1%D0%BE%D1%80%D1%8B-%D0%BD%D0%B0-%D0%B3%D1%83%D0%BB%D1%8F%D0%BD%D1%8C%D0%B518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7788"/>
            <a:ext cx="612140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3143250" cy="1066800"/>
          </a:xfrm>
        </p:spPr>
        <p:txBody>
          <a:bodyPr anchor="ctr"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Коруны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3419475" cy="5286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Со временем низкие «челки» и повязки сменили — особенно в праздничном варианте костюма — «коруны» (искаженное от короны) и высокие «венцы». Увлечение ими пришло вместе с «модой» на высокий рост и статность. Высокие (7-10 см) «коруны» и «венцы» имели обычно зубцы по краям, которые звались «городками». </a:t>
            </a:r>
          </a:p>
        </p:txBody>
      </p:sp>
      <p:pic>
        <p:nvPicPr>
          <p:cNvPr id="76804" name="Picture 6" descr="3045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r="5498"/>
          <a:stretch>
            <a:fillRect/>
          </a:stretch>
        </p:blipFill>
        <p:spPr bwMode="auto">
          <a:xfrm>
            <a:off x="3419475" y="0"/>
            <a:ext cx="5724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3419475" y="4941888"/>
            <a:ext cx="2447925" cy="191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806" name="Rectangle 8"/>
          <p:cNvSpPr>
            <a:spLocks noChangeArrowheads="1"/>
          </p:cNvSpPr>
          <p:nvPr/>
        </p:nvSpPr>
        <p:spPr bwMode="auto">
          <a:xfrm>
            <a:off x="6948488" y="0"/>
            <a:ext cx="2195512" cy="1341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0_3904b_27d377c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381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5" descr="82794644_1254471646_kemakovskijj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224337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9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Кичка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3071813" cy="49339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Самым же распространенным наименованием головного убора замужней женщины была кика или кичка. </a:t>
            </a:r>
          </a:p>
        </p:txBody>
      </p:sp>
      <p:pic>
        <p:nvPicPr>
          <p:cNvPr id="78852" name="Picture 6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8913"/>
            <a:ext cx="36226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7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3071813" cy="1066800"/>
          </a:xfrm>
        </p:spPr>
        <p:txBody>
          <a:bodyPr anchor="ctr"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Кичка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3348038" cy="4933950"/>
          </a:xfrm>
        </p:spPr>
        <p:txBody>
          <a:bodyPr/>
          <a:lstStyle/>
          <a:p>
            <a:pPr defTabSz="944563" eaLnBrk="1" hangingPunct="1">
              <a:lnSpc>
                <a:spcPct val="80000"/>
              </a:lnSpc>
              <a:tabLst>
                <a:tab pos="3140075" algn="l"/>
              </a:tabLst>
            </a:pP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</a:rPr>
              <a:t>Кичка, кика, старинный русский головной убор замужних женщин.  </a:t>
            </a:r>
          </a:p>
          <a:p>
            <a:pPr defTabSz="944563" eaLnBrk="1" hangingPunct="1">
              <a:lnSpc>
                <a:spcPct val="80000"/>
              </a:lnSpc>
              <a:tabLst>
                <a:tab pos="3140075" algn="l"/>
              </a:tabLst>
            </a:pP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</a:rPr>
              <a:t> Кичка («волосник») закрывала волосы и имела впереди твердую часть (вставлялись береста, дощечка, иногда простегивалась) в форме рогов, лопатки, копытца и т.п. Сзади  надевался «позатыльник» из бисера, а сверху - нарядная «сорока» из вышитой ткани. 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65175"/>
            <a:ext cx="5472113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2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oho">
  <a:themeElements>
    <a:clrScheme name="1_Soho 1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FFFFFF"/>
      </a:accent3>
      <a:accent4>
        <a:srgbClr val="000000"/>
      </a:accent4>
      <a:accent5>
        <a:srgbClr val="B6BDD6"/>
      </a:accent5>
      <a:accent6>
        <a:srgbClr val="8D4949"/>
      </a:accent6>
      <a:hlink>
        <a:srgbClr val="3399FF"/>
      </a:hlink>
      <a:folHlink>
        <a:srgbClr val="B2B2B2"/>
      </a:folHlink>
    </a:clrScheme>
    <a:fontScheme name="1_Soho">
      <a:majorFont>
        <a:latin typeface="Candara"/>
        <a:ea typeface=""/>
        <a:cs typeface=""/>
      </a:majorFont>
      <a:minorFont>
        <a:latin typeface="Candar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oho 1">
        <a:dk1>
          <a:srgbClr val="000000"/>
        </a:dk1>
        <a:lt1>
          <a:srgbClr val="FFFFFF"/>
        </a:lt1>
        <a:dk2>
          <a:srgbClr val="2F5897"/>
        </a:dk2>
        <a:lt2>
          <a:srgbClr val="E4E9EF"/>
        </a:lt2>
        <a:accent1>
          <a:srgbClr val="6076B4"/>
        </a:accent1>
        <a:accent2>
          <a:srgbClr val="9C5252"/>
        </a:accent2>
        <a:accent3>
          <a:srgbClr val="FFFFFF"/>
        </a:accent3>
        <a:accent4>
          <a:srgbClr val="000000"/>
        </a:accent4>
        <a:accent5>
          <a:srgbClr val="B6BDD6"/>
        </a:accent5>
        <a:accent6>
          <a:srgbClr val="8D4949"/>
        </a:accent6>
        <a:hlink>
          <a:srgbClr val="33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oho">
  <a:themeElements>
    <a:clrScheme name="2_Soho 1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FFFFFF"/>
      </a:accent3>
      <a:accent4>
        <a:srgbClr val="000000"/>
      </a:accent4>
      <a:accent5>
        <a:srgbClr val="B6BDD6"/>
      </a:accent5>
      <a:accent6>
        <a:srgbClr val="8D4949"/>
      </a:accent6>
      <a:hlink>
        <a:srgbClr val="3399FF"/>
      </a:hlink>
      <a:folHlink>
        <a:srgbClr val="B2B2B2"/>
      </a:folHlink>
    </a:clrScheme>
    <a:fontScheme name="2_Soho">
      <a:majorFont>
        <a:latin typeface="Candara"/>
        <a:ea typeface=""/>
        <a:cs typeface=""/>
      </a:majorFont>
      <a:minorFont>
        <a:latin typeface="Candar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oho 1">
        <a:dk1>
          <a:srgbClr val="000000"/>
        </a:dk1>
        <a:lt1>
          <a:srgbClr val="FFFFFF"/>
        </a:lt1>
        <a:dk2>
          <a:srgbClr val="2F5897"/>
        </a:dk2>
        <a:lt2>
          <a:srgbClr val="E4E9EF"/>
        </a:lt2>
        <a:accent1>
          <a:srgbClr val="6076B4"/>
        </a:accent1>
        <a:accent2>
          <a:srgbClr val="9C5252"/>
        </a:accent2>
        <a:accent3>
          <a:srgbClr val="FFFFFF"/>
        </a:accent3>
        <a:accent4>
          <a:srgbClr val="000000"/>
        </a:accent4>
        <a:accent5>
          <a:srgbClr val="B6BDD6"/>
        </a:accent5>
        <a:accent6>
          <a:srgbClr val="8D4949"/>
        </a:accent6>
        <a:hlink>
          <a:srgbClr val="33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1_Soho</vt:lpstr>
      <vt:lpstr>2_Soho</vt:lpstr>
      <vt:lpstr>ИСТОРИЯ ГОЛОВНОГО УБОРА</vt:lpstr>
      <vt:lpstr>Презентация PowerPoint</vt:lpstr>
      <vt:lpstr>Женские головные уборы</vt:lpstr>
      <vt:lpstr>Женские  головные уборы</vt:lpstr>
      <vt:lpstr>Женские головные уборы</vt:lpstr>
      <vt:lpstr>Коруны</vt:lpstr>
      <vt:lpstr>Презентация PowerPoint</vt:lpstr>
      <vt:lpstr>Кичка</vt:lpstr>
      <vt:lpstr>Кичка</vt:lpstr>
      <vt:lpstr>Презентация PowerPoint</vt:lpstr>
      <vt:lpstr>Презентация PowerPoint</vt:lpstr>
      <vt:lpstr>Повой</vt:lpstr>
      <vt:lpstr>Современные головные уборы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ГОЛОВНОГО УБОРА</dc:title>
  <dc:creator>user</dc:creator>
  <cp:lastModifiedBy>user</cp:lastModifiedBy>
  <cp:revision>1</cp:revision>
  <dcterms:created xsi:type="dcterms:W3CDTF">2014-04-21T18:04:32Z</dcterms:created>
  <dcterms:modified xsi:type="dcterms:W3CDTF">2014-04-21T18:05:13Z</dcterms:modified>
</cp:coreProperties>
</file>