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70" r:id="rId13"/>
    <p:sldId id="266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ECA9E-A12B-FA47-9012-31C58DC4BA99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2C784-B658-AD46-B0CE-8F92980FFA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42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2C784-B658-AD46-B0CE-8F92980FFAC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810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EEB-254A-5746-B85A-3AAD6CB8DC6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585A-EEAE-6A4C-902A-FADD9335E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EEB-254A-5746-B85A-3AAD6CB8DC6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585A-EEAE-6A4C-902A-FADD9335E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EEB-254A-5746-B85A-3AAD6CB8DC6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585A-EEAE-6A4C-902A-FADD9335E3D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EEB-254A-5746-B85A-3AAD6CB8DC6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585A-EEAE-6A4C-902A-FADD9335E3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EEB-254A-5746-B85A-3AAD6CB8DC6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585A-EEAE-6A4C-902A-FADD9335E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EEB-254A-5746-B85A-3AAD6CB8DC6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585A-EEAE-6A4C-902A-FADD9335E3D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EEB-254A-5746-B85A-3AAD6CB8DC6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585A-EEAE-6A4C-902A-FADD9335E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EEB-254A-5746-B85A-3AAD6CB8DC6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585A-EEAE-6A4C-902A-FADD9335E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EEB-254A-5746-B85A-3AAD6CB8DC6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585A-EEAE-6A4C-902A-FADD9335E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EEB-254A-5746-B85A-3AAD6CB8DC6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585A-EEAE-6A4C-902A-FADD9335E3D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FEEB-254A-5746-B85A-3AAD6CB8DC6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585A-EEAE-6A4C-902A-FADD9335E3D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295FEEB-254A-5746-B85A-3AAD6CB8DC6D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E44585A-EEAE-6A4C-902A-FADD9335E3D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</a:rPr>
              <a:t>Мир и согласие между людьми.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7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7"/>
          <p:cNvSpPr>
            <a:spLocks noChangeArrowheads="1" noChangeShapeType="1" noTextEdit="1"/>
          </p:cNvSpPr>
          <p:nvPr/>
        </p:nvSpPr>
        <p:spPr bwMode="auto">
          <a:xfrm>
            <a:off x="900113" y="620713"/>
            <a:ext cx="7416800" cy="1268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blurRad="63500" dist="46662" dir="2115817" algn="ctr" rotWithShape="0">
                    <a:srgbClr val="9999FF">
                      <a:alpha val="74997"/>
                    </a:srgbClr>
                  </a:outerShdw>
                </a:effectLst>
                <a:latin typeface="Arial"/>
                <a:ea typeface="Arial"/>
                <a:cs typeface="Arial"/>
              </a:rPr>
              <a:t>Я   РАСТУ    СРЕДИ    ЛЮДЕЙ</a:t>
            </a:r>
          </a:p>
        </p:txBody>
      </p:sp>
      <p:pic>
        <p:nvPicPr>
          <p:cNvPr id="3075" name="Picture 9" descr="s640x4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133600"/>
            <a:ext cx="56165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560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kumimoji="0" lang="ru-RU" b="1" i="1" smtClean="0">
                <a:solidFill>
                  <a:srgbClr val="990033"/>
                </a:solidFill>
                <a:cs typeface="+mj-cs"/>
              </a:rPr>
              <a:t>Ты да я да мы с тобой…</a:t>
            </a:r>
          </a:p>
        </p:txBody>
      </p:sp>
      <p:pic>
        <p:nvPicPr>
          <p:cNvPr id="19458" name="Picture 4" descr="i?id=121212211-5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484313"/>
            <a:ext cx="27432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5" descr="i?id=122544786-5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16113"/>
            <a:ext cx="26289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7" descr="i?id=98258829-62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73463"/>
            <a:ext cx="26289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8" descr="i?id=576399103-66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221163"/>
            <a:ext cx="32004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9" descr="i?id=488167459-41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773238"/>
            <a:ext cx="25146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10" descr="i?id=11268531-26-72&amp;n=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365625"/>
            <a:ext cx="28575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517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91056"/>
            <a:ext cx="8528041" cy="5120021"/>
          </a:xfrm>
        </p:spPr>
        <p:txBody>
          <a:bodyPr/>
          <a:lstStyle/>
          <a:p>
            <a:pPr lvl="0"/>
            <a:r>
              <a:rPr lang="ru-RU" sz="3600" dirty="0"/>
              <a:t>Уважай собеседника.</a:t>
            </a:r>
          </a:p>
          <a:p>
            <a:pPr lvl="0"/>
            <a:r>
              <a:rPr lang="ru-RU" sz="3600" dirty="0"/>
              <a:t>Старайся понять то, о чем говорят другие.</a:t>
            </a:r>
          </a:p>
          <a:p>
            <a:pPr lvl="0"/>
            <a:r>
              <a:rPr lang="ru-RU" sz="3600" dirty="0"/>
              <a:t>Отстаивай свое мнение тактично.</a:t>
            </a:r>
          </a:p>
          <a:p>
            <a:pPr lvl="0"/>
            <a:r>
              <a:rPr lang="ru-RU" sz="3600" dirty="0"/>
              <a:t>Ищи лучшие аргументы.</a:t>
            </a:r>
          </a:p>
          <a:p>
            <a:pPr lvl="0"/>
            <a:r>
              <a:rPr lang="ru-RU" sz="3600" dirty="0"/>
              <a:t>Будь справедливым, готовым признать правоту другого</a:t>
            </a:r>
          </a:p>
          <a:p>
            <a:pPr lvl="0"/>
            <a:r>
              <a:rPr lang="ru-RU" sz="3600" dirty="0"/>
              <a:t>Стремись учитывать интересы других</a:t>
            </a:r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Правила толерантного общения: </a:t>
            </a:r>
          </a:p>
        </p:txBody>
      </p:sp>
    </p:spTree>
    <p:extLst>
      <p:ext uri="{BB962C8B-B14F-4D97-AF65-F5344CB8AC3E}">
        <p14:creationId xmlns:p14="http://schemas.microsoft.com/office/powerpoint/2010/main" val="29274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1163638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kumimoji="0" lang="ru-RU" sz="4000" b="1" i="1" smtClean="0">
                <a:solidFill>
                  <a:srgbClr val="CC0099"/>
                </a:solidFill>
                <a:cs typeface="+mn-cs"/>
              </a:rPr>
              <a:t>Я  рад  с  тобой  общаться!</a:t>
            </a:r>
          </a:p>
        </p:txBody>
      </p:sp>
      <p:pic>
        <p:nvPicPr>
          <p:cNvPr id="18434" name="Picture 4" descr="i?id=327507846-6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97200"/>
            <a:ext cx="27432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5" descr="i?id=438412102-65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76700"/>
            <a:ext cx="25209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6" descr="i?id=383731430-14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221163"/>
            <a:ext cx="245586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950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877693.gif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7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890942" y="-227494"/>
            <a:ext cx="7567258" cy="2274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322282"/>
            <a:ext cx="8458200" cy="6161301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4000" b="1" dirty="0">
                <a:solidFill>
                  <a:srgbClr val="FF0000"/>
                </a:solidFill>
              </a:rPr>
              <a:t>  </a:t>
            </a:r>
            <a:r>
              <a:rPr lang="ru-RU" sz="4000" b="1" dirty="0" smtClean="0">
                <a:solidFill>
                  <a:srgbClr val="FF0000"/>
                </a:solidFill>
              </a:rPr>
              <a:t>   </a:t>
            </a:r>
            <a:r>
              <a:rPr lang="ru-RU" sz="13500" b="1" dirty="0" smtClean="0">
                <a:solidFill>
                  <a:srgbClr val="FF0000"/>
                </a:solidFill>
              </a:rPr>
              <a:t>Мир – </a:t>
            </a:r>
            <a:r>
              <a:rPr lang="ru-RU" sz="13500" dirty="0" smtClean="0">
                <a:solidFill>
                  <a:srgbClr val="000090"/>
                </a:solidFill>
              </a:rPr>
              <a:t>согласие, отсутствие </a:t>
            </a:r>
            <a:r>
              <a:rPr lang="en-US" sz="13500" dirty="0">
                <a:solidFill>
                  <a:srgbClr val="000090"/>
                </a:solidFill>
              </a:rPr>
              <a:t>вражды, </a:t>
            </a:r>
            <a:r>
              <a:rPr lang="en-US" sz="13500" dirty="0" err="1">
                <a:solidFill>
                  <a:srgbClr val="000090"/>
                </a:solidFill>
              </a:rPr>
              <a:t>ссоры</a:t>
            </a:r>
            <a:r>
              <a:rPr lang="en-US" sz="13500" dirty="0">
                <a:solidFill>
                  <a:srgbClr val="000090"/>
                </a:solidFill>
              </a:rPr>
              <a:t>, </a:t>
            </a:r>
            <a:r>
              <a:rPr lang="en-US" sz="13500" dirty="0" err="1">
                <a:solidFill>
                  <a:srgbClr val="000090"/>
                </a:solidFill>
              </a:rPr>
              <a:t>войны</a:t>
            </a:r>
            <a:r>
              <a:rPr lang="ru-RU" sz="13500" dirty="0" smtClean="0">
                <a:solidFill>
                  <a:srgbClr val="000090"/>
                </a:solidFill>
              </a:rPr>
              <a:t>.</a:t>
            </a:r>
          </a:p>
          <a:p>
            <a:pPr algn="l"/>
            <a:r>
              <a:rPr lang="ru-RU" sz="13500" b="1" dirty="0" smtClean="0">
                <a:solidFill>
                  <a:srgbClr val="FF0000"/>
                </a:solidFill>
              </a:rPr>
              <a:t>  </a:t>
            </a:r>
            <a:r>
              <a:rPr lang="en-US" sz="13500" b="1" dirty="0" err="1" smtClean="0">
                <a:solidFill>
                  <a:srgbClr val="FF0000"/>
                </a:solidFill>
              </a:rPr>
              <a:t>Согласие</a:t>
            </a:r>
            <a:r>
              <a:rPr lang="en-US" sz="13500" dirty="0" smtClean="0">
                <a:solidFill>
                  <a:srgbClr val="FF0000"/>
                </a:solidFill>
              </a:rPr>
              <a:t> –</a:t>
            </a:r>
            <a:r>
              <a:rPr lang="ru-RU" sz="13500" dirty="0" smtClean="0">
                <a:solidFill>
                  <a:srgbClr val="FF0000"/>
                </a:solidFill>
              </a:rPr>
              <a:t> </a:t>
            </a:r>
            <a:r>
              <a:rPr lang="en-US" sz="13500" dirty="0" err="1" smtClean="0">
                <a:solidFill>
                  <a:srgbClr val="000090"/>
                </a:solidFill>
              </a:rPr>
              <a:t>дружественные</a:t>
            </a:r>
            <a:r>
              <a:rPr lang="ru-RU" sz="13500" dirty="0" smtClean="0">
                <a:solidFill>
                  <a:srgbClr val="000090"/>
                </a:solidFill>
              </a:rPr>
              <a:t> отношения</a:t>
            </a:r>
            <a:r>
              <a:rPr lang="ru-RU" sz="13500" dirty="0">
                <a:solidFill>
                  <a:srgbClr val="000090"/>
                </a:solidFill>
              </a:rPr>
              <a:t>, единодушие</a:t>
            </a:r>
            <a:r>
              <a:rPr lang="ru-RU" sz="13500" dirty="0" smtClean="0">
                <a:solidFill>
                  <a:srgbClr val="000090"/>
                </a:solidFill>
              </a:rPr>
              <a:t>.</a:t>
            </a:r>
          </a:p>
          <a:p>
            <a:pPr algn="l"/>
            <a:r>
              <a:rPr lang="ru-RU" sz="13500" dirty="0">
                <a:solidFill>
                  <a:srgbClr val="000090"/>
                </a:solidFill>
              </a:rPr>
              <a:t> </a:t>
            </a:r>
            <a:r>
              <a:rPr lang="ru-RU" sz="13500" dirty="0" smtClean="0">
                <a:solidFill>
                  <a:srgbClr val="000090"/>
                </a:solidFill>
              </a:rPr>
              <a:t> </a:t>
            </a:r>
            <a:r>
              <a:rPr lang="en-US" sz="13500" b="1" dirty="0" err="1" smtClean="0">
                <a:solidFill>
                  <a:srgbClr val="FF0000"/>
                </a:solidFill>
              </a:rPr>
              <a:t>Толерантность</a:t>
            </a:r>
            <a:r>
              <a:rPr lang="en-US" sz="13500" dirty="0" smtClean="0">
                <a:solidFill>
                  <a:srgbClr val="FF0000"/>
                </a:solidFill>
              </a:rPr>
              <a:t> </a:t>
            </a:r>
            <a:r>
              <a:rPr lang="en-US" sz="13500" dirty="0">
                <a:solidFill>
                  <a:srgbClr val="FF0000"/>
                </a:solidFill>
              </a:rPr>
              <a:t>-</a:t>
            </a:r>
            <a:r>
              <a:rPr lang="en-US" sz="13500" dirty="0"/>
              <a:t> </a:t>
            </a:r>
            <a:r>
              <a:rPr lang="en-US" sz="13500" dirty="0" err="1">
                <a:solidFill>
                  <a:srgbClr val="000090"/>
                </a:solidFill>
              </a:rPr>
              <a:t>означает</a:t>
            </a:r>
            <a:r>
              <a:rPr lang="en-US" sz="13500" dirty="0">
                <a:solidFill>
                  <a:srgbClr val="000090"/>
                </a:solidFill>
              </a:rPr>
              <a:t> </a:t>
            </a:r>
            <a:r>
              <a:rPr lang="en-US" sz="13500" dirty="0" err="1">
                <a:solidFill>
                  <a:srgbClr val="000090"/>
                </a:solidFill>
              </a:rPr>
              <a:t>уважение</a:t>
            </a:r>
            <a:r>
              <a:rPr lang="en-US" sz="13500" dirty="0">
                <a:solidFill>
                  <a:srgbClr val="000090"/>
                </a:solidFill>
              </a:rPr>
              <a:t>, </a:t>
            </a:r>
            <a:r>
              <a:rPr lang="en-US" sz="13500" dirty="0" err="1" smtClean="0">
                <a:solidFill>
                  <a:srgbClr val="000090"/>
                </a:solidFill>
              </a:rPr>
              <a:t>принятие</a:t>
            </a:r>
            <a:r>
              <a:rPr lang="en-US" sz="13500" dirty="0" smtClean="0">
                <a:solidFill>
                  <a:srgbClr val="000090"/>
                </a:solidFill>
              </a:rPr>
              <a:t> </a:t>
            </a:r>
            <a:r>
              <a:rPr lang="en-US" sz="13500" dirty="0" err="1" smtClean="0">
                <a:solidFill>
                  <a:srgbClr val="000090"/>
                </a:solidFill>
              </a:rPr>
              <a:t>и</a:t>
            </a:r>
            <a:r>
              <a:rPr lang="en-US" sz="13500" dirty="0" smtClean="0">
                <a:solidFill>
                  <a:srgbClr val="000090"/>
                </a:solidFill>
              </a:rPr>
              <a:t> </a:t>
            </a:r>
            <a:r>
              <a:rPr lang="en-US" sz="13500" dirty="0" err="1" smtClean="0">
                <a:solidFill>
                  <a:srgbClr val="000090"/>
                </a:solidFill>
              </a:rPr>
              <a:t>правильное</a:t>
            </a:r>
            <a:r>
              <a:rPr lang="en-US" sz="13500" dirty="0" smtClean="0">
                <a:solidFill>
                  <a:srgbClr val="000090"/>
                </a:solidFill>
              </a:rPr>
              <a:t> </a:t>
            </a:r>
            <a:r>
              <a:rPr lang="en-US" sz="13500" dirty="0" err="1" smtClean="0">
                <a:solidFill>
                  <a:srgbClr val="000090"/>
                </a:solidFill>
              </a:rPr>
              <a:t>понимание</a:t>
            </a:r>
            <a:r>
              <a:rPr lang="en-US" sz="13500" dirty="0" smtClean="0">
                <a:solidFill>
                  <a:srgbClr val="000090"/>
                </a:solidFill>
              </a:rPr>
              <a:t> </a:t>
            </a:r>
            <a:r>
              <a:rPr lang="en-US" sz="13500" dirty="0" err="1" smtClean="0">
                <a:solidFill>
                  <a:srgbClr val="000090"/>
                </a:solidFill>
              </a:rPr>
              <a:t>других</a:t>
            </a:r>
            <a:r>
              <a:rPr lang="en-US" sz="13500" dirty="0" smtClean="0">
                <a:solidFill>
                  <a:srgbClr val="000090"/>
                </a:solidFill>
              </a:rPr>
              <a:t> </a:t>
            </a:r>
            <a:r>
              <a:rPr lang="en-US" sz="13500" dirty="0" err="1" smtClean="0">
                <a:solidFill>
                  <a:srgbClr val="000090"/>
                </a:solidFill>
              </a:rPr>
              <a:t>культур</a:t>
            </a:r>
            <a:r>
              <a:rPr lang="en-US" sz="13500" dirty="0" smtClean="0">
                <a:solidFill>
                  <a:srgbClr val="000090"/>
                </a:solidFill>
              </a:rPr>
              <a:t>, </a:t>
            </a:r>
            <a:r>
              <a:rPr lang="en-US" sz="13500" dirty="0" err="1" smtClean="0">
                <a:solidFill>
                  <a:srgbClr val="000090"/>
                </a:solidFill>
              </a:rPr>
              <a:t>способов</a:t>
            </a:r>
            <a:r>
              <a:rPr lang="en-US" sz="13500" dirty="0" smtClean="0">
                <a:solidFill>
                  <a:srgbClr val="000090"/>
                </a:solidFill>
              </a:rPr>
              <a:t> </a:t>
            </a:r>
            <a:r>
              <a:rPr lang="en-US" sz="13500" dirty="0" err="1" smtClean="0">
                <a:solidFill>
                  <a:srgbClr val="000090"/>
                </a:solidFill>
              </a:rPr>
              <a:t>самовыражения</a:t>
            </a:r>
            <a:r>
              <a:rPr lang="en-US" sz="13500" dirty="0" smtClean="0">
                <a:solidFill>
                  <a:srgbClr val="000090"/>
                </a:solidFill>
              </a:rPr>
              <a:t> </a:t>
            </a:r>
            <a:r>
              <a:rPr lang="en-US" sz="13500" dirty="0" err="1" smtClean="0">
                <a:solidFill>
                  <a:srgbClr val="000090"/>
                </a:solidFill>
              </a:rPr>
              <a:t>и</a:t>
            </a:r>
            <a:r>
              <a:rPr lang="en-US" sz="13500" dirty="0" smtClean="0">
                <a:solidFill>
                  <a:srgbClr val="000090"/>
                </a:solidFill>
              </a:rPr>
              <a:t> </a:t>
            </a:r>
            <a:r>
              <a:rPr lang="en-US" sz="13500" dirty="0" err="1" smtClean="0">
                <a:solidFill>
                  <a:srgbClr val="000090"/>
                </a:solidFill>
              </a:rPr>
              <a:t>проявления</a:t>
            </a:r>
            <a:r>
              <a:rPr lang="en-US" sz="13500" dirty="0" smtClean="0">
                <a:solidFill>
                  <a:srgbClr val="000090"/>
                </a:solidFill>
              </a:rPr>
              <a:t> </a:t>
            </a:r>
            <a:r>
              <a:rPr lang="en-US" sz="13500" dirty="0" err="1" smtClean="0">
                <a:solidFill>
                  <a:srgbClr val="000090"/>
                </a:solidFill>
              </a:rPr>
              <a:t>человеческой</a:t>
            </a:r>
            <a:r>
              <a:rPr lang="en-US" sz="13500" dirty="0" smtClean="0">
                <a:solidFill>
                  <a:srgbClr val="000090"/>
                </a:solidFill>
              </a:rPr>
              <a:t> </a:t>
            </a:r>
            <a:r>
              <a:rPr lang="en-US" sz="13500" dirty="0" err="1" smtClean="0">
                <a:solidFill>
                  <a:srgbClr val="000090"/>
                </a:solidFill>
              </a:rPr>
              <a:t>индивидуальности</a:t>
            </a:r>
            <a:r>
              <a:rPr lang="en-US" sz="13500" dirty="0" smtClean="0">
                <a:solidFill>
                  <a:srgbClr val="000090"/>
                </a:solidFill>
              </a:rPr>
              <a:t>.</a:t>
            </a:r>
            <a:endParaRPr lang="ru-RU" sz="13500" dirty="0" smtClean="0">
              <a:solidFill>
                <a:srgbClr val="000090"/>
              </a:solidFill>
            </a:endParaRPr>
          </a:p>
          <a:p>
            <a:pPr algn="l"/>
            <a:r>
              <a:rPr lang="ru-RU" sz="13500" dirty="0" smtClean="0">
                <a:solidFill>
                  <a:srgbClr val="000090"/>
                </a:solidFill>
              </a:rPr>
              <a:t> </a:t>
            </a:r>
            <a:r>
              <a:rPr lang="ru-RU" sz="13500" b="1" dirty="0" smtClean="0">
                <a:solidFill>
                  <a:srgbClr val="FF0000"/>
                </a:solidFill>
              </a:rPr>
              <a:t>Уважение – </a:t>
            </a:r>
            <a:r>
              <a:rPr lang="ru-RU" sz="13500" dirty="0" smtClean="0">
                <a:solidFill>
                  <a:srgbClr val="000090"/>
                </a:solidFill>
              </a:rPr>
              <a:t>почтительное отношение, основанное на признании чьих-либо достоинств.</a:t>
            </a:r>
          </a:p>
          <a:p>
            <a:pPr algn="l"/>
            <a:r>
              <a:rPr lang="ru-RU" sz="13500" b="1" dirty="0" smtClean="0">
                <a:solidFill>
                  <a:srgbClr val="FF0000"/>
                </a:solidFill>
              </a:rPr>
              <a:t>Добро – </a:t>
            </a:r>
            <a:r>
              <a:rPr lang="ru-RU" sz="13500" dirty="0" smtClean="0">
                <a:solidFill>
                  <a:srgbClr val="000090"/>
                </a:solidFill>
              </a:rPr>
              <a:t>всё положительное, хорошее, полезное.</a:t>
            </a:r>
          </a:p>
          <a:p>
            <a:r>
              <a:rPr lang="ru-RU" sz="8400" dirty="0" smtClean="0">
                <a:solidFill>
                  <a:srgbClr val="000090"/>
                </a:solidFill>
              </a:rPr>
              <a:t> </a:t>
            </a:r>
          </a:p>
          <a:p>
            <a:pPr algn="l"/>
            <a:endParaRPr lang="ru-RU" sz="4000" dirty="0" smtClean="0">
              <a:solidFill>
                <a:srgbClr val="000090"/>
              </a:solidFill>
            </a:endParaRPr>
          </a:p>
          <a:p>
            <a:pPr algn="l"/>
            <a:r>
              <a:rPr lang="ru-RU" sz="4000" dirty="0">
                <a:solidFill>
                  <a:srgbClr val="000090"/>
                </a:solidFill>
              </a:rPr>
              <a:t> </a:t>
            </a:r>
            <a:r>
              <a:rPr lang="ru-RU" sz="4000" dirty="0" smtClean="0">
                <a:solidFill>
                  <a:srgbClr val="000090"/>
                </a:solidFill>
              </a:rPr>
              <a:t>       </a:t>
            </a:r>
            <a:endParaRPr lang="ru-RU" sz="4000" dirty="0">
              <a:solidFill>
                <a:srgbClr val="000090"/>
              </a:solidFill>
            </a:endParaRPr>
          </a:p>
          <a:p>
            <a:pPr algn="l"/>
            <a:endParaRPr lang="ru-RU" sz="4000" dirty="0">
              <a:solidFill>
                <a:srgbClr val="000090"/>
              </a:solidFill>
            </a:endParaRPr>
          </a:p>
          <a:p>
            <a:r>
              <a:rPr lang="en-US" sz="4000" dirty="0"/>
              <a:t> </a:t>
            </a:r>
            <a:endParaRPr lang="ru-RU" sz="4000" dirty="0"/>
          </a:p>
          <a:p>
            <a:pPr algn="l"/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73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46431" y="815187"/>
            <a:ext cx="8700898" cy="5839016"/>
          </a:xfrm>
        </p:spPr>
        <p:txBody>
          <a:bodyPr>
            <a:normAutofit lnSpcReduction="10000"/>
          </a:bodyPr>
          <a:lstStyle/>
          <a:p>
            <a:pPr lvl="0">
              <a:buFont typeface="Wingdings" charset="2"/>
              <a:buChar char="Ø"/>
            </a:pPr>
            <a:r>
              <a:rPr lang="ru-RU" sz="3600" dirty="0"/>
              <a:t>Рост</a:t>
            </a:r>
          </a:p>
          <a:p>
            <a:pPr lvl="0">
              <a:buFont typeface="Wingdings" charset="2"/>
              <a:buChar char="Ø"/>
            </a:pPr>
            <a:r>
              <a:rPr lang="ru-RU" sz="3600" dirty="0"/>
              <a:t>Цвет волос и глаз</a:t>
            </a:r>
          </a:p>
          <a:p>
            <a:pPr lvl="0">
              <a:buFont typeface="Wingdings" charset="2"/>
              <a:buChar char="Ø"/>
            </a:pPr>
            <a:r>
              <a:rPr lang="ru-RU" sz="3600" dirty="0"/>
              <a:t>Одежда</a:t>
            </a:r>
          </a:p>
          <a:p>
            <a:pPr lvl="0">
              <a:buFont typeface="Wingdings" charset="2"/>
              <a:buChar char="Ø"/>
            </a:pPr>
            <a:r>
              <a:rPr lang="ru-RU" sz="3600" dirty="0"/>
              <a:t>Знания</a:t>
            </a:r>
          </a:p>
          <a:p>
            <a:pPr lvl="0">
              <a:buFont typeface="Wingdings" charset="2"/>
              <a:buChar char="Ø"/>
            </a:pPr>
            <a:r>
              <a:rPr lang="ru-RU" sz="3600" dirty="0"/>
              <a:t>Национальность</a:t>
            </a:r>
          </a:p>
          <a:p>
            <a:pPr lvl="0">
              <a:buFont typeface="Wingdings" charset="2"/>
              <a:buChar char="Ø"/>
            </a:pPr>
            <a:r>
              <a:rPr lang="ru-RU" sz="3600" dirty="0"/>
              <a:t>Фигура</a:t>
            </a:r>
          </a:p>
          <a:p>
            <a:pPr>
              <a:buFont typeface="Wingdings" charset="2"/>
              <a:buChar char="Ø"/>
            </a:pPr>
            <a:r>
              <a:rPr lang="ru-RU" sz="3600" dirty="0"/>
              <a:t>Возраст (старые и молодые) </a:t>
            </a:r>
            <a:endParaRPr lang="ru-RU" sz="3600" dirty="0" smtClean="0"/>
          </a:p>
          <a:p>
            <a:pPr lvl="0">
              <a:buFont typeface="Wingdings" charset="2"/>
              <a:buChar char="Ø"/>
            </a:pPr>
            <a:r>
              <a:rPr lang="ru-RU" sz="3600" dirty="0" smtClean="0"/>
              <a:t>Характер</a:t>
            </a:r>
          </a:p>
          <a:p>
            <a:pPr>
              <a:buFont typeface="Wingdings" charset="2"/>
              <a:buChar char="Ø"/>
            </a:pPr>
            <a:r>
              <a:rPr lang="ru-RU" sz="3600" dirty="0"/>
              <a:t>Культура</a:t>
            </a:r>
          </a:p>
          <a:p>
            <a:pPr lvl="0">
              <a:buFont typeface="Wingdings" charset="2"/>
              <a:buChar char="Ø"/>
            </a:pPr>
            <a:endParaRPr lang="ru-RU" sz="3600" dirty="0"/>
          </a:p>
          <a:p>
            <a:pPr>
              <a:buFont typeface="Wingdings" charset="2"/>
              <a:buChar char="Ø"/>
            </a:pPr>
            <a:endParaRPr lang="ru-RU" sz="3600" dirty="0">
              <a:solidFill>
                <a:srgbClr val="000090"/>
              </a:solidFill>
            </a:endParaRP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457200" y="132706"/>
            <a:ext cx="8167874" cy="6824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Нас </a:t>
            </a:r>
            <a:r>
              <a:rPr lang="ru-RU" b="1" dirty="0" smtClean="0">
                <a:solidFill>
                  <a:srgbClr val="FF0000"/>
                </a:solidFill>
              </a:rPr>
              <a:t>различает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281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7475" y="1213302"/>
            <a:ext cx="8662986" cy="5194449"/>
          </a:xfrm>
        </p:spPr>
        <p:txBody>
          <a:bodyPr>
            <a:normAutofit lnSpcReduction="10000"/>
          </a:bodyPr>
          <a:lstStyle/>
          <a:p>
            <a:pPr lvl="0">
              <a:buFont typeface="Wingdings" charset="2"/>
              <a:buChar char="§"/>
            </a:pPr>
            <a:r>
              <a:rPr lang="ru-RU" sz="3600" dirty="0"/>
              <a:t>Все мы </a:t>
            </a:r>
            <a:r>
              <a:rPr lang="ru-RU" sz="3600" dirty="0" smtClean="0"/>
              <a:t>люди</a:t>
            </a:r>
          </a:p>
          <a:p>
            <a:pPr>
              <a:buFont typeface="Wingdings" charset="2"/>
              <a:buChar char="§"/>
            </a:pPr>
            <a:r>
              <a:rPr lang="ru-RU" sz="3600" dirty="0"/>
              <a:t>Живем на одной планете</a:t>
            </a:r>
          </a:p>
          <a:p>
            <a:pPr>
              <a:buFont typeface="Wingdings" charset="2"/>
              <a:buChar char="§"/>
            </a:pPr>
            <a:r>
              <a:rPr lang="ru-RU" sz="3600" dirty="0"/>
              <a:t>Живем в одном городе, республике</a:t>
            </a:r>
          </a:p>
          <a:p>
            <a:pPr>
              <a:buFont typeface="Wingdings" charset="2"/>
              <a:buChar char="§"/>
            </a:pPr>
            <a:r>
              <a:rPr lang="ru-RU" sz="3600" dirty="0"/>
              <a:t>Учимся в одной школе, в одном классе</a:t>
            </a:r>
          </a:p>
          <a:p>
            <a:pPr>
              <a:buFont typeface="Wingdings" charset="2"/>
              <a:buChar char="§"/>
            </a:pPr>
            <a:r>
              <a:rPr lang="ru-RU" sz="3600" dirty="0"/>
              <a:t>Живем на одних улицах</a:t>
            </a:r>
          </a:p>
          <a:p>
            <a:pPr>
              <a:buFont typeface="Wingdings" charset="2"/>
              <a:buChar char="§"/>
            </a:pPr>
            <a:r>
              <a:rPr lang="ru-RU" sz="3600" dirty="0"/>
              <a:t>Носим одну одежду</a:t>
            </a:r>
          </a:p>
          <a:p>
            <a:pPr>
              <a:buFont typeface="Wingdings" charset="2"/>
              <a:buChar char="§"/>
            </a:pPr>
            <a:r>
              <a:rPr lang="ru-RU" sz="3600" dirty="0"/>
              <a:t>Занимаемся одним делом</a:t>
            </a:r>
          </a:p>
          <a:p>
            <a:pPr>
              <a:buFont typeface="Wingdings" charset="2"/>
              <a:buChar char="§"/>
            </a:pPr>
            <a:r>
              <a:rPr lang="ru-RU" sz="3600" dirty="0"/>
              <a:t>Похожи глаза, волосы</a:t>
            </a:r>
          </a:p>
          <a:p>
            <a:pPr lvl="0">
              <a:buFont typeface="Wingdings" charset="2"/>
              <a:buChar char="§"/>
            </a:pPr>
            <a:endParaRPr lang="ru-RU" sz="3600" dirty="0"/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454950" y="338328"/>
            <a:ext cx="8231850" cy="100767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Нас объединяет то, </a:t>
            </a:r>
            <a:r>
              <a:rPr lang="ru-RU" b="1" dirty="0" smtClean="0">
                <a:solidFill>
                  <a:srgbClr val="FF0000"/>
                </a:solidFill>
              </a:rPr>
              <a:t>что: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5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65387" y="739356"/>
            <a:ext cx="8625074" cy="591484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ru-RU" sz="3600" dirty="0" smtClean="0"/>
              <a:t>Доброта                            Воспитанность</a:t>
            </a:r>
          </a:p>
          <a:p>
            <a:pPr>
              <a:buFont typeface="Wingdings" charset="2"/>
              <a:buChar char="Ø"/>
            </a:pPr>
            <a:r>
              <a:rPr lang="ru-RU" sz="3600" dirty="0" smtClean="0"/>
              <a:t>Трусливость                     Трудолюбие</a:t>
            </a:r>
          </a:p>
          <a:p>
            <a:pPr>
              <a:buFont typeface="Wingdings" charset="2"/>
              <a:buChar char="Ø"/>
            </a:pPr>
            <a:r>
              <a:rPr lang="ru-RU" sz="3600" dirty="0" smtClean="0"/>
              <a:t>Честность                          Грубость</a:t>
            </a:r>
          </a:p>
          <a:p>
            <a:pPr>
              <a:buFont typeface="Wingdings" charset="2"/>
              <a:buChar char="Ø"/>
            </a:pPr>
            <a:r>
              <a:rPr lang="ru-RU" sz="3600" dirty="0"/>
              <a:t>С</a:t>
            </a:r>
            <a:r>
              <a:rPr lang="ru-RU" sz="3600" dirty="0" smtClean="0"/>
              <a:t>держанность              Уверенность </a:t>
            </a:r>
          </a:p>
          <a:p>
            <a:pPr>
              <a:buFont typeface="Wingdings" charset="2"/>
              <a:buChar char="Ø"/>
            </a:pPr>
            <a:r>
              <a:rPr lang="ru-RU" sz="3600" dirty="0" smtClean="0"/>
              <a:t>Скромность                    Упрямство</a:t>
            </a:r>
          </a:p>
          <a:p>
            <a:pPr>
              <a:buFont typeface="Wingdings" charset="2"/>
              <a:buChar char="Ø"/>
            </a:pPr>
            <a:r>
              <a:rPr lang="ru-RU" sz="3600" dirty="0" smtClean="0"/>
              <a:t>Дружелюбие             </a:t>
            </a:r>
            <a:r>
              <a:rPr lang="ru-RU" sz="3600" dirty="0"/>
              <a:t>Самостоятельность</a:t>
            </a:r>
          </a:p>
          <a:p>
            <a:pPr>
              <a:buFont typeface="Wingdings" charset="2"/>
              <a:buChar char="Ø"/>
            </a:pPr>
            <a:r>
              <a:rPr lang="ru-RU" sz="3600" dirty="0" smtClean="0"/>
              <a:t>Самоотверженность   </a:t>
            </a:r>
            <a:r>
              <a:rPr lang="ru-RU" sz="3600" dirty="0"/>
              <a:t>Самоконтроль</a:t>
            </a:r>
          </a:p>
          <a:p>
            <a:pPr>
              <a:buFont typeface="Wingdings" charset="2"/>
              <a:buChar char="Ø"/>
            </a:pPr>
            <a:r>
              <a:rPr lang="ru-RU" sz="3600" dirty="0" smtClean="0"/>
              <a:t>Чувство такта             Справедливость        </a:t>
            </a:r>
          </a:p>
          <a:p>
            <a:pPr>
              <a:buFont typeface="Wingdings" charset="2"/>
              <a:buChar char="Ø"/>
            </a:pPr>
            <a:r>
              <a:rPr lang="ru-RU" sz="3600" dirty="0" smtClean="0"/>
              <a:t>Сопереживание        Профессионализм</a:t>
            </a:r>
          </a:p>
          <a:p>
            <a:pPr>
              <a:buFont typeface="Wingdings" charset="2"/>
              <a:buChar char="Ø"/>
            </a:pPr>
            <a:endParaRPr lang="ru-RU" sz="3600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93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Качества человека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7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kumimoji="0" lang="ru-RU" b="1" i="1" smtClean="0">
                <a:solidFill>
                  <a:srgbClr val="9900CC"/>
                </a:solidFill>
                <a:cs typeface="+mj-cs"/>
              </a:rPr>
              <a:t>Правило первое</a:t>
            </a:r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1042988" y="1844675"/>
            <a:ext cx="7345362" cy="1800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6666FF"/>
                </a:solidFill>
                <a:effectLst>
                  <a:outerShdw blurRad="63500" dist="46662" dir="2115817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Старайся быть </a:t>
            </a:r>
          </a:p>
          <a:p>
            <a:pPr algn="ctr"/>
            <a:r>
              <a:rPr lang="ru-RU" sz="3600" kern="10" dirty="0">
                <a:solidFill>
                  <a:srgbClr val="6666FF"/>
                </a:solidFill>
                <a:effectLst>
                  <a:outerShdw blurRad="63500" dist="46662" dir="2115817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доброжелательным к людям</a:t>
            </a:r>
          </a:p>
        </p:txBody>
      </p:sp>
      <p:pic>
        <p:nvPicPr>
          <p:cNvPr id="6148" name="Picture 5" descr="i?id=311960819-11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221163"/>
            <a:ext cx="270827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120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kumimoji="0" lang="ru-RU" b="1" i="1" dirty="0" smtClean="0">
                <a:solidFill>
                  <a:srgbClr val="9900CC"/>
                </a:solidFill>
                <a:cs typeface="+mj-cs"/>
              </a:rPr>
              <a:t>Правило второе</a:t>
            </a:r>
          </a:p>
        </p:txBody>
      </p:sp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914400" y="1557338"/>
            <a:ext cx="7315200" cy="187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blurRad="63500" dist="46662" dir="2115817" algn="ctr" rotWithShape="0">
                    <a:srgbClr val="9999FF">
                      <a:alpha val="74997"/>
                    </a:srgbClr>
                  </a:outerShdw>
                </a:effectLst>
                <a:latin typeface="Arial"/>
                <a:ea typeface="Arial"/>
                <a:cs typeface="Arial"/>
              </a:rPr>
              <a:t>Будь всегда весёлым, не унывай, </a:t>
            </a:r>
          </a:p>
          <a:p>
            <a:pPr algn="ctr"/>
            <a:r>
              <a:rPr lang="ru-RU" sz="3600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blurRad="63500" dist="46662" dir="2115817" algn="ctr" rotWithShape="0">
                    <a:srgbClr val="9999FF">
                      <a:alpha val="74997"/>
                    </a:srgbClr>
                  </a:outerShdw>
                </a:effectLst>
                <a:latin typeface="Arial"/>
                <a:ea typeface="Arial"/>
                <a:cs typeface="Arial"/>
              </a:rPr>
              <a:t>не плачь по пустякам.</a:t>
            </a:r>
          </a:p>
        </p:txBody>
      </p:sp>
      <p:pic>
        <p:nvPicPr>
          <p:cNvPr id="9220" name="Picture 6" descr="i?id=99937457-0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076700"/>
            <a:ext cx="194468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i?id=159759565-51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221163"/>
            <a:ext cx="28575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 descr="i?id=342159397-53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573463"/>
            <a:ext cx="25146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806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kumimoji="0" lang="ru-RU" b="1" i="1" smtClean="0">
                <a:solidFill>
                  <a:schemeClr val="accent2"/>
                </a:solidFill>
                <a:cs typeface="+mj-cs"/>
              </a:rPr>
              <a:t>Правило третье</a:t>
            </a:r>
            <a:r>
              <a:rPr kumimoji="0" lang="ru-RU" smtClean="0">
                <a:solidFill>
                  <a:schemeClr val="accent2"/>
                </a:solidFill>
                <a:cs typeface="+mj-cs"/>
              </a:rPr>
              <a:t>.</a:t>
            </a:r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468313" y="1844675"/>
            <a:ext cx="8424862" cy="18716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800080"/>
                </a:solidFill>
                <a:effectLst>
                  <a:outerShdw blurRad="63500" dist="46662" dir="2115817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Помогай тому, кто нуждается в помощи.</a:t>
            </a:r>
          </a:p>
        </p:txBody>
      </p:sp>
      <p:pic>
        <p:nvPicPr>
          <p:cNvPr id="12292" name="Picture 7" descr="i?id=510900676-3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716338"/>
            <a:ext cx="24495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 descr="i?id=524039437-37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581525"/>
            <a:ext cx="1944687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9" descr="i?id=456803877-07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97425"/>
            <a:ext cx="2578100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356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kumimoji="0" lang="ru-RU" b="1" i="1" smtClean="0">
                <a:solidFill>
                  <a:srgbClr val="6600FF"/>
                </a:solidFill>
                <a:cs typeface="+mj-cs"/>
              </a:rPr>
              <a:t>Правило четвёртое.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95288" y="1522413"/>
            <a:ext cx="808672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charset="0"/>
                <a:cs typeface="+mn-cs"/>
              </a:rPr>
              <a:t>Старайся быть человеком, который </a:t>
            </a:r>
          </a:p>
          <a:p>
            <a:pPr algn="ctr">
              <a:defRPr/>
            </a:pPr>
            <a:r>
              <a:rPr lang="ru-RU" sz="3200" b="1" i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charset="0"/>
                <a:cs typeface="+mn-cs"/>
              </a:rPr>
              <a:t>много знает и многое умеет – </a:t>
            </a:r>
          </a:p>
          <a:p>
            <a:pPr algn="ctr">
              <a:defRPr/>
            </a:pPr>
            <a:r>
              <a:rPr lang="ru-RU" sz="3200" b="1" i="1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icrosoft Sans Serif" charset="0"/>
                <a:cs typeface="+mn-cs"/>
              </a:rPr>
              <a:t>тогда с тобой будет интересно каждому.</a:t>
            </a:r>
          </a:p>
        </p:txBody>
      </p:sp>
      <p:pic>
        <p:nvPicPr>
          <p:cNvPr id="13316" name="Picture 6" descr="i?id=160138420-42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437063"/>
            <a:ext cx="25908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1" descr="i?id=272917718-48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068638"/>
            <a:ext cx="22320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2" descr="i?id=36919812-03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716338"/>
            <a:ext cx="2971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30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Форма волны">
  <a:themeElements>
    <a:clrScheme name="Форма волны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Форма волны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Форма волны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Форма волны.thmx</Template>
  <TotalTime>215</TotalTime>
  <Words>257</Words>
  <Application>Microsoft Office PowerPoint</Application>
  <PresentationFormat>Экран (4:3)</PresentationFormat>
  <Paragraphs>64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Форма волны</vt:lpstr>
      <vt:lpstr>Мир и согласие между людьми.</vt:lpstr>
      <vt:lpstr>Презентация PowerPoint</vt:lpstr>
      <vt:lpstr>Нас различает:</vt:lpstr>
      <vt:lpstr>Нас объединяет то, что: </vt:lpstr>
      <vt:lpstr>Качества человека</vt:lpstr>
      <vt:lpstr>Правило первое</vt:lpstr>
      <vt:lpstr>Правило второе</vt:lpstr>
      <vt:lpstr>Правило третье.</vt:lpstr>
      <vt:lpstr>Правило четвёртое.</vt:lpstr>
      <vt:lpstr>Презентация PowerPoint</vt:lpstr>
      <vt:lpstr>Ты да я да мы с тобой…</vt:lpstr>
      <vt:lpstr>Правила толерантного общения: </vt:lpstr>
      <vt:lpstr>Презентация PowerPoint</vt:lpstr>
      <vt:lpstr>Презентация PowerPoint</vt:lpstr>
    </vt:vector>
  </TitlesOfParts>
  <Company>Домашняя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и согласие между людьми.</dc:title>
  <dc:creator>Татьяна Берестова</dc:creator>
  <cp:lastModifiedBy>user</cp:lastModifiedBy>
  <cp:revision>12</cp:revision>
  <dcterms:created xsi:type="dcterms:W3CDTF">2014-02-15T04:00:52Z</dcterms:created>
  <dcterms:modified xsi:type="dcterms:W3CDTF">2014-04-17T05:14:39Z</dcterms:modified>
</cp:coreProperties>
</file>