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3" r:id="rId5"/>
    <p:sldId id="259" r:id="rId6"/>
    <p:sldId id="260" r:id="rId7"/>
    <p:sldId id="262" r:id="rId8"/>
    <p:sldId id="261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09C5-44A7-4D9D-8401-4564BF2E2031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21D363F-196F-4065-BAE3-96ED4A06E9B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09C5-44A7-4D9D-8401-4564BF2E2031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363F-196F-4065-BAE3-96ED4A06E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09C5-44A7-4D9D-8401-4564BF2E2031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363F-196F-4065-BAE3-96ED4A06E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09C5-44A7-4D9D-8401-4564BF2E2031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363F-196F-4065-BAE3-96ED4A06E9B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l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09C5-44A7-4D9D-8401-4564BF2E2031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1D363F-196F-4065-BAE3-96ED4A06E9B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pull dir="l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09C5-44A7-4D9D-8401-4564BF2E2031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363F-196F-4065-BAE3-96ED4A06E9B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l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09C5-44A7-4D9D-8401-4564BF2E2031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363F-196F-4065-BAE3-96ED4A06E9B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l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09C5-44A7-4D9D-8401-4564BF2E2031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363F-196F-4065-BAE3-96ED4A06E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09C5-44A7-4D9D-8401-4564BF2E2031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363F-196F-4065-BAE3-96ED4A06E9B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>
    <p:pull dir="l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09C5-44A7-4D9D-8401-4564BF2E2031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21D363F-196F-4065-BAE3-96ED4A06E9B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>
    <p:pull dir="l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7109C5-44A7-4D9D-8401-4564BF2E2031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21D363F-196F-4065-BAE3-96ED4A06E9B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>
    <p:pull dir="l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2E7109C5-44A7-4D9D-8401-4564BF2E2031}" type="datetimeFigureOut">
              <a:rPr lang="ru-RU" smtClean="0"/>
              <a:t>17.04.2012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21D363F-196F-4065-BAE3-96ED4A06E9B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ransition>
    <p:pull dir="ld"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643570" y="4786322"/>
            <a:ext cx="2857520" cy="852478"/>
          </a:xfrm>
        </p:spPr>
        <p:txBody>
          <a:bodyPr>
            <a:normAutofit fontScale="55000" lnSpcReduction="20000"/>
          </a:bodyPr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ГБОУ НПО ПЛ «Краснодеревец» СПб преподаватель материаловедения Завьялова О.И.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Пороки строения древесины</a:t>
            </a: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айл:Coupe d'un tronc d'if.jpg"/>
          <p:cNvPicPr/>
          <p:nvPr/>
        </p:nvPicPr>
        <p:blipFill>
          <a:blip r:embed="rId2"/>
          <a:srcRect l="7979" t="5000" r="20212" b="35000"/>
          <a:stretch>
            <a:fillRect/>
          </a:stretch>
        </p:blipFill>
        <p:spPr bwMode="auto">
          <a:xfrm>
            <a:off x="4643438" y="1285860"/>
            <a:ext cx="2500330" cy="314327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http://www.finexfloors.de/images/drevesina/image014.jpg"/>
          <p:cNvPicPr/>
          <p:nvPr/>
        </p:nvPicPr>
        <p:blipFill>
          <a:blip r:embed="rId3"/>
          <a:srcRect l="72500" t="47222" r="5000" b="5555"/>
          <a:stretch>
            <a:fillRect/>
          </a:stretch>
        </p:blipFill>
        <p:spPr bwMode="auto">
          <a:xfrm>
            <a:off x="7286644" y="1214422"/>
            <a:ext cx="1285884" cy="3286148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4" name="TextBox 3"/>
          <p:cNvSpPr txBox="1"/>
          <p:nvPr/>
        </p:nvSpPr>
        <p:spPr>
          <a:xfrm>
            <a:off x="4857752" y="4643446"/>
            <a:ext cx="20630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>
                <a:solidFill>
                  <a:schemeClr val="accent6">
                    <a:lumMod val="50000"/>
                  </a:schemeClr>
                </a:solidFill>
              </a:rPr>
              <a:t>Крень</a:t>
            </a:r>
            <a:r>
              <a:rPr lang="ru-RU" sz="1600" dirty="0" smtClean="0">
                <a:solidFill>
                  <a:schemeClr val="accent6">
                    <a:lumMod val="50000"/>
                  </a:schemeClr>
                </a:solidFill>
              </a:rPr>
              <a:t> и ложное ядро</a:t>
            </a:r>
            <a:endParaRPr lang="ru-RU" sz="1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429520" y="4643446"/>
            <a:ext cx="106330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dirty="0" smtClean="0"/>
              <a:t>Ложное ядро</a:t>
            </a:r>
            <a:endParaRPr lang="ru-RU" sz="1200" dirty="0"/>
          </a:p>
        </p:txBody>
      </p:sp>
      <p:sp>
        <p:nvSpPr>
          <p:cNvPr id="7" name="TextBox 6"/>
          <p:cNvSpPr txBox="1"/>
          <p:nvPr/>
        </p:nvSpPr>
        <p:spPr>
          <a:xfrm>
            <a:off x="1071539" y="1357298"/>
            <a:ext cx="285752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КРЕНЬ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– резкое увеличение ширины поздней древесины в сжатой зоне хвойных пород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42976" y="4071942"/>
            <a:ext cx="2357454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ЛОЖНОЕ ЯДРО 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– темное, не равномерно окрашенное ядро у </a:t>
            </a:r>
            <a:r>
              <a:rPr lang="ru-RU" sz="20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безъядровых</a:t>
            </a:r>
            <a:r>
              <a:rPr lang="ru-RU" sz="20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пород ( бук, береза, ольха, клен и др.)</a:t>
            </a:r>
            <a:endParaRPr lang="ru-RU" sz="20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finexfloors.de/images/drevesina/image014.jpg"/>
          <p:cNvPicPr/>
          <p:nvPr/>
        </p:nvPicPr>
        <p:blipFill>
          <a:blip r:embed="rId2"/>
          <a:srcRect l="7500" t="50000" r="72500" b="5555"/>
          <a:stretch>
            <a:fillRect/>
          </a:stretch>
        </p:blipFill>
        <p:spPr bwMode="auto">
          <a:xfrm>
            <a:off x="7215206" y="1500174"/>
            <a:ext cx="1357322" cy="3286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Рисунок 2" descr="http://go2.imgsmail.ru/imgpreview?u=http%3A//les.novosibdom.ru/story/porok/porok%5Fsvilevatost.jpg&amp;mb=13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357686" y="1500174"/>
            <a:ext cx="2643206" cy="321471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857224" y="2000240"/>
            <a:ext cx="271464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СВИЛЕВАТОСТЬ </a:t>
            </a:r>
            <a:r>
              <a:rPr lang="ru-RU" sz="2000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– беспорядочное расположение волокон древесины. Может быть путаная или волнистая</a:t>
            </a:r>
            <a:endParaRPr lang="ru-RU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http://upload.wikimedia.org/wikipedia/commons/thumb/9/93/Resin_pocket_pinus_sylvestris_beentree.jpg/220px-Resin_pocket_pinus_sylvestris_beentre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643438" y="1428736"/>
            <a:ext cx="3786214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7" name="Прямоугольник 6"/>
          <p:cNvSpPr/>
          <p:nvPr/>
        </p:nvSpPr>
        <p:spPr>
          <a:xfrm>
            <a:off x="1214414" y="2071678"/>
            <a:ext cx="164307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i="1" dirty="0" smtClean="0">
                <a:solidFill>
                  <a:schemeClr val="accent6">
                    <a:lumMod val="50000"/>
                  </a:schemeClr>
                </a:solidFill>
              </a:rPr>
              <a:t>СМОЛЯНОЙ КАРМАШЕК </a:t>
            </a:r>
            <a:r>
              <a:rPr lang="ru-RU" dirty="0" smtClean="0">
                <a:solidFill>
                  <a:schemeClr val="accent6">
                    <a:lumMod val="50000"/>
                  </a:schemeClr>
                </a:solidFill>
              </a:rPr>
              <a:t>– полость внутри годичных слоев заполненная смолой</a:t>
            </a:r>
            <a:endParaRPr lang="ru-RU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 descr="http://upload.wikimedia.org/wikipedia/commons/thumb/6/68/Closed_rind_gall_on_quercus_robur_beentree.jpg/220px-Closed_rind_gall_on_quercus_robur_beentre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628" y="214290"/>
            <a:ext cx="3595698" cy="264320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4" name="Рисунок 3" descr="http://upload.wikimedia.org/wikipedia/commons/thumb/2/24/Closed_rind_gall_on_robinia_pseudoacacia_beentree.jpg/220px-Closed_rind_gall_on_robinia_pseudoacacia_beentree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214686"/>
            <a:ext cx="3643338" cy="28575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TextBox 4"/>
          <p:cNvSpPr txBox="1"/>
          <p:nvPr/>
        </p:nvSpPr>
        <p:spPr>
          <a:xfrm>
            <a:off x="5929322" y="2786058"/>
            <a:ext cx="27146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</a:rPr>
              <a:t>Заросшая прорость</a:t>
            </a:r>
            <a:endParaRPr lang="ru-RU" sz="1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000760" y="6072206"/>
            <a:ext cx="314324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i="1" dirty="0" smtClean="0">
                <a:solidFill>
                  <a:schemeClr val="accent6">
                    <a:lumMod val="50000"/>
                  </a:schemeClr>
                </a:solidFill>
              </a:rPr>
              <a:t>Открытая </a:t>
            </a:r>
            <a:r>
              <a:rPr lang="ru-RU" sz="1600" b="1" i="1" dirty="0" smtClean="0">
                <a:solidFill>
                  <a:schemeClr val="accent6">
                    <a:lumMod val="50000"/>
                  </a:schemeClr>
                </a:solidFill>
              </a:rPr>
              <a:t>прорость</a:t>
            </a:r>
            <a:endParaRPr lang="ru-RU" sz="1400" b="1" i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928663" y="1928802"/>
            <a:ext cx="242889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ПРОРОСТЬ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 - полость между годичными слоями заполненная остатками коры или омертвевшими тканями. Может быть открытая и заросшая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3/33/Betula_verrucosa_longitudinal_beentree.jpg/220px-Betula_verrucosa_longitudinal_beentree.jpg"/>
          <p:cNvPicPr/>
          <p:nvPr/>
        </p:nvPicPr>
        <p:blipFill>
          <a:blip r:embed="rId2"/>
          <a:srcRect l="4348" t="12245" b="12245"/>
          <a:stretch>
            <a:fillRect/>
          </a:stretch>
        </p:blipFill>
        <p:spPr bwMode="auto">
          <a:xfrm>
            <a:off x="5214942" y="1285860"/>
            <a:ext cx="3357586" cy="371477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928662" y="1571612"/>
            <a:ext cx="242889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i="1" dirty="0" smtClean="0">
                <a:solidFill>
                  <a:schemeClr val="accent6">
                    <a:lumMod val="50000"/>
                  </a:schemeClr>
                </a:solidFill>
              </a:rPr>
              <a:t>ПАСЫНОК – </a:t>
            </a:r>
            <a:r>
              <a:rPr lang="ru-RU" sz="2400" dirty="0" smtClean="0">
                <a:solidFill>
                  <a:schemeClr val="accent6">
                    <a:lumMod val="50000"/>
                  </a:schemeClr>
                </a:solidFill>
              </a:rPr>
              <a:t>омертвевшая или отставшая в росте вторая вершина, проходящая под острым углом к оси ствола</a:t>
            </a:r>
            <a:endParaRPr lang="ru-RU" sz="24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upload.wikimedia.org/wikipedia/commons/thumb/1/18/Dual_pith_pinus_sylvestris_beentree.jpg/220px-Dual_pith_pinus_sylvestris_beentree.jpg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929190" y="1571612"/>
            <a:ext cx="3571900" cy="34290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000100" y="1643050"/>
            <a:ext cx="2571768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50000"/>
                  </a:schemeClr>
                </a:solidFill>
              </a:rPr>
              <a:t>ДВОЙНАЯ СЕРДЦЕВИНА – </a:t>
            </a:r>
            <a:r>
              <a:rPr lang="ru-RU" sz="2000" dirty="0" smtClean="0">
                <a:solidFill>
                  <a:schemeClr val="accent6">
                    <a:lumMod val="50000"/>
                  </a:schemeClr>
                </a:solidFill>
              </a:rPr>
              <a:t>наличие в сортименте двух сердцевин с самостоятельными системами годичных слоев, окруженные с периферии одной общей системой</a:t>
            </a:r>
            <a:endParaRPr lang="ru-RU" sz="2000" dirty="0">
              <a:solidFill>
                <a:schemeClr val="accent6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http://www.finexfloors.de/images/drevesina/image014.jpg"/>
          <p:cNvPicPr/>
          <p:nvPr/>
        </p:nvPicPr>
        <p:blipFill>
          <a:blip r:embed="rId2">
            <a:duotone>
              <a:schemeClr val="accent6">
                <a:shade val="45000"/>
                <a:satMod val="135000"/>
              </a:schemeClr>
              <a:prstClr val="white"/>
            </a:duotone>
          </a:blip>
          <a:srcRect l="30515" t="49390" r="53530" b="8333"/>
          <a:stretch>
            <a:fillRect/>
          </a:stretch>
        </p:blipFill>
        <p:spPr bwMode="auto">
          <a:xfrm>
            <a:off x="5572132" y="357166"/>
            <a:ext cx="2857520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3" name="Рисунок 2" descr="http://www.finexfloors.de/images/drevesina/image014.jpg"/>
          <p:cNvPicPr/>
          <p:nvPr/>
        </p:nvPicPr>
        <p:blipFill>
          <a:blip r:embed="rId2">
            <a:duotone>
              <a:prstClr val="black"/>
              <a:schemeClr val="bg2">
                <a:lumMod val="50000"/>
                <a:tint val="45000"/>
                <a:satMod val="400000"/>
              </a:schemeClr>
            </a:duotone>
            <a:lum/>
          </a:blip>
          <a:srcRect l="50000" t="50000" r="30000" b="8333"/>
          <a:stretch>
            <a:fillRect/>
          </a:stretch>
        </p:blipFill>
        <p:spPr bwMode="auto">
          <a:xfrm>
            <a:off x="5572132" y="3500438"/>
            <a:ext cx="2928958" cy="27860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1142976" y="1071546"/>
            <a:ext cx="26432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6">
                    <a:lumMod val="75000"/>
                  </a:schemeClr>
                </a:solidFill>
              </a:rPr>
              <a:t>ЗАВИТОК –</a:t>
            </a:r>
            <a:r>
              <a:rPr lang="ru-RU" sz="2000" dirty="0" smtClean="0">
                <a:solidFill>
                  <a:schemeClr val="accent6">
                    <a:lumMod val="75000"/>
                  </a:schemeClr>
                </a:solidFill>
              </a:rPr>
              <a:t> местное искривление годичных слоев под влиянием сучков или проростей</a:t>
            </a:r>
            <a:endParaRPr lang="ru-RU" b="1" i="1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214414" y="4071942"/>
            <a:ext cx="22860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i="1" dirty="0" smtClean="0">
                <a:solidFill>
                  <a:schemeClr val="accent3">
                    <a:lumMod val="50000"/>
                  </a:schemeClr>
                </a:solidFill>
              </a:rPr>
              <a:t>ГЛАЗКИ – </a:t>
            </a:r>
            <a:r>
              <a:rPr lang="ru-RU" sz="2000" dirty="0" smtClean="0">
                <a:solidFill>
                  <a:schemeClr val="accent3">
                    <a:lumMod val="50000"/>
                  </a:schemeClr>
                </a:solidFill>
              </a:rPr>
              <a:t>следы от неразвившихся в побег спящих почек диаметром до 5мм</a:t>
            </a:r>
            <a:endParaRPr lang="ru-RU" sz="2000" b="1" i="1" dirty="0">
              <a:solidFill>
                <a:schemeClr val="accent3">
                  <a:lumMod val="50000"/>
                </a:schemeClr>
              </a:solidFill>
            </a:endParaRPr>
          </a:p>
        </p:txBody>
      </p:sp>
    </p:spTree>
  </p:cSld>
  <p:clrMapOvr>
    <a:masterClrMapping/>
  </p:clrMapOvr>
  <p:transition>
    <p:pull dir="ld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89</TotalTime>
  <Words>159</Words>
  <Application>Microsoft Office PowerPoint</Application>
  <PresentationFormat>Экран (4:3)</PresentationFormat>
  <Paragraphs>15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Справедливость</vt:lpstr>
      <vt:lpstr>Пороки строения древесины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Пороки строения древесины</dc:title>
  <dc:creator>мама</dc:creator>
  <cp:lastModifiedBy>мама</cp:lastModifiedBy>
  <cp:revision>12</cp:revision>
  <dcterms:created xsi:type="dcterms:W3CDTF">2012-04-17T11:08:44Z</dcterms:created>
  <dcterms:modified xsi:type="dcterms:W3CDTF">2012-04-17T12:38:42Z</dcterms:modified>
</cp:coreProperties>
</file>