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Default Extension="bin" ContentType="application/vnd.ms-office.legacyDiagramText"/>
  <Override PartName="/ppt/notesSlides/notesSlide3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slideshow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Default Extension="wav" ContentType="audio/wav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notesSlides/notesSlide6.xml" ContentType="application/vnd.openxmlformats-officedocument.presentationml.notesSlide+xml"/>
  <Override PartName="/ppt/legacyDocTextInfo.bin" ContentType="application/vnd.ms-office.legacyDocTextInfo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docProps/custom.xml" ContentType="application/vnd.openxmlformats-officedocument.custom-properties+xml"/>
  <Override PartName="/ppt/theme/theme14.xml" ContentType="application/vnd.openxmlformats-officedocument.theme+xml"/>
  <Override PartName="/ppt/notesSlides/notesSlide1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  <p:sldMasterId id="2147483756" r:id="rId2"/>
    <p:sldMasterId id="2147483760" r:id="rId3"/>
    <p:sldMasterId id="2147483762" r:id="rId4"/>
    <p:sldMasterId id="2147483887" r:id="rId5"/>
    <p:sldMasterId id="2147483923" r:id="rId6"/>
    <p:sldMasterId id="2147483935" r:id="rId7"/>
    <p:sldMasterId id="2147483947" r:id="rId8"/>
    <p:sldMasterId id="2147483960" r:id="rId9"/>
    <p:sldMasterId id="2147483972" r:id="rId10"/>
    <p:sldMasterId id="2147484020" r:id="rId11"/>
    <p:sldMasterId id="2147484033" r:id="rId12"/>
    <p:sldMasterId id="2147484045" r:id="rId13"/>
  </p:sldMasterIdLst>
  <p:notesMasterIdLst>
    <p:notesMasterId r:id="rId45"/>
  </p:notesMasterIdLst>
  <p:sldIdLst>
    <p:sldId id="256" r:id="rId14"/>
    <p:sldId id="257" r:id="rId15"/>
    <p:sldId id="268" r:id="rId16"/>
    <p:sldId id="263" r:id="rId17"/>
    <p:sldId id="264" r:id="rId18"/>
    <p:sldId id="265" r:id="rId19"/>
    <p:sldId id="260" r:id="rId20"/>
    <p:sldId id="261" r:id="rId21"/>
    <p:sldId id="262" r:id="rId22"/>
    <p:sldId id="266" r:id="rId23"/>
    <p:sldId id="267" r:id="rId24"/>
    <p:sldId id="269" r:id="rId25"/>
    <p:sldId id="285" r:id="rId26"/>
    <p:sldId id="276" r:id="rId27"/>
    <p:sldId id="278" r:id="rId28"/>
    <p:sldId id="270" r:id="rId29"/>
    <p:sldId id="279" r:id="rId30"/>
    <p:sldId id="281" r:id="rId31"/>
    <p:sldId id="296" r:id="rId32"/>
    <p:sldId id="271" r:id="rId33"/>
    <p:sldId id="283" r:id="rId34"/>
    <p:sldId id="284" r:id="rId35"/>
    <p:sldId id="272" r:id="rId36"/>
    <p:sldId id="286" r:id="rId37"/>
    <p:sldId id="292" r:id="rId38"/>
    <p:sldId id="290" r:id="rId39"/>
    <p:sldId id="291" r:id="rId40"/>
    <p:sldId id="288" r:id="rId41"/>
    <p:sldId id="274" r:id="rId42"/>
    <p:sldId id="299" r:id="rId43"/>
    <p:sldId id="289" r:id="rId44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0000"/>
    <a:srgbClr val="6600CC"/>
    <a:srgbClr val="009900"/>
    <a:srgbClr val="FF3300"/>
    <a:srgbClr val="33CC33"/>
    <a:srgbClr val="9973FF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3514" autoAdjust="0"/>
  </p:normalViewPr>
  <p:slideViewPr>
    <p:cSldViewPr>
      <p:cViewPr varScale="1">
        <p:scale>
          <a:sx n="73" d="100"/>
          <a:sy n="73" d="100"/>
        </p:scale>
        <p:origin x="-13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slide" Target="slides/slide2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42" Type="http://schemas.openxmlformats.org/officeDocument/2006/relationships/slide" Target="slides/slide29.xml"/><Relationship Id="rId47" Type="http://schemas.openxmlformats.org/officeDocument/2006/relationships/viewProps" Target="viewProps.xml"/><Relationship Id="rId50" Type="http://schemas.microsoft.com/office/2006/relationships/legacyDocTextInfo" Target="legacyDocTextInfo.bin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slide" Target="slides/slide2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41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slide" Target="slides/slide24.xml"/><Relationship Id="rId40" Type="http://schemas.openxmlformats.org/officeDocument/2006/relationships/slide" Target="slides/slide27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slide" Target="slides/slide23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4" Type="http://schemas.openxmlformats.org/officeDocument/2006/relationships/slide" Target="slides/slide3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Relationship Id="rId43" Type="http://schemas.openxmlformats.org/officeDocument/2006/relationships/slide" Target="slides/slide30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8D125-4820-4F1E-8F8B-4F3FD53B38DC}" type="datetimeFigureOut">
              <a:rPr lang="ru-RU" smtClean="0"/>
              <a:pPr/>
              <a:t>30.03.2013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A3F3A-7079-46E8-869B-9C4B3EDF426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25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29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30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A3F3A-7079-46E8-869B-9C4B3EDF4263}" type="slidenum">
              <a:rPr lang="ru-RU" smtClean="0"/>
              <a:pPr/>
              <a:t>22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9865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6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7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8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9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9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869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9869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19869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9869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869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FD77775-117D-4932-BE1E-57E8FCB9A15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C53D8-DB84-435E-9771-86CBD6200D8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311F-FCB8-4BC6-ABEB-C62430D0F30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BB9B-5F8F-4FF7-BD24-1A5AB166F6C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D1160B6-9E53-4B80-92BD-53DEBC632C1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288D-DCFD-4BFF-BDD3-2395355F3F8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37C1-5E80-4B40-B9B8-5E0D70DFD56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5AC-7A48-47A5-9C28-6EE454FE699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B94973-C6E9-4A7A-9D32-903F0A74371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1A96E9B-6652-4CA1-89BA-7B5FCB88513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F1DF-FBB7-4E62-847C-12822701516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ABFF-D31B-4E50-9AD8-29F879FAB5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9FA8C-39B2-4752-A1AE-0C58DE6F87B5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6F59-1671-4347-BBD9-CF0B4D245B9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37A4-42FC-48DB-9858-4C277B436A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D84A-4A3E-4A0F-83AA-F0FDB7F8D9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1478A2-BEEB-426E-85A4-089B6F1707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Tm="0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300C6-DF85-4900-8E6C-35295C3BFF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C1AF8-AF26-4088-919D-1BA81751111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Tm="0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31731-D576-4CE4-92CB-B4842966CF1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2078A-BDDE-4485-A0BD-3E326EA9C25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A72B8-6596-4C52-873A-6C5E7B98891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1648F7-4449-4ADA-B1EB-E0ABDACEA21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36B985A-A577-4D78-9532-15EE219703B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4B81A8-3E67-494A-A79D-04A1052150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1D35E-A007-44D8-8B29-A9135CD046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advTm="0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FE635-14F5-416F-9865-ECE903324A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4BE18-7976-473D-BA49-20E948BB62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CC88C05-AB50-4E7E-B160-151D47D007B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18D075-EF05-434D-88F8-3692F7776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8EB8B-12A1-4F2C-A20C-BB99AD9484C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F7689C-536A-4926-A266-42F0F958225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D16561-0FD6-4F8C-97D1-9E231A7DBF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355E51-A58C-4B68-A8F3-E786B939E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8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14019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14020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14021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14022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14023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024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025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grpSp>
                <p:nvGrpSpPr>
                  <p:cNvPr id="214026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14027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214028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14029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grpSp>
                    <p:nvGrpSpPr>
                      <p:cNvPr id="214030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14031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2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3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4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5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6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7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8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39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0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1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2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3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4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5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6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7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8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49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0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1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2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3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4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5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6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7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8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59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0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1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2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3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4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5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66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grpSp>
                      <p:nvGrpSpPr>
                        <p:cNvPr id="214067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14068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69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0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1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2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3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4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5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6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7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8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4079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</p:grpSp>
                    <p:sp>
                      <p:nvSpPr>
                        <p:cNvPr id="2140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0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4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14116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4117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4118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14119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14120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1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2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3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4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5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6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7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4128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14129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14130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4131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4132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4133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4134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4135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grpSp>
            <p:nvGrpSpPr>
              <p:cNvPr id="214136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14137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14138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4139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4140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4141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</p:grpSp>
      <p:sp>
        <p:nvSpPr>
          <p:cNvPr id="214142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4143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4144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ru-RU" dirty="0"/>
          </a:p>
        </p:txBody>
      </p:sp>
      <p:sp>
        <p:nvSpPr>
          <p:cNvPr id="214145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ru-RU" dirty="0"/>
          </a:p>
        </p:txBody>
      </p:sp>
      <p:sp>
        <p:nvSpPr>
          <p:cNvPr id="214146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B5FE4A31-8A3D-49C6-8ABD-3437F55EEEB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5FDEC-955E-4FBE-8037-64E02B1FFFD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ABE85-067E-41DF-8848-D7D2E6183D5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3B2C66-21CD-4025-B208-99926F0C7B4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DD84A-3FB0-424E-9246-82866746AB2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advTm="0"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A328B5-FA4C-4621-B589-91196E95F9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E372E-C013-4E13-B873-7A8E7CA7D81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61478A2-BEEB-426E-85A4-089B6F1707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D300C6-DF85-4900-8E6C-35295C3BFF5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C1AF8-AF26-4088-919D-1BA81751111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1731-D576-4CE4-92CB-B4842966CF1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4A95-A9DD-4F9A-B67E-9E949712841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CA2078A-BDDE-4485-A0BD-3E326EA9C25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1EA72B8-6596-4C52-873A-6C5E7B98891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1648F7-4449-4ADA-B1EB-E0ABDACEA21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4B81A8-3E67-494A-A79D-04A10521502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511D35E-A007-44D8-8B29-A9135CD046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E635-14F5-416F-9865-ECE903324A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5D4BE18-7976-473D-BA49-20E948BB624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CC88C05-AB50-4E7E-B160-151D47D007B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A1EC6-BD83-46C2-977E-ABDB08A9661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3B815-1B10-4B94-BA0D-DD18D65C54B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C5EF9-8830-4CB0-937B-A06CAE35ADA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D7C37-B2F5-45C4-9C5C-47604AE4F63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860CB-03F7-428E-AC6D-9704BDFFCBE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C33FA-8E7A-4433-B4FD-92957EDE6E9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23BBF-3C4F-4B58-A4C9-3DE48E7CCE8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ECFE8-1347-4395-BAE4-F73D39CDA22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4A148-1708-424F-BAB5-4589FD7926DE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3BD0B-4418-4384-9A6C-786CA109A64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8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22528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528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528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528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528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528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2252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2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529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2529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2529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14CD33-6F87-4D3B-8208-25126EDFA25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314E4-B59F-4C26-8CA1-91BC87D01D0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CEE4E-D718-4553-A09B-34114BBDE295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A6EEC-234F-4B55-B5A8-CC78445A3DB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244A6-B1B3-4304-BB71-7EF761560841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A2AFC-1F58-4492-A074-E00FD176C51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2F2EB-181D-486F-9D8C-2DA416E20B0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47808-A465-4C66-BE13-72DA309CD2AE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526C3-2E0A-4CC2-9CEC-EB85FC35B73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F97E0-7CCC-4AAA-91BA-19F556763D9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6CBCD-30E6-4F09-B0ED-64823C1C92C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71735-093C-4E41-AF12-1B315B8E59A1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81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4781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1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2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783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4783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24783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783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7834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47835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47836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912721-6255-46AF-985E-8A388B631C6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9321DD-0C2F-4B0C-98EF-96210AE3AB55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389AC2-40C0-4CBD-874E-2A693C53F475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B9ADE9-BB62-427D-94DC-B84732FD094C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AEE8D6-5BCC-4CE0-BC63-7F477648C088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51A25-7C0C-4426-AA66-5C8B535D396D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29D71B-7ECF-4FF3-8FED-FF24429A8592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C09CD6-E37F-4778-8E46-CE4AB00306A7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844806-9D37-4A16-8C4E-215C8D06AFB1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017AA3-3605-4DE5-9576-2097B1111987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EFF911-C2CA-4E76-ACC5-E84CB848E80A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7788D9-E96D-4DF9-B4B2-96D9E7C2611E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6E830D-B773-484D-BD18-6BD958F20B5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4D05-7D3D-4CDC-86ED-38F45FFD1C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22C3E51-7CC8-45BC-AF7D-EB1D1F3A91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AAFCF-7189-4389-A108-DB8AA50CA0E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9E57F-BF77-4FBE-ABE1-9044F31A4B4D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6A526E-BAA5-4294-88F3-3F1595BCFC1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9B01D-4763-4ADD-A93B-6D52756ADA6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0FAF6-83B7-4228-A5BD-657595D7E9B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425DF2-3AD7-4434-85AC-449D3410CE1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37436-4A15-4062-AFBD-46382D578F1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8F32E-0CED-49C2-9A20-015BB957A2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995E6A-14BF-4D7E-9D6D-FBB8798DFC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408622-B607-44A1-806E-96AAE4A322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F5FCD5-B4A1-48D4-8FE4-35900BE5CA0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261D331-FF16-49DC-9F01-251F0F797A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53255-EB58-471D-BFF3-3228CE0957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0876AE0-8ED9-474F-B115-61FA94AC151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01E1AF8-F368-4D9F-8826-831D6041990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advTm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AE578A-CA0A-4CB8-85C4-225CF5018B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357421-9571-4052-9769-91631A57255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F859DE-75DC-4403-84E7-B1309F13BA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7ABD645-5DA4-48A1-ADFE-B497D1018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96EDB-DE12-4533-9D6C-87A4CC7577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1B8D8B6-0153-434B-A463-7C8A087E44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31FF1C-EFDB-4544-B005-108A9FED38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1CFED8-F583-4F10-A4C2-AE2751371FC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B8DC6-9426-4163-9D12-616B3AE9DF9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D0FB97-70DD-43EF-9F83-A605558528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48B2-ABF1-48F9-A56F-ECF0B7B0B5A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627BE-FD63-4AAE-9CB5-2C9533A5BC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advTm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B77E92-A92F-4877-9EA0-7AC0EE3F770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D78-8E48-4D35-B3F5-B9FC8B0C89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6A23DF-4E47-4920-8597-A727D567596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0560E9-F5C4-49D3-85B5-CE1939D5288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B2A9-ABE2-4A6B-8952-DEDF6324B4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2F52-AA49-4D89-8C12-F0B3E5D5FB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5275-C45C-48DE-A93D-2A1A8677F0D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55986-4A9F-4BDD-88A6-FBD8616EA60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CB44B-5D23-437D-992F-68CC9999E7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E5825-271C-43C5-A54A-A40EFF9867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23AF-E226-4EA6-A41B-9CD68DF9A8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1968-A2E8-4CDB-B34A-7F80DEAB005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27D6-7017-4E96-8252-E6BAC1088B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E815-4DDE-4D4B-ACBD-8982B5DAFC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70D34-5868-4EF9-A685-0DDEE5F304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0983D0-CCE3-4E52-99D0-ABC0B49A4B2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0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6035-888B-4B58-8609-42BEDA2035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82E0A-4703-499C-B9FF-58F750848F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5E788-6F54-434E-9481-B85A46E1D63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9C9A27-4F93-402C-8439-7593933076F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A631769-E400-4840-A959-A92ADEEB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6F7F-0388-49F0-B008-DC316C36D25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BB2B9F-A20C-4A5F-97BB-C904C6ECFF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0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4180-037E-4581-B289-CB414FBCCDA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89AB-981A-44AC-B838-0301E6B9FD7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41D4-985D-4EC1-B623-646DD967A46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2D5-632C-456D-ABEF-E0C78B7806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advTm="0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9EDC-F53F-4823-82C5-4F9C6A00E5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Tm="0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58CB139-901D-4F2B-82E5-54BE62DB1C2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3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6.xm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34.xm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3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42.xml"/><Relationship Id="rId12" Type="http://schemas.openxmlformats.org/officeDocument/2006/relationships/slideLayout" Target="../slideLayouts/slideLayout147.xml"/><Relationship Id="rId2" Type="http://schemas.openxmlformats.org/officeDocument/2006/relationships/slideLayout" Target="../slideLayouts/slideLayout137.xml"/><Relationship Id="rId1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40.xml"/><Relationship Id="rId10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9763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3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3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3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3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4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5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766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9766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767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767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19767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dirty="0"/>
          </a:p>
        </p:txBody>
      </p:sp>
      <p:sp>
        <p:nvSpPr>
          <p:cNvPr id="19767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18374A1-DC99-4E6E-AA5A-512C0F6C2307}" type="slidenum">
              <a:rPr lang="ru-RU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85" r:id="rId12"/>
  </p:sldLayoutIdLst>
  <p:transition advTm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3A96AF7-5955-4C61-88D3-8C991BEF9AC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18374A1-DC99-4E6E-AA5A-512C0F6C230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18374A1-DC99-4E6E-AA5A-512C0F6C23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18374A1-DC99-4E6E-AA5A-512C0F6C230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  <p:sldLayoutId id="2147484057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4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1299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1299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1299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1299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1299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00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00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grpSp>
                <p:nvGrpSpPr>
                  <p:cNvPr id="21300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1300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grpSp>
                  <p:nvGrpSpPr>
                    <p:cNvPr id="21300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1300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dirty="0"/>
                      </a:p>
                    </p:txBody>
                  </p:sp>
                  <p:grpSp>
                    <p:nvGrpSpPr>
                      <p:cNvPr id="21300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1300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0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0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1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2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3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4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4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4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grpSp>
                      <p:nvGrpSpPr>
                        <p:cNvPr id="21304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1304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4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4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4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4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4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  <p:sp>
                        <p:nvSpPr>
                          <p:cNvPr id="21305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 dirty="0"/>
                          </a:p>
                        </p:txBody>
                      </p:sp>
                    </p:grpSp>
                    <p:sp>
                      <p:nvSpPr>
                        <p:cNvPr id="21305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5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5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5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6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7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8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9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  <p:sp>
                      <p:nvSpPr>
                        <p:cNvPr id="21309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 dirty="0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1309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309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309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1309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1309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09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09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09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10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10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10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10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1310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</p:grpSp>
        <p:grpSp>
          <p:nvGrpSpPr>
            <p:cNvPr id="21310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1310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310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310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310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311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1311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grpSp>
            <p:nvGrpSpPr>
              <p:cNvPr id="21311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1311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1311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311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311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311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</p:grpSp>
      <p:sp>
        <p:nvSpPr>
          <p:cNvPr id="213118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13119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13120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A65DC50F-9CA7-466B-A43E-883AB76F54B8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213121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312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ransition advTm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25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2425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242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2242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242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242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CBBC7692-9D93-4488-9F14-FD6AA2D3AF25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2242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42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ransition advTm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78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4678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8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8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79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680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4680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24680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680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681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dirty="0"/>
          </a:p>
        </p:txBody>
      </p:sp>
      <p:sp>
        <p:nvSpPr>
          <p:cNvPr id="24681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654AD1D-7455-489E-8BEA-CACFC5E45635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24681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ransition advTm="0"/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6C2FC24-8A59-4F6D-B6C5-B142D56E327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D7EF09-7FF4-4428-89DF-754906207AC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D7EF09-7FF4-4428-89DF-754906207AC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D7EF09-7FF4-4428-89DF-754906207AC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E66FB9E-6030-4760-B9A6-38582A571F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advTm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8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9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9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2.xml"/><Relationship Id="rId4" Type="http://schemas.openxmlformats.org/officeDocument/2006/relationships/image" Target="../media/image13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3.xml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9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3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3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90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Проект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/>
                <a:solidFill>
                  <a:schemeClr val="accent3"/>
                </a:solidFill>
              </a:rPr>
              <a:t>Лето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286256"/>
            <a:ext cx="1164439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Исправленный и дополненный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Планируемый результат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/>
              <a:t>Порадовать своим изделием дорогих и близких людей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46" y="714356"/>
            <a:ext cx="8229600" cy="1143000"/>
          </a:xfrm>
        </p:spPr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Новизна проекта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Char char="Ø"/>
            </a:pPr>
            <a:r>
              <a:rPr lang="ru-RU" dirty="0"/>
              <a:t>Сделать своими руками и не боятся трудностей в процессе изготовления работы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ru-RU" dirty="0"/>
              <a:t>Открыть в себе новые черты и понять особенности своего характера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ru-RU" dirty="0"/>
              <a:t>Сделать вещь эффектной и приносящей радость </a:t>
            </a:r>
            <a:r>
              <a:rPr lang="ru-RU" dirty="0" smtClean="0"/>
              <a:t>людям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ru-RU" dirty="0" smtClean="0"/>
              <a:t>Развить внимание, активность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ru-RU" dirty="0" smtClean="0"/>
              <a:t>Занять свой досуг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1781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5  -0.033 -0.06128  -0.027 -0.09991  C -0.024 -0.11323  -0.02 -0.12655  -0.014 -0.13721  C -0.01 -0.10657  0.004 -0.07859  0.025 -0.06128  C 0.025 -0.09858  0.041 -0.13454  0.068 -0.15053  C 0.077 -0.15719  0.087 -0.15985  0.097 -0.16118  C 0.082 -0.13854  0.074 -0.10657  0.077 -0.07327  C 0.099 -0.09724  0.13 -0.10257  0.157 -0.08525  C 0.166 -0.07993  0.175 -0.0706  0.181 -0.06128  C 0.158 -0.06394  0.134 -0.05195  0.117 -0.02797  C 0.144 -0.01998  0.167 0.00799  0.174 0.04662  C 0.176 0.05994  0.176 0.07327  0.174 0.08659  C 0.161 0.06128  0.139 0.04396  0.115 0.0413  C 0.127 0.0746  0.124 0.11589  0.106 0.14653  C 0.099 0.15719  0.091 0.16651  0.082 0.17184  C 0.089 0.14253  0.085 0.10923  0.072 0.08259  C 0.06 0.11589  0.034 0.13854  0.004 0.13854  C -0.007 0.13854  -0.017 0.13587  -0.026 0.13055  C -0.004 0.11989  0.013 0.09458  0.021 0.06394  C -0.007 0.07193  -0.036 0.05994  -0.055 0.02931  C -0.062 0.01732  -0.066 0.00533  -0.069 -0.00799  C -0.049 0.00932  -0.023 0.01199  0 0  Z" pathEditMode="relative" ptsTypes="">
                                      <p:cBhvr>
                                        <p:cTn id="27" dur="1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5  -0.033 -0.06128  -0.027 -0.09991  C -0.024 -0.11323  -0.02 -0.12655  -0.014 -0.13721  C -0.01 -0.10657  0.004 -0.07859  0.025 -0.06128  C 0.025 -0.09858  0.041 -0.13454  0.068 -0.15053  C 0.077 -0.15719  0.087 -0.15985  0.097 -0.16118  C 0.082 -0.13854  0.074 -0.10657  0.077 -0.07327  C 0.099 -0.09724  0.13 -0.10257  0.157 -0.08525  C 0.166 -0.07993  0.175 -0.0706  0.181 -0.06128  C 0.158 -0.06394  0.134 -0.05195  0.117 -0.02797  C 0.144 -0.01998  0.167 0.00799  0.174 0.04662  C 0.176 0.05994  0.176 0.07327  0.174 0.08659  C 0.161 0.06128  0.139 0.04396  0.115 0.0413  C 0.127 0.0746  0.124 0.11589  0.106 0.14653  C 0.099 0.15719  0.091 0.16651  0.082 0.17184  C 0.089 0.14253  0.085 0.10923  0.072 0.08259  C 0.06 0.11589  0.034 0.13854  0.004 0.13854  C -0.007 0.13854  -0.017 0.13587  -0.026 0.13055  C -0.004 0.11989  0.013 0.09458  0.021 0.06394  C -0.007 0.07193  -0.036 0.05994  -0.055 0.02931  C -0.062 0.01732  -0.066 0.00533  -0.069 -0.00799  C -0.049 0.00932  -0.023 0.01199  0 0  Z" pathEditMode="relative" ptsTypes="">
                                      <p:cBhvr>
                                        <p:cTn id="30" dur="1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5  -0.033 -0.06128  -0.027 -0.09991  C -0.024 -0.11323  -0.02 -0.12655  -0.014 -0.13721  C -0.01 -0.10657  0.004 -0.07859  0.025 -0.06128  C 0.025 -0.09858  0.041 -0.13454  0.068 -0.15053  C 0.077 -0.15719  0.087 -0.15985  0.097 -0.16118  C 0.082 -0.13854  0.074 -0.10657  0.077 -0.07327  C 0.099 -0.09724  0.13 -0.10257  0.157 -0.08525  C 0.166 -0.07993  0.175 -0.0706  0.181 -0.06128  C 0.158 -0.06394  0.134 -0.05195  0.117 -0.02797  C 0.144 -0.01998  0.167 0.00799  0.174 0.04662  C 0.176 0.05994  0.176 0.07327  0.174 0.08659  C 0.161 0.06128  0.139 0.04396  0.115 0.0413  C 0.127 0.0746  0.124 0.11589  0.106 0.14653  C 0.099 0.15719  0.091 0.16651  0.082 0.17184  C 0.089 0.14253  0.085 0.10923  0.072 0.08259  C 0.06 0.11589  0.034 0.13854  0.004 0.13854  C -0.007 0.13854  -0.017 0.13587  -0.026 0.13055  C -0.004 0.11989  0.013 0.09458  0.021 0.06394  C -0.007 0.07193  -0.036 0.05994  -0.055 0.02931  C -0.062 0.01732  -0.066 0.00533  -0.069 -0.00799  C -0.049 0.00932  -0.023 0.01199  0 0  Z" pathEditMode="relative" ptsTypes="">
                                      <p:cBhvr>
                                        <p:cTn id="33" dur="1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5  -0.033 -0.06128  -0.027 -0.09991  C -0.024 -0.11323  -0.02 -0.12655  -0.014 -0.13721  C -0.01 -0.10657  0.004 -0.07859  0.025 -0.06128  C 0.025 -0.09858  0.041 -0.13454  0.068 -0.15053  C 0.077 -0.15719  0.087 -0.15985  0.097 -0.16118  C 0.082 -0.13854  0.074 -0.10657  0.077 -0.07327  C 0.099 -0.09724  0.13 -0.10257  0.157 -0.08525  C 0.166 -0.07993  0.175 -0.0706  0.181 -0.06128  C 0.158 -0.06394  0.134 -0.05195  0.117 -0.02797  C 0.144 -0.01998  0.167 0.00799  0.174 0.04662  C 0.176 0.05994  0.176 0.07327  0.174 0.08659  C 0.161 0.06128  0.139 0.04396  0.115 0.0413  C 0.127 0.0746  0.124 0.11589  0.106 0.14653  C 0.099 0.15719  0.091 0.16651  0.082 0.17184  C 0.089 0.14253  0.085 0.10923  0.072 0.08259  C 0.06 0.11589  0.034 0.13854  0.004 0.13854  C -0.007 0.13854  -0.017 0.13587  -0.026 0.13055  C -0.004 0.11989  0.013 0.09458  0.021 0.06394  C -0.007 0.07193  -0.036 0.05994  -0.055 0.02931  C -0.062 0.01732  -0.066 0.00533  -0.069 -0.00799  C -0.049 0.00932  -0.023 0.01199  0 0  Z" pathEditMode="relative" ptsTypes="">
                                      <p:cBhvr>
                                        <p:cTn id="36" dur="1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5  -0.033 -0.06128  -0.027 -0.09991  C -0.024 -0.11323  -0.02 -0.12655  -0.014 -0.13721  C -0.01 -0.10657  0.004 -0.07859  0.025 -0.06128  C 0.025 -0.09858  0.041 -0.13454  0.068 -0.15053  C 0.077 -0.15719  0.087 -0.15985  0.097 -0.16118  C 0.082 -0.13854  0.074 -0.10657  0.077 -0.07327  C 0.099 -0.09724  0.13 -0.10257  0.157 -0.08525  C 0.166 -0.07993  0.175 -0.0706  0.181 -0.06128  C 0.158 -0.06394  0.134 -0.05195  0.117 -0.02797  C 0.144 -0.01998  0.167 0.00799  0.174 0.04662  C 0.176 0.05994  0.176 0.07327  0.174 0.08659  C 0.161 0.06128  0.139 0.04396  0.115 0.0413  C 0.127 0.0746  0.124 0.11589  0.106 0.14653  C 0.099 0.15719  0.091 0.16651  0.082 0.17184  C 0.089 0.14253  0.085 0.10923  0.072 0.08259  C 0.06 0.11589  0.034 0.13854  0.004 0.13854  C -0.007 0.13854  -0.017 0.13587  -0.026 0.13055  C -0.004 0.11989  0.013 0.09458  0.021 0.06394  C -0.007 0.07193  -0.036 0.05994  -0.055 0.02931  C -0.062 0.01732  -0.066 0.00533  -0.069 -0.00799  C -0.049 0.00932  -0.023 0.01199  0 0  Z" pathEditMode="relative" ptsTypes="">
                                      <p:cBhvr>
                                        <p:cTn id="39" dur="10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/>
      <p:bldP spid="178178" grpId="1"/>
      <p:bldP spid="178179" grpId="0" build="p"/>
      <p:bldP spid="178179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Конструкция изделия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Глава 1</a:t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3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3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3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Изображение вышивки</a:t>
            </a:r>
          </a:p>
        </p:txBody>
      </p:sp>
      <p:pic>
        <p:nvPicPr>
          <p:cNvPr id="236550" name="Picture 6" descr="89ee83e97f75e3512fdc2adb0e0e88d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71670" y="1357298"/>
            <a:ext cx="5111750" cy="505142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Источники информации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Интернет</a:t>
            </a:r>
          </a:p>
          <a:p>
            <a:pPr algn="ctr"/>
            <a:r>
              <a:rPr lang="ru-RU" dirty="0"/>
              <a:t>Учебники технологии для девочек за 6-7 классы под ред. В.Д. Симоненко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5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/>
      <p:bldP spid="22630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0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Требования к вышивке </a:t>
            </a:r>
            <a:r>
              <a:rPr lang="ru-RU" sz="4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как </a:t>
            </a:r>
            <a:r>
              <a:rPr lang="ru-RU" sz="40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художественному произведению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28662" y="1857364"/>
            <a:ext cx="7772400" cy="4572000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ru-RU" dirty="0" smtClean="0"/>
              <a:t>Мелкоклеточная канва</a:t>
            </a:r>
          </a:p>
          <a:p>
            <a:pPr>
              <a:buBlip>
                <a:blip r:embed="rId4"/>
              </a:buBlip>
            </a:pPr>
            <a:r>
              <a:rPr lang="ru-RU" dirty="0" smtClean="0"/>
              <a:t>Тонкая игла</a:t>
            </a:r>
            <a:endParaRPr lang="ru-RU" dirty="0"/>
          </a:p>
          <a:p>
            <a:pPr>
              <a:buBlip>
                <a:blip r:embed="rId4"/>
              </a:buBlip>
            </a:pPr>
            <a:r>
              <a:rPr lang="ru-RU" dirty="0" smtClean="0"/>
              <a:t>Нитки мулине или </a:t>
            </a:r>
            <a:r>
              <a:rPr lang="ru-RU" b="1" dirty="0" smtClean="0"/>
              <a:t>акрил</a:t>
            </a:r>
            <a:r>
              <a:rPr lang="ru-RU" dirty="0" smtClean="0"/>
              <a:t> пастельных тонов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/>
      <p:bldP spid="2283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Глава 2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Технология изготовления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1"/>
      <p:bldP spid="19046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В самом начале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1800" dirty="0"/>
              <a:t>Подобрать тему вышивки и соответственно рисунок</a:t>
            </a:r>
          </a:p>
          <a:p>
            <a:pPr marL="533400" indent="-533400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1800" dirty="0"/>
              <a:t>Подобрать материалы для </a:t>
            </a:r>
            <a:r>
              <a:rPr lang="ru-RU" sz="1800" dirty="0" smtClean="0"/>
              <a:t>выполнения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мелкоклеточная </a:t>
            </a:r>
            <a:r>
              <a:rPr lang="ru-RU" sz="1800" dirty="0"/>
              <a:t>канва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иглы </a:t>
            </a:r>
            <a:r>
              <a:rPr lang="ru-RU" sz="1800" dirty="0"/>
              <a:t>с широким ушком и тупым остриём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пяльцы </a:t>
            </a:r>
            <a:r>
              <a:rPr lang="ru-RU" sz="1800" dirty="0"/>
              <a:t>круглые с винтом диаметром не более 20 см, чтобы удобно было держать в руке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нитки </a:t>
            </a:r>
            <a:r>
              <a:rPr lang="ru-RU" sz="1800" dirty="0"/>
              <a:t>акрил пастельных тонов, согласно рисунку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дыроколом в картонке пробить отверстия по количеству мотков, в каждое отверстие определить свой моток следующим образом: сложить моток вдвое, сгиб мотка просунуть в отверстие на 5 см, свободные концы, находящиеся сзади просунуть в образовавшуюся петлю, потянуть за них, и моток будет прочно держаться в отверстии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каждому </a:t>
            </a:r>
            <a:r>
              <a:rPr lang="ru-RU" sz="1800" dirty="0"/>
              <a:t>мотку ниток по цвету </a:t>
            </a:r>
            <a:r>
              <a:rPr lang="ru-RU" sz="1800" dirty="0" smtClean="0"/>
              <a:t>дать номер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с помощью специальной компьютерной программы, предназначенной для  помощи в вышивании крестиком, создать мелкоклеточную схему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r>
              <a:rPr lang="ru-RU" sz="1800" dirty="0" smtClean="0"/>
              <a:t>для удобства работы распечатать на принтере схему в увеличенном виде    </a:t>
            </a:r>
          </a:p>
          <a:p>
            <a:pPr marL="533400" indent="-533400">
              <a:lnSpc>
                <a:spcPct val="80000"/>
              </a:lnSpc>
              <a:buFont typeface="+mj-lt"/>
              <a:buAutoNum type="alphaLcParenR"/>
            </a:pPr>
            <a:endParaRPr lang="ru-RU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50"/>
                            </p:stCondLst>
                            <p:childTnLst>
                              <p:par>
                                <p:cTn id="11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50"/>
                            </p:stCondLst>
                            <p:childTnLst>
                              <p:par>
                                <p:cTn id="17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50"/>
                            </p:stCondLst>
                            <p:childTnLst>
                              <p:par>
                                <p:cTn id="23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50"/>
                            </p:stCondLst>
                            <p:childTnLst>
                              <p:par>
                                <p:cTn id="29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hold"/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hold"/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50"/>
                            </p:stCondLst>
                            <p:childTnLst>
                              <p:par>
                                <p:cTn id="35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50"/>
                            </p:stCondLst>
                            <p:childTnLst>
                              <p:par>
                                <p:cTn id="41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50"/>
                            </p:stCondLst>
                            <p:childTnLst>
                              <p:par>
                                <p:cTn id="47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50"/>
                            </p:stCondLst>
                            <p:childTnLst>
                              <p:par>
                                <p:cTn id="53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50"/>
                            </p:stCondLst>
                            <p:childTnLst>
                              <p:par>
                                <p:cTn id="59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50"/>
                            </p:stCondLst>
                            <p:childTnLst>
                              <p:par>
                                <p:cTn id="65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autoRev="1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" dur="250" autoRev="1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/>
      <p:bldP spid="22937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Порядок вышивания работы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1714480" y="2000240"/>
            <a:ext cx="7010400" cy="411480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Канву сложить в 2 </a:t>
            </a:r>
            <a:r>
              <a:rPr lang="ru-RU" sz="2000" dirty="0" smtClean="0"/>
              <a:t>раза, </a:t>
            </a:r>
            <a:r>
              <a:rPr lang="ru-RU" sz="2000" dirty="0"/>
              <a:t>чтобы сгибы были перпендикулярны, тогда будет виден центр канвы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Определить расположение работы относительно центра с помощью линейки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Начинать вышивать с центра: необходимо учесть, что сначала используются нитки более тёмных тонов, постепенно переходя к более </a:t>
            </a:r>
            <a:r>
              <a:rPr lang="ru-RU" sz="2000" dirty="0" smtClean="0"/>
              <a:t>светлым, и </a:t>
            </a:r>
            <a:r>
              <a:rPr lang="ru-RU" sz="2000" dirty="0"/>
              <a:t>белыми </a:t>
            </a:r>
            <a:r>
              <a:rPr lang="ru-RU" sz="2000" dirty="0" smtClean="0"/>
              <a:t>нитками надо вышивать </a:t>
            </a:r>
            <a:r>
              <a:rPr lang="ru-RU" sz="2000" dirty="0"/>
              <a:t>в самом </a:t>
            </a:r>
            <a:r>
              <a:rPr lang="ru-RU" sz="2000" dirty="0" smtClean="0"/>
              <a:t>конце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 smtClean="0"/>
              <a:t>Когда заканчивается нить, её не следует доводить до конца, а оставить 3-5 см и конец нужно спрятать с изнанки под стежками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 smtClean="0"/>
              <a:t>При вышивании на схеме зачёркивать ручкой или маркером вышитые крестики (клеточки)</a:t>
            </a:r>
          </a:p>
          <a:p>
            <a:pPr marL="533400" indent="-533400">
              <a:lnSpc>
                <a:spcPct val="80000"/>
              </a:lnSpc>
              <a:buNone/>
            </a:pPr>
            <a:endParaRPr lang="ru-RU" sz="2000" dirty="0" smtClean="0"/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endParaRPr lang="ru-RU" sz="2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928794" y="1857364"/>
            <a:ext cx="7010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8" presetClass="entr" presetSubtype="0" ac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7" grpId="0" uiExpand="1" build="p"/>
      <p:bldP spid="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Стирка и глаженье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1714480" y="2000240"/>
            <a:ext cx="7010400" cy="4286280"/>
          </a:xfrm>
        </p:spPr>
        <p:txBody>
          <a:bodyPr>
            <a:normAutofit fontScale="55000" lnSpcReduction="20000"/>
          </a:bodyPr>
          <a:lstStyle/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Стирать в слегка тёплой воде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В воду добавить немного уксуса, чтобы закрепить цвет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При стирке следует использовать мыло или средство для мытья посуды, а не порошок для стирки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Мыло или средство для мытья посуды растворить в небольшом количестве в тазу 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Таз, в котором стирают вышивку, должен быть большим, чтобы вся вышивка в него поместилась и не сминалась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Вышивку положить в таз лицевой стороной вниз и начать аккуратно двигать из стороны в сторону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Оставить так вышивку на полчаса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>
                <a:solidFill>
                  <a:srgbClr val="FF0000"/>
                </a:solidFill>
              </a:rPr>
              <a:t>!!!Очень важный пункт!!! </a:t>
            </a:r>
            <a:r>
              <a:rPr lang="ru-RU" sz="2900" dirty="0" smtClean="0"/>
              <a:t>Прополоскать вышивку  под проточной водой до тех пор, пока вода станет очень прозрачной и совсем перестанет пениться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Если на ткани есть очень грязные участки, их следует потереть намыленным кусочком ткани или зубной щёткой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Выстиранной вышивке дать немного стечь. </a:t>
            </a:r>
            <a:r>
              <a:rPr lang="ru-RU" sz="2900" dirty="0" smtClean="0">
                <a:solidFill>
                  <a:srgbClr val="FF0000"/>
                </a:solidFill>
              </a:rPr>
              <a:t>Ни в коем случае нельзя выкручивать работу!!!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Положить вышивку на чистое полотенце, сверху – ещё одно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Немного прижимая верхнее полотенце к работе, впитать основное количество влаги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Влажную работу положить на гладильную доску изнаночной стороной вверх, сверху положить марлю и прогладить тёплым утюгом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r>
              <a:rPr lang="ru-RU" sz="2900" dirty="0" smtClean="0"/>
              <a:t>Оставить вышивку до полного высыхания  </a:t>
            </a:r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endParaRPr lang="ru-RU" sz="2000" dirty="0" smtClean="0"/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endParaRPr lang="ru-RU" sz="2000" dirty="0" smtClean="0"/>
          </a:p>
          <a:p>
            <a:pPr marL="533400" indent="-533400">
              <a:lnSpc>
                <a:spcPct val="80000"/>
              </a:lnSpc>
              <a:buBlip>
                <a:blip r:embed="rId4"/>
              </a:buBlip>
            </a:pPr>
            <a:endParaRPr lang="ru-RU" sz="2000" dirty="0" smtClean="0"/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</a:pPr>
            <a:endParaRPr lang="ru-RU" sz="2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928794" y="1857364"/>
            <a:ext cx="7010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31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500"/>
                            </p:stCondLst>
                            <p:childTnLst>
                              <p:par>
                                <p:cTn id="11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31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Сведения о создателе и научном руководителе проекта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33838" cy="44958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dirty="0"/>
              <a:t>  </a:t>
            </a:r>
            <a:r>
              <a:rPr lang="ru-RU" b="1" dirty="0"/>
              <a:t>Проект </a:t>
            </a:r>
            <a:r>
              <a:rPr lang="ru-RU" b="1" dirty="0" smtClean="0"/>
              <a:t>выполнила:</a:t>
            </a:r>
            <a:r>
              <a:rPr lang="ru-RU" dirty="0" smtClean="0"/>
              <a:t> </a:t>
            </a:r>
            <a:r>
              <a:rPr lang="ru-RU" dirty="0"/>
              <a:t>ученица 7 «Б» класса МОУ «СОШ №23» </a:t>
            </a:r>
            <a:r>
              <a:rPr lang="ru-RU" dirty="0" smtClean="0"/>
              <a:t>      г</a:t>
            </a:r>
            <a:r>
              <a:rPr lang="ru-RU" dirty="0"/>
              <a:t>. Хабаровска </a:t>
            </a:r>
            <a:endParaRPr lang="ru-RU" dirty="0" smtClean="0"/>
          </a:p>
          <a:p>
            <a:pPr algn="ctr">
              <a:buFontTx/>
              <a:buNone/>
            </a:pPr>
            <a:r>
              <a:rPr lang="ru-RU" b="1" i="1" dirty="0" smtClean="0"/>
              <a:t>Майборода Ярославна</a:t>
            </a:r>
            <a:endParaRPr lang="ru-RU" b="1" dirty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52963" y="1600200"/>
            <a:ext cx="4033837" cy="44958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sz="2600" b="1" dirty="0"/>
              <a:t>Проект </a:t>
            </a:r>
            <a:r>
              <a:rPr lang="ru-RU" sz="2600" b="1" dirty="0" smtClean="0"/>
              <a:t>проверила: </a:t>
            </a:r>
            <a:r>
              <a:rPr lang="ru-RU" sz="2600" dirty="0"/>
              <a:t>научный руководитель, преподаватель технологии и изобразительного искусства </a:t>
            </a:r>
            <a:r>
              <a:rPr lang="ru-RU" sz="2600" dirty="0" smtClean="0"/>
              <a:t>                                 МОУ </a:t>
            </a:r>
            <a:r>
              <a:rPr lang="ru-RU" sz="2600" dirty="0"/>
              <a:t>«СОШ №</a:t>
            </a:r>
            <a:r>
              <a:rPr lang="ru-RU" sz="2600" dirty="0" smtClean="0"/>
              <a:t>23»                                        г</a:t>
            </a:r>
            <a:r>
              <a:rPr lang="ru-RU" sz="2600" dirty="0"/>
              <a:t>. Хабаровска </a:t>
            </a:r>
          </a:p>
          <a:p>
            <a:pPr algn="ctr">
              <a:buFontTx/>
              <a:buNone/>
            </a:pPr>
            <a:r>
              <a:rPr lang="ru-RU" sz="2600" b="1" i="1" dirty="0" smtClean="0"/>
              <a:t>Кольтюкова                Татьяна Тихоновна</a:t>
            </a:r>
            <a:endParaRPr lang="ru-RU" sz="2600" b="1" i="1" u="sng" dirty="0"/>
          </a:p>
          <a:p>
            <a:pPr algn="ctr"/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Глава 3</a:t>
            </a:r>
          </a:p>
        </p:txBody>
      </p:sp>
      <p:sp>
        <p:nvSpPr>
          <p:cNvPr id="1955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Экономическое обоснование проекта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5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8" grpId="0"/>
      <p:bldP spid="195588" grpId="1"/>
      <p:bldP spid="19558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Расчёт себестоимости готовой работы</a:t>
            </a:r>
          </a:p>
        </p:txBody>
      </p:sp>
      <p:graphicFrame>
        <p:nvGraphicFramePr>
          <p:cNvPr id="233602" name="Group 130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462992" cy="333692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143140"/>
                <a:gridCol w="2051333"/>
                <a:gridCol w="2133458"/>
                <a:gridCol w="2135061"/>
              </a:tblGrid>
              <a:tr h="122713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материала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Цена за единицу измерения, </a:t>
                      </a:r>
                      <a:r>
                        <a:rPr kumimoji="0" lang="ru-RU" sz="1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руб.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 материала на изделие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Затраты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 материалы,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руб.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412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Нитки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 руб. за 1 моток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 мотков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48 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635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Канва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250 руб. за 1 м погонный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15 см на 20 см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 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4270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Рамка 15 см/20 см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40 руб. за 1 шт.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 шт.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40 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635000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Итого: 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138 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33604" name="Rectangle 132"/>
          <p:cNvSpPr>
            <a:spLocks noChangeArrowheads="1"/>
          </p:cNvSpPr>
          <p:nvPr/>
        </p:nvSpPr>
        <p:spPr bwMode="auto">
          <a:xfrm>
            <a:off x="323850" y="5365750"/>
            <a:ext cx="84248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dirty="0"/>
              <a:t>Комплект фабричный </a:t>
            </a:r>
            <a:r>
              <a:rPr lang="ru-RU" b="1" i="1" dirty="0"/>
              <a:t>(канва, нитки, игла, схема, инструкция, цветной рисунок готового изделия) = </a:t>
            </a:r>
            <a:r>
              <a:rPr lang="ru-RU" i="1" dirty="0"/>
              <a:t>150 руб.</a:t>
            </a:r>
          </a:p>
          <a:p>
            <a:pPr algn="l" eaLnBrk="0" hangingPunct="0"/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Выводы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effectLst/>
              </a:rPr>
              <a:t>Вышивание – вполне доступный вид рукоделия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effectLst/>
              </a:rPr>
              <a:t>Себестоимость ниток, канвы и рамки ниже на </a:t>
            </a:r>
            <a:r>
              <a:rPr lang="ru-RU" dirty="0" smtClean="0">
                <a:effectLst/>
              </a:rPr>
              <a:t>12 рублей, </a:t>
            </a:r>
            <a:r>
              <a:rPr lang="ru-RU" dirty="0">
                <a:effectLst/>
              </a:rPr>
              <a:t>чем у комплекта фабричного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effectLst/>
              </a:rPr>
              <a:t>Следовательно, выгоднее брать все материалы по </a:t>
            </a:r>
            <a:r>
              <a:rPr lang="ru-RU" dirty="0" smtClean="0">
                <a:effectLst/>
              </a:rPr>
              <a:t>отдельности, так как у них ниже себестоимость</a:t>
            </a:r>
            <a:endParaRPr lang="ru-RU" dirty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Глава 4</a:t>
            </a:r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Экологическая оценка проекта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6" grpId="0"/>
      <p:bldP spid="20275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Экологически чистые материалы</a:t>
            </a:r>
          </a:p>
        </p:txBody>
      </p:sp>
      <p:sp>
        <p:nvSpPr>
          <p:cNvPr id="2385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ru-RU" dirty="0"/>
              <a:t>Хлопковая канва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Акриловые нитки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Настоящее дерево, которое идёт на рамку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4" grpId="0"/>
      <p:bldP spid="23859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Мои первые вышивки</a:t>
            </a:r>
            <a:endParaRPr lang="ru-RU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Подарок на день рождения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Верхом на папе</a:t>
            </a:r>
            <a:endParaRPr lang="ru-RU" dirty="0"/>
          </a:p>
        </p:txBody>
      </p:sp>
      <p:pic>
        <p:nvPicPr>
          <p:cNvPr id="8" name="Содержимое 7" descr="P060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677863" y="1668462"/>
            <a:ext cx="3790950" cy="3048000"/>
          </a:xfrm>
        </p:spPr>
      </p:pic>
      <p:pic>
        <p:nvPicPr>
          <p:cNvPr id="9" name="Содержимое 8" descr="Копия IMGP3313.JPG"/>
          <p:cNvPicPr>
            <a:picLocks noGrp="1" noChangeAspect="1"/>
          </p:cNvPicPr>
          <p:nvPr>
            <p:ph sz="quarter" idx="4"/>
          </p:nvPr>
        </p:nvPicPr>
        <p:blipFill>
          <a:blip r:embed="rId5" cstate="print"/>
          <a:stretch>
            <a:fillRect/>
          </a:stretch>
        </p:blipFill>
        <p:spPr>
          <a:xfrm>
            <a:off x="5325125" y="1450032"/>
            <a:ext cx="2586326" cy="3484861"/>
          </a:xfrm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Благовещенский собор</a:t>
            </a:r>
            <a:endParaRPr lang="ru-RU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Вышивка, признанная лучшей на фестивале славянской культуры «Моя святая Русь» </a:t>
            </a:r>
            <a:endParaRPr lang="ru-RU" dirty="0"/>
          </a:p>
        </p:txBody>
      </p:sp>
      <p:pic>
        <p:nvPicPr>
          <p:cNvPr id="10" name="Содержимое 9" descr="3702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214414" y="928670"/>
            <a:ext cx="3173038" cy="4643470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Рождественские купола </a:t>
            </a:r>
            <a:endParaRPr lang="ru-RU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Вышивка, продолжившая тематику «Моя святая Русь»</a:t>
            </a:r>
            <a:endParaRPr lang="ru-RU" dirty="0"/>
          </a:p>
        </p:txBody>
      </p:sp>
      <p:pic>
        <p:nvPicPr>
          <p:cNvPr id="5" name="Содержимое 4" descr="d956975112l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1428736"/>
            <a:ext cx="4972394" cy="3071834"/>
          </a:xfrm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1071538" y="214290"/>
            <a:ext cx="8229600" cy="1143000"/>
          </a:xfrm>
        </p:spPr>
        <p:txBody>
          <a:bodyPr/>
          <a:lstStyle/>
          <a:p>
            <a:r>
              <a:rPr lang="ru-RU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Разнообразие пялец</a:t>
            </a:r>
          </a:p>
        </p:txBody>
      </p:sp>
      <p:pic>
        <p:nvPicPr>
          <p:cNvPr id="240649" name="Picture 9" descr="деревянные пяльцы с металлическим винто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500174"/>
            <a:ext cx="2268537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0650" name="Picture 10" descr="sping-hoo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1268413"/>
            <a:ext cx="23050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0651" name="Picture 11" descr="flexi-hoo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1125538"/>
            <a:ext cx="22891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0653" name="Picture 13" descr="Windows Bitmap Image (2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1538" y="3857628"/>
            <a:ext cx="1890965" cy="1714512"/>
          </a:xfrm>
          <a:prstGeom prst="rect">
            <a:avLst/>
          </a:prstGeom>
          <a:noFill/>
        </p:spPr>
      </p:pic>
      <p:pic>
        <p:nvPicPr>
          <p:cNvPr id="240654" name="Picture 14" descr="Q-sna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488" y="3786190"/>
            <a:ext cx="260493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0655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8625" y="4076700"/>
            <a:ext cx="3424238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ru-RU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Библиографический список использованной литературы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642350" cy="45307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 smtClean="0"/>
              <a:t>Интернет-ресурс: http://www.krestom.ru/how-to/step2.html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 smtClean="0"/>
              <a:t>Интернет-ресурс</a:t>
            </a:r>
            <a:r>
              <a:rPr lang="ru-RU" sz="1400" dirty="0"/>
              <a:t>: http://art-stitch.com.ua/istoriya-vyshivki/94-iz-glubini-vekov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http://art-stitch.com.ua/vyshivka/dlya-nachinayushih/podgotovka-k-vyshivaniyu/69-obshie-svedinja-vishivki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http://art-stitch.com.ua/vyshivka-krestom/85-vishivka-krestom/249-vishivka-krestikom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http://art-stitch.com.ua/vyshivka/dlya-nachinayushih/podgotovka-k-vyshivaniyu/107-pravila-raboti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 smtClean="0"/>
              <a:t>Интернет-ресурс</a:t>
            </a:r>
            <a:r>
              <a:rPr lang="ru-RU" sz="1400" dirty="0"/>
              <a:t>: http://art-stitch.com.ua/vyshivka/dlya-nachinayushih/instrumenti-vishivka/13-instrumenti-dlya-visivki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http://art-stitch.com.ua/vyshivka/dlya-nachinayushih/instrumenti-vishivka/46-vibiraem-igolku-vishivka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http://art-stitch.com.ua/vyshivka/dlya-nachinayushih/podgotovka-k-vyshivaniyu/105-viravnivanie-kraev-tkani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Интернет-ресурс: http://art-stitch.com.ua/vyshivka/dlya-nachinayushih/vybor-tkani-i-nitok/14-assortiment-tkaney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http://art-stitch.com.ua/vyshivka/dlya-nachinayushih/vybor-tkani-i-nitok/15-assortiment-nitok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http://art-stitch.com.ua/o-cvete/97-cvetovie-sochetaniya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http://art-stitch.com.ua/vyshivka/dlya-nachinayushih/vybor-tkani-i- nitok/51-vishivka-na-temnoj-tkani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 http://art-stitch.com.ua/vyshivka/dlya-nachinayushih/podgotovka-k-vyshivaniyu/16-stirka-glagenie-vishitih-izdelij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http://art-stitch.com.ua/vyshivka/dlya-nachinayushih/vybor-tkani-i-nitok/17-upakovka-vishivki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Интернет-ресурс: http://art-stitch.com.ua/vyshivka/dlya-nachinayushih/podgotovka-k-vyshivaniyu/43-hitrosti-vishivki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sz="1400" dirty="0"/>
              <a:t> В.Д. Симоненко, Технология (вариант для девочек), 6-7 классы, М.: Вентана-граф, 2007-2008</a:t>
            </a:r>
          </a:p>
          <a:p>
            <a:pPr marL="609600" indent="-609600">
              <a:lnSpc>
                <a:spcPct val="80000"/>
              </a:lnSpc>
            </a:pPr>
            <a:endParaRPr lang="ru-RU" sz="14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cap="none" dirty="0">
                <a:ln/>
                <a:solidFill>
                  <a:schemeClr val="accent3"/>
                </a:solidFill>
              </a:rPr>
              <a:t>План проекта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/>
              <a:t>Введение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i="1" dirty="0"/>
              <a:t>Основная </a:t>
            </a:r>
            <a:r>
              <a:rPr lang="ru-RU" sz="2400" i="1" dirty="0" smtClean="0"/>
              <a:t>часть</a:t>
            </a:r>
            <a:endParaRPr lang="ru-RU" sz="2400" i="1" dirty="0"/>
          </a:p>
          <a:p>
            <a:pPr>
              <a:lnSpc>
                <a:spcPct val="90000"/>
              </a:lnSpc>
            </a:pPr>
            <a:r>
              <a:rPr lang="ru-RU" sz="2400" b="1" dirty="0"/>
              <a:t>Глава 1.</a:t>
            </a:r>
            <a:r>
              <a:rPr lang="ru-RU" sz="2400" dirty="0"/>
              <a:t> Конструкция изделия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Глава 2.</a:t>
            </a:r>
            <a:r>
              <a:rPr lang="ru-RU" sz="2400" dirty="0"/>
              <a:t> Технология изготовления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Глава 3.</a:t>
            </a:r>
            <a:r>
              <a:rPr lang="ru-RU" sz="2400" dirty="0"/>
              <a:t> Экономическое обоснование проекта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Глава 4.</a:t>
            </a:r>
            <a:r>
              <a:rPr lang="ru-RU" sz="2400" dirty="0"/>
              <a:t> Экологическая оценка проекта</a:t>
            </a:r>
          </a:p>
          <a:p>
            <a:pPr>
              <a:lnSpc>
                <a:spcPct val="90000"/>
              </a:lnSpc>
            </a:pPr>
            <a:endParaRPr lang="ru-RU" sz="2400" dirty="0"/>
          </a:p>
          <a:p>
            <a:pPr>
              <a:lnSpc>
                <a:spcPct val="90000"/>
              </a:lnSpc>
            </a:pPr>
            <a:r>
              <a:rPr lang="ru-RU" sz="2400" dirty="0"/>
              <a:t>Заключение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Библиографический список </a:t>
            </a:r>
            <a:r>
              <a:rPr lang="ru-RU" sz="2400" dirty="0" smtClean="0"/>
              <a:t>литературы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Приложения</a:t>
            </a:r>
            <a:endParaRPr lang="ru-RU" sz="2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9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9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9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9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9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9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9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9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Татьяне Тихоновне </a:t>
            </a:r>
            <a:r>
              <a:rPr lang="ru-RU" dirty="0" smtClean="0"/>
              <a:t>Кольтюковой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Татьяне Николаевне</a:t>
            </a:r>
          </a:p>
          <a:p>
            <a:r>
              <a:rPr lang="ru-RU" dirty="0" smtClean="0"/>
              <a:t>Кайгородцевой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Моему преподавателю технологии и изобразительного искусства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Моему научному руководителю по вышиванию крестиком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Особую благодарность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08275"/>
            <a:ext cx="8229600" cy="1139825"/>
          </a:xfrm>
        </p:spPr>
        <p:txBody>
          <a:bodyPr/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Благодарю всех за внимание!!!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57158" y="4000504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4200" b="1" i="0" u="none" strike="noStrike" kern="0" cap="none" spc="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Проблемная ситуация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 smtClean="0"/>
              <a:t>Я – вышивальщица крестиком. После своих первых, довольно простых вышивок мне хочется выполнить что-нибудь посложнее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  <p:bldP spid="1699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Размышления</a:t>
            </a:r>
            <a:endParaRPr lang="ru-RU" dirty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916113"/>
            <a:ext cx="4038600" cy="4114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Очень много тем для вышивания.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Порой смотришь – одна вышивка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краше другой, глаза разбегаются.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Можно, конечно, купить вышивку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той же сложности, что и первые, но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это не то. Вполне можно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приобрести канву с готовым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рисунком на ней, но вышивать по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готовому рисунку – неоригинально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и это не развивает внимание. Два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/>
              <a:t>последних варианта – на мой взгляд, самые лучшие</a:t>
            </a:r>
            <a:endParaRPr lang="ru-RU" sz="1400" dirty="0"/>
          </a:p>
        </p:txBody>
      </p:sp>
      <p:graphicFrame>
        <p:nvGraphicFramePr>
          <p:cNvPr id="171018" name="Organization Chart 10"/>
          <p:cNvGraphicFramePr>
            <a:graphicFrameLocks/>
          </p:cNvGraphicFramePr>
          <p:nvPr>
            <p:ph sz="half" idx="2"/>
          </p:nvPr>
        </p:nvGraphicFramePr>
        <p:xfrm>
          <a:off x="4356100" y="1773238"/>
          <a:ext cx="4643438" cy="4103687"/>
        </p:xfrm>
        <a:graphic>
          <a:graphicData uri="http://schemas.openxmlformats.org/drawingml/2006/compatibility">
            <com:legacyDrawing xmlns:com="http://schemas.openxmlformats.org/drawingml/2006/compatibility" spid="_x0000_s17101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1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1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1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1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1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1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1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1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Решение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/>
              <a:t>Буду пытаться вышивать более сложную композицию, нежели первые!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6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00"/>
                            </p:stCondLst>
                            <p:childTnLst>
                              <p:par>
                                <p:cTn id="14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0" grpId="0"/>
      <p:bldP spid="176131" grpId="0" build="p"/>
      <p:bldP spid="176131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Актуальность темы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/>
              <a:t>   </a:t>
            </a:r>
            <a:r>
              <a:rPr lang="ru-RU" i="1" dirty="0"/>
              <a:t>На сегодняшний день вышивка – это очень актуально. Тем более, если вышивают таким излюбленным видом, как крестик. Ведь вышитая картина в </a:t>
            </a:r>
            <a:r>
              <a:rPr lang="ru-RU" i="1" dirty="0" smtClean="0"/>
              <a:t>рамке – </a:t>
            </a:r>
            <a:r>
              <a:rPr lang="ru-RU" i="1" dirty="0"/>
              <a:t>это: </a:t>
            </a:r>
            <a:endParaRPr lang="ru-RU" i="1" dirty="0" smtClean="0"/>
          </a:p>
          <a:p>
            <a:pPr algn="ctr">
              <a:buFontTx/>
              <a:buNone/>
            </a:pPr>
            <a:endParaRPr lang="ru-RU" dirty="0" smtClean="0"/>
          </a:p>
          <a:p>
            <a:pPr marL="514350" indent="-514350" algn="ctr">
              <a:buFont typeface="Wingdings" pitchFamily="2" charset="2"/>
              <a:buChar char="v"/>
            </a:pPr>
            <a:r>
              <a:rPr lang="ru-RU" dirty="0" smtClean="0"/>
              <a:t>прекрасный подарок </a:t>
            </a:r>
          </a:p>
          <a:p>
            <a:pPr marL="514350" indent="-514350" algn="ctr">
              <a:buNone/>
            </a:pPr>
            <a:r>
              <a:rPr lang="ru-RU" i="1" dirty="0" smtClean="0"/>
              <a:t>и</a:t>
            </a:r>
            <a:r>
              <a:rPr lang="ru-RU" dirty="0" smtClean="0"/>
              <a:t> </a:t>
            </a:r>
          </a:p>
          <a:p>
            <a:pPr marL="514350" indent="-514350" algn="ctr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/>
              <a:t>чудесное дополнение к интерьеру </a:t>
            </a:r>
            <a:r>
              <a:rPr lang="ru-RU" dirty="0" smtClean="0"/>
              <a:t>квартиры (и не важно, стоит ли она в серванте или висит на стене)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  <p:bldP spid="1638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Цель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/>
              <a:t>  Сделать что-либо своими руками, требующее усидчивости, терпения, сосредоточенности, трудолюбия, а также то, что интересно и креативно</a:t>
            </a:r>
          </a:p>
          <a:p>
            <a:pPr algn="ctr">
              <a:buFontTx/>
              <a:buNone/>
            </a:pPr>
            <a:r>
              <a:rPr lang="ru-RU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uiExpand="1" build="p"/>
      <p:bldP spid="164867" grpId="1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Задачи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Найти научного руководителя по </a:t>
            </a:r>
            <a:r>
              <a:rPr lang="ru-RU" sz="2800" dirty="0" smtClean="0">
                <a:solidFill>
                  <a:schemeClr val="tx2"/>
                </a:solidFill>
              </a:rPr>
              <a:t>вышиванию крестиком</a:t>
            </a:r>
            <a:endParaRPr lang="ru-RU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Подобрать интересную и увлекательную картинку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Организовать рабочее место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Правильно подобрать нитки для изделия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Обработать изделие по окончании вышивания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>
                <a:solidFill>
                  <a:schemeClr val="tx2"/>
                </a:solidFill>
              </a:rPr>
              <a:t> Подготовить к презентации творческого </a:t>
            </a:r>
            <a:r>
              <a:rPr lang="ru-RU" sz="2800" dirty="0" smtClean="0">
                <a:solidFill>
                  <a:schemeClr val="tx2"/>
                </a:solidFill>
              </a:rPr>
              <a:t>проекта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þ"/>
            </a:pPr>
            <a:r>
              <a:rPr lang="ru-RU" sz="2800" dirty="0" smtClean="0">
                <a:solidFill>
                  <a:schemeClr val="tx2"/>
                </a:solidFill>
              </a:rPr>
              <a:t>Презентовать работу</a:t>
            </a: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80"/>
                            </p:stCondLst>
                            <p:childTnLst>
                              <p:par>
                                <p:cTn id="1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8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80"/>
                            </p:stCondLst>
                            <p:childTnLst>
                              <p:par>
                                <p:cTn id="3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80"/>
                            </p:stCondLst>
                            <p:childTnLst>
                              <p:par>
                                <p:cTn id="3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780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80"/>
                            </p:stCondLst>
                            <p:childTnLst>
                              <p:par>
                                <p:cTn id="5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/>
      <p:bldP spid="168963" grpId="0" uiExpand="1" build="p"/>
    </p:bld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_rels/them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Равновес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арелка">
  <a:themeElements>
    <a:clrScheme name="Тарелка 9">
      <a:dk1>
        <a:srgbClr val="9C9C9C"/>
      </a:dk1>
      <a:lt1>
        <a:srgbClr val="FFFFFF"/>
      </a:lt1>
      <a:dk2>
        <a:srgbClr val="8696CA"/>
      </a:dk2>
      <a:lt2>
        <a:srgbClr val="FFFFFF"/>
      </a:lt2>
      <a:accent1>
        <a:srgbClr val="97D1D5"/>
      </a:accent1>
      <a:accent2>
        <a:srgbClr val="666699"/>
      </a:accent2>
      <a:accent3>
        <a:srgbClr val="C3C9E1"/>
      </a:accent3>
      <a:accent4>
        <a:srgbClr val="DADADA"/>
      </a:accent4>
      <a:accent5>
        <a:srgbClr val="C9E5E7"/>
      </a:accent5>
      <a:accent6>
        <a:srgbClr val="5C5C8A"/>
      </a:accent6>
      <a:hlink>
        <a:srgbClr val="0000FF"/>
      </a:hlink>
      <a:folHlink>
        <a:srgbClr val="0099F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1616</TotalTime>
  <Words>1183</Words>
  <Application>Microsoft Office PowerPoint</Application>
  <PresentationFormat>Экран (4:3)</PresentationFormat>
  <Paragraphs>213</Paragraphs>
  <Slides>31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13</vt:i4>
      </vt:variant>
      <vt:variant>
        <vt:lpstr>Заголовки слайдов</vt:lpstr>
      </vt:variant>
      <vt:variant>
        <vt:i4>31</vt:i4>
      </vt:variant>
    </vt:vector>
  </HeadingPairs>
  <TitlesOfParts>
    <vt:vector size="52" baseType="lpstr">
      <vt:lpstr>Comic Sans MS</vt:lpstr>
      <vt:lpstr>Tahoma</vt:lpstr>
      <vt:lpstr>Arial</vt:lpstr>
      <vt:lpstr>Wingdings</vt:lpstr>
      <vt:lpstr>Garamond</vt:lpstr>
      <vt:lpstr>Times New Roman</vt:lpstr>
      <vt:lpstr>Verdana</vt:lpstr>
      <vt:lpstr>Arial Black</vt:lpstr>
      <vt:lpstr>Равновесие</vt:lpstr>
      <vt:lpstr>Тарелка</vt:lpstr>
      <vt:lpstr>Трава</vt:lpstr>
      <vt:lpstr>Занавес</vt:lpstr>
      <vt:lpstr>Изящная</vt:lpstr>
      <vt:lpstr>Обычная</vt:lpstr>
      <vt:lpstr>Эркер</vt:lpstr>
      <vt:lpstr>Поток</vt:lpstr>
      <vt:lpstr>Справедливость</vt:lpstr>
      <vt:lpstr>Городская</vt:lpstr>
      <vt:lpstr>Солнцестояние</vt:lpstr>
      <vt:lpstr>Аспект</vt:lpstr>
      <vt:lpstr>Официальная</vt:lpstr>
      <vt:lpstr>Проект</vt:lpstr>
      <vt:lpstr>Сведения о создателе и научном руководителе проекта</vt:lpstr>
      <vt:lpstr>План проекта</vt:lpstr>
      <vt:lpstr>Проблемная ситуация</vt:lpstr>
      <vt:lpstr>Размышления</vt:lpstr>
      <vt:lpstr>Решение</vt:lpstr>
      <vt:lpstr>Актуальность темы</vt:lpstr>
      <vt:lpstr>Цель</vt:lpstr>
      <vt:lpstr>Задачи</vt:lpstr>
      <vt:lpstr>Планируемый результат</vt:lpstr>
      <vt:lpstr>Новизна проекта</vt:lpstr>
      <vt:lpstr>Глава 1 </vt:lpstr>
      <vt:lpstr>Изображение вышивки</vt:lpstr>
      <vt:lpstr>Источники информации</vt:lpstr>
      <vt:lpstr>Требования к вышивке как художественному произведению</vt:lpstr>
      <vt:lpstr>Глава 2</vt:lpstr>
      <vt:lpstr>В самом начале</vt:lpstr>
      <vt:lpstr>Порядок вышивания работы</vt:lpstr>
      <vt:lpstr>Стирка и глаженье</vt:lpstr>
      <vt:lpstr>Глава 3</vt:lpstr>
      <vt:lpstr>Расчёт себестоимости готовой работы</vt:lpstr>
      <vt:lpstr>Выводы</vt:lpstr>
      <vt:lpstr>Глава 4</vt:lpstr>
      <vt:lpstr>Экологически чистые материалы</vt:lpstr>
      <vt:lpstr>Мои первые вышивки</vt:lpstr>
      <vt:lpstr>Благовещенский собор</vt:lpstr>
      <vt:lpstr>Рождественские купола </vt:lpstr>
      <vt:lpstr>Разнообразие пялец</vt:lpstr>
      <vt:lpstr>Библиографический список использованной литературы</vt:lpstr>
      <vt:lpstr>Особую благодарность</vt:lpstr>
      <vt:lpstr>Благодарю всех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нат</dc:creator>
  <cp:lastModifiedBy>Кольтюкова Татьяна Тихоновна</cp:lastModifiedBy>
  <cp:revision>109</cp:revision>
  <cp:lastPrinted>1601-01-01T00:00:00Z</cp:lastPrinted>
  <dcterms:created xsi:type="dcterms:W3CDTF">2009-12-03T21:16:53Z</dcterms:created>
  <dcterms:modified xsi:type="dcterms:W3CDTF">2013-03-30T09:48:16Z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