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5" r:id="rId2"/>
    <p:sldId id="280" r:id="rId3"/>
    <p:sldId id="282" r:id="rId4"/>
    <p:sldId id="277" r:id="rId5"/>
    <p:sldId id="281" r:id="rId6"/>
    <p:sldId id="269" r:id="rId7"/>
    <p:sldId id="283" r:id="rId8"/>
    <p:sldId id="257" r:id="rId9"/>
    <p:sldId id="284" r:id="rId10"/>
    <p:sldId id="273" r:id="rId11"/>
    <p:sldId id="285" r:id="rId12"/>
    <p:sldId id="290" r:id="rId13"/>
    <p:sldId id="291" r:id="rId14"/>
    <p:sldId id="294" r:id="rId15"/>
    <p:sldId id="263" r:id="rId16"/>
    <p:sldId id="296" r:id="rId17"/>
    <p:sldId id="29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F808"/>
    <a:srgbClr val="008000"/>
    <a:srgbClr val="005000"/>
    <a:srgbClr val="3D6AA1"/>
    <a:srgbClr val="B7E3F7"/>
    <a:srgbClr val="5B89C1"/>
    <a:srgbClr val="B3F7A3"/>
    <a:srgbClr val="05A33A"/>
    <a:srgbClr val="038F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notesViewPr>
    <p:cSldViewPr>
      <p:cViewPr varScale="1">
        <p:scale>
          <a:sx n="56" d="100"/>
          <a:sy n="56" d="100"/>
        </p:scale>
        <p:origin x="-258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E13039E1-65B8-494D-B0F7-2899F99591E8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49E7184-5C9A-4BC8-BD5A-822068AD3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6E462-BF45-4DBA-AB3B-75418D5FF9CC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CA0D1-615F-460E-B124-7E7565C80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3E02E-080D-4A51-882F-E1E7693CD642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086AA-035E-4D6C-B76C-5F7F5F2737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CB581-0642-43A5-88BA-805761DAD666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6212E-515E-42F8-BF1C-A4E7EB2B29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3483F-5808-4022-8B16-7FAB2565F52A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C027C-240C-486A-8D05-B60167F06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0964E-5B16-44A1-8F94-388A24F4689E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F886-7157-4E4A-BFF5-BF55B27DF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95797-86F7-4D36-BDDE-C41E6A7FC4DE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3BF07-566D-4386-810E-4A56B97FF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6BD74-1021-46DE-B9B9-0041242D3851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B2471-AA8F-4CF2-AFFD-BB19C9C0A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68201-41A7-44D0-97FB-EFA061A6D9FC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09AFC-81DA-4C8C-A1A1-A848011AB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869FD-7A12-4DE0-ABD3-CC9C5640710F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2257B-FFC4-440A-926E-1922CF318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8CB32-7DA6-434D-8C2F-DF6F0D999DE3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A654E-46CC-4144-954A-71C09AD9F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0C3F0-11A0-4753-B6FA-4BF3AFB6B4AE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F275E-5F5B-4624-BE69-74B7E52588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657DA-C681-4B87-98CC-8368CD9FE429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21C65-5C73-4171-902E-5963E8DCC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2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76F7D4-0811-4177-B39D-383371427CA5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1323D1-C79C-4728-9430-D23F72B73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3"/>
          <p:cNvSpPr>
            <a:spLocks noChangeArrowheads="1"/>
          </p:cNvSpPr>
          <p:nvPr/>
        </p:nvSpPr>
        <p:spPr bwMode="auto">
          <a:xfrm>
            <a:off x="3347864" y="3573016"/>
            <a:ext cx="508347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СВОЙСТВА </a:t>
            </a:r>
          </a:p>
          <a:p>
            <a:pPr algn="ctr"/>
            <a:r>
              <a:rPr lang="ru-RU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ТКАНИ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924944"/>
            <a:ext cx="1997984" cy="199798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268760"/>
            <a:ext cx="2012804" cy="201280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04664"/>
            <a:ext cx="2029904" cy="202990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251520" y="2204864"/>
            <a:ext cx="4248472" cy="4188913"/>
            <a:chOff x="539552" y="2436813"/>
            <a:chExt cx="3887986" cy="3295650"/>
          </a:xfrm>
        </p:grpSpPr>
        <p:sp>
          <p:nvSpPr>
            <p:cNvPr id="28" name="AutoShape 46"/>
            <p:cNvSpPr>
              <a:spLocks noChangeArrowheads="1"/>
            </p:cNvSpPr>
            <p:nvPr/>
          </p:nvSpPr>
          <p:spPr bwMode="gray">
            <a:xfrm>
              <a:off x="542925" y="2436813"/>
              <a:ext cx="3884613" cy="3295650"/>
            </a:xfrm>
            <a:prstGeom prst="roundRect">
              <a:avLst>
                <a:gd name="adj" fmla="val 7935"/>
              </a:avLst>
            </a:prstGeom>
            <a:gradFill rotWithShape="1">
              <a:gsLst>
                <a:gs pos="0">
                  <a:srgbClr val="475E00"/>
                </a:gs>
                <a:gs pos="57001">
                  <a:srgbClr val="475E00"/>
                </a:gs>
                <a:gs pos="100000">
                  <a:srgbClr val="99CC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AutoShape 52"/>
            <p:cNvSpPr>
              <a:spLocks noChangeArrowheads="1"/>
            </p:cNvSpPr>
            <p:nvPr/>
          </p:nvSpPr>
          <p:spPr bwMode="gray">
            <a:xfrm flipV="1">
              <a:off x="539552" y="5496058"/>
              <a:ext cx="3855525" cy="56653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2000">
                  <a:srgbClr val="99CC00">
                    <a:gamma/>
                    <a:tint val="33333"/>
                    <a:invGamma/>
                    <a:alpha val="14000"/>
                  </a:srgbClr>
                </a:gs>
                <a:gs pos="100000">
                  <a:srgbClr val="99CC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1071563" y="2571750"/>
            <a:ext cx="285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4581" name="TextBox 10"/>
          <p:cNvSpPr txBox="1">
            <a:spLocks noChangeArrowheads="1"/>
          </p:cNvSpPr>
          <p:nvPr/>
        </p:nvSpPr>
        <p:spPr bwMode="auto">
          <a:xfrm>
            <a:off x="3924300" y="1557338"/>
            <a:ext cx="54292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>
              <a:solidFill>
                <a:srgbClr val="3D6AA1"/>
              </a:solidFill>
            </a:endParaRPr>
          </a:p>
          <a:p>
            <a:r>
              <a:rPr lang="ru-RU" sz="2800">
                <a:solidFill>
                  <a:srgbClr val="002060"/>
                </a:solidFill>
              </a:rPr>
              <a:t>       </a:t>
            </a:r>
            <a:endParaRPr lang="ru-RU" sz="3200">
              <a:solidFill>
                <a:srgbClr val="3D6AA1"/>
              </a:solidFill>
            </a:endParaRP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gray">
          <a:xfrm>
            <a:off x="395536" y="2420888"/>
            <a:ext cx="3887663" cy="35394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СВОЙСТВО                  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ТКАНИ</a:t>
            </a:r>
          </a:p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НАКАПЛИВАТЬ 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ТЕПЛО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ВЫДЕЛЯЕМОЕ ТЕЛОМ ЧЕЛОВЕКА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1082"/>
            <a:ext cx="3926497" cy="5987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Группа 13"/>
          <p:cNvGrpSpPr>
            <a:grpSpLocks/>
          </p:cNvGrpSpPr>
          <p:nvPr/>
        </p:nvGrpSpPr>
        <p:grpSpPr bwMode="auto">
          <a:xfrm>
            <a:off x="-256054" y="620688"/>
            <a:ext cx="5980182" cy="1366838"/>
            <a:chOff x="11923" y="620688"/>
            <a:chExt cx="4767935" cy="1368425"/>
          </a:xfrm>
        </p:grpSpPr>
        <p:sp>
          <p:nvSpPr>
            <p:cNvPr id="16" name="AutoShape 47"/>
            <p:cNvSpPr>
              <a:spLocks noChangeArrowheads="1"/>
            </p:cNvSpPr>
            <p:nvPr/>
          </p:nvSpPr>
          <p:spPr bwMode="gray">
            <a:xfrm>
              <a:off x="243012" y="620688"/>
              <a:ext cx="4321176" cy="1368425"/>
            </a:xfrm>
            <a:prstGeom prst="roundRect">
              <a:avLst>
                <a:gd name="adj" fmla="val 17509"/>
              </a:avLst>
            </a:prstGeom>
            <a:solidFill>
              <a:srgbClr val="34B03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AutoShape 49"/>
            <p:cNvSpPr>
              <a:spLocks noChangeArrowheads="1"/>
            </p:cNvSpPr>
            <p:nvPr/>
          </p:nvSpPr>
          <p:spPr bwMode="gray">
            <a:xfrm>
              <a:off x="316037" y="620688"/>
              <a:ext cx="4248151" cy="3603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0F3E0"/>
                </a:gs>
                <a:gs pos="100000">
                  <a:srgbClr val="34B03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Text Box 51"/>
            <p:cNvSpPr txBox="1">
              <a:spLocks noChangeArrowheads="1"/>
            </p:cNvSpPr>
            <p:nvPr/>
          </p:nvSpPr>
          <p:spPr bwMode="gray">
            <a:xfrm>
              <a:off x="11923" y="981146"/>
              <a:ext cx="4767935" cy="6470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36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ТЕПЛОЗАЩИТНОСТЬ</a:t>
              </a:r>
              <a:endPara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6"/>
          <p:cNvSpPr>
            <a:spLocks noChangeArrowheads="1"/>
          </p:cNvSpPr>
          <p:nvPr/>
        </p:nvSpPr>
        <p:spPr bwMode="invGray">
          <a:xfrm rot="6929342">
            <a:off x="3468658" y="4280298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invGray">
          <a:xfrm>
            <a:off x="5356225" y="3586163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5815" name="Text Box 39"/>
          <p:cNvSpPr txBox="1">
            <a:spLocks noChangeArrowheads="1"/>
          </p:cNvSpPr>
          <p:nvPr/>
        </p:nvSpPr>
        <p:spPr bwMode="auto">
          <a:xfrm>
            <a:off x="395536" y="476672"/>
            <a:ext cx="4824536" cy="11387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2800" b="1" dirty="0">
                <a:solidFill>
                  <a:schemeClr val="bg1"/>
                </a:solidFill>
              </a:rPr>
              <a:t>           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ОСЫПАЕМОСТЬ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818" name="Text Box 42"/>
          <p:cNvSpPr txBox="1">
            <a:spLocks noChangeArrowheads="1"/>
          </p:cNvSpPr>
          <p:nvPr/>
        </p:nvSpPr>
        <p:spPr bwMode="auto">
          <a:xfrm>
            <a:off x="1835696" y="4869160"/>
            <a:ext cx="3964483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СКОЛЬЖЕНИЕ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40" name="AutoShape 6"/>
          <p:cNvSpPr>
            <a:spLocks noChangeArrowheads="1"/>
          </p:cNvSpPr>
          <p:nvPr/>
        </p:nvSpPr>
        <p:spPr bwMode="invGray">
          <a:xfrm rot="-7521544">
            <a:off x="2138493" y="1827452"/>
            <a:ext cx="806450" cy="276225"/>
          </a:xfrm>
          <a:prstGeom prst="rightArrow">
            <a:avLst>
              <a:gd name="adj1" fmla="val 35167"/>
              <a:gd name="adj2" fmla="val 110821"/>
            </a:avLst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1" name="AutoShape 6"/>
          <p:cNvSpPr>
            <a:spLocks noChangeArrowheads="1"/>
          </p:cNvSpPr>
          <p:nvPr/>
        </p:nvSpPr>
        <p:spPr bwMode="invGray">
          <a:xfrm rot="-3000737">
            <a:off x="6050782" y="1930509"/>
            <a:ext cx="714375" cy="246063"/>
          </a:xfrm>
          <a:prstGeom prst="rightArrow">
            <a:avLst>
              <a:gd name="adj1" fmla="val 35167"/>
              <a:gd name="adj2" fmla="val 111384"/>
            </a:avLst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6642" name="Группа 35"/>
          <p:cNvGrpSpPr>
            <a:grpSpLocks/>
          </p:cNvGrpSpPr>
          <p:nvPr/>
        </p:nvGrpSpPr>
        <p:grpSpPr bwMode="auto">
          <a:xfrm>
            <a:off x="1763688" y="2276872"/>
            <a:ext cx="6048672" cy="1728192"/>
            <a:chOff x="1763688" y="2852936"/>
            <a:chExt cx="5616624" cy="1944216"/>
          </a:xfrm>
        </p:grpSpPr>
        <p:sp>
          <p:nvSpPr>
            <p:cNvPr id="48" name="Блок-схема: узел 47"/>
            <p:cNvSpPr/>
            <p:nvPr/>
          </p:nvSpPr>
          <p:spPr>
            <a:xfrm>
              <a:off x="1763688" y="2852936"/>
              <a:ext cx="5616624" cy="1944216"/>
            </a:xfrm>
            <a:prstGeom prst="flowChartConnector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6648" name="Group 44"/>
            <p:cNvGrpSpPr>
              <a:grpSpLocks/>
            </p:cNvGrpSpPr>
            <p:nvPr/>
          </p:nvGrpSpPr>
          <p:grpSpPr bwMode="auto">
            <a:xfrm>
              <a:off x="1979712" y="3068960"/>
              <a:ext cx="5256584" cy="1512168"/>
              <a:chOff x="2416" y="1878"/>
              <a:chExt cx="959" cy="959"/>
            </a:xfrm>
          </p:grpSpPr>
          <p:sp>
            <p:nvSpPr>
              <p:cNvPr id="26650" name="Oval 32"/>
              <p:cNvSpPr>
                <a:spLocks noChangeArrowheads="1"/>
              </p:cNvSpPr>
              <p:nvPr/>
            </p:nvSpPr>
            <p:spPr bwMode="gray">
              <a:xfrm>
                <a:off x="2416" y="1878"/>
                <a:ext cx="959" cy="959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26651" name="Oval 33"/>
              <p:cNvSpPr>
                <a:spLocks noChangeArrowheads="1"/>
              </p:cNvSpPr>
              <p:nvPr/>
            </p:nvSpPr>
            <p:spPr bwMode="gray">
              <a:xfrm>
                <a:off x="2430" y="1890"/>
                <a:ext cx="927" cy="928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6652" name="Oval 34"/>
              <p:cNvSpPr>
                <a:spLocks noChangeArrowheads="1"/>
              </p:cNvSpPr>
              <p:nvPr/>
            </p:nvSpPr>
            <p:spPr bwMode="gray">
              <a:xfrm>
                <a:off x="2441" y="1896"/>
                <a:ext cx="906" cy="75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6653" name="Oval 35"/>
              <p:cNvSpPr>
                <a:spLocks noChangeArrowheads="1"/>
              </p:cNvSpPr>
              <p:nvPr/>
            </p:nvSpPr>
            <p:spPr bwMode="gray">
              <a:xfrm>
                <a:off x="2451" y="1905"/>
                <a:ext cx="861" cy="796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6654" name="Oval 36"/>
              <p:cNvSpPr>
                <a:spLocks noChangeArrowheads="1"/>
              </p:cNvSpPr>
              <p:nvPr/>
            </p:nvSpPr>
            <p:spPr bwMode="gray">
              <a:xfrm>
                <a:off x="2502" y="1928"/>
                <a:ext cx="765" cy="68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26649" name="TextBox 34"/>
            <p:cNvSpPr txBox="1">
              <a:spLocks noChangeArrowheads="1"/>
            </p:cNvSpPr>
            <p:nvPr/>
          </p:nvSpPr>
          <p:spPr bwMode="auto">
            <a:xfrm>
              <a:off x="2051720" y="3429000"/>
              <a:ext cx="4896544" cy="1350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 dirty="0">
                  <a:latin typeface="Times New Roman" pitchFamily="18" charset="0"/>
                  <a:cs typeface="Times New Roman" pitchFamily="18" charset="0"/>
                </a:rPr>
                <a:t>ТЕХНОЛОГИЧЕСКИЕ</a:t>
              </a:r>
            </a:p>
          </p:txBody>
        </p:sp>
      </p:grp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724128" y="980728"/>
            <a:ext cx="2951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УСАДКА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Заголовок 1"/>
          <p:cNvSpPr>
            <a:spLocks noGrp="1"/>
          </p:cNvSpPr>
          <p:nvPr>
            <p:ph type="title"/>
          </p:nvPr>
        </p:nvSpPr>
        <p:spPr>
          <a:xfrm>
            <a:off x="4356100" y="0"/>
            <a:ext cx="6286500" cy="46038"/>
          </a:xfrm>
        </p:spPr>
        <p:txBody>
          <a:bodyPr/>
          <a:lstStyle/>
          <a:p>
            <a:pPr eaLnBrk="1" hangingPunct="1"/>
            <a:endParaRPr lang="ru-RU" sz="4800" smtClean="0">
              <a:solidFill>
                <a:schemeClr val="bg1"/>
              </a:solidFill>
            </a:endParaRPr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5500688" y="2214563"/>
            <a:ext cx="3643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5508625" y="1773238"/>
            <a:ext cx="4857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000" b="1">
              <a:solidFill>
                <a:srgbClr val="002060"/>
              </a:solidFill>
            </a:endParaRPr>
          </a:p>
        </p:txBody>
      </p:sp>
      <p:grpSp>
        <p:nvGrpSpPr>
          <p:cNvPr id="27654" name="Группа 13"/>
          <p:cNvGrpSpPr>
            <a:grpSpLocks/>
          </p:cNvGrpSpPr>
          <p:nvPr/>
        </p:nvGrpSpPr>
        <p:grpSpPr bwMode="auto">
          <a:xfrm>
            <a:off x="1393825" y="404664"/>
            <a:ext cx="6367463" cy="1008113"/>
            <a:chOff x="243012" y="620688"/>
            <a:chExt cx="4321176" cy="1368425"/>
          </a:xfrm>
        </p:grpSpPr>
        <p:sp>
          <p:nvSpPr>
            <p:cNvPr id="27664" name="AutoShape 47"/>
            <p:cNvSpPr>
              <a:spLocks noChangeArrowheads="1"/>
            </p:cNvSpPr>
            <p:nvPr/>
          </p:nvSpPr>
          <p:spPr bwMode="gray">
            <a:xfrm>
              <a:off x="243012" y="620688"/>
              <a:ext cx="4321176" cy="1368425"/>
            </a:xfrm>
            <a:prstGeom prst="roundRect">
              <a:avLst>
                <a:gd name="adj" fmla="val 17509"/>
              </a:avLst>
            </a:prstGeom>
            <a:solidFill>
              <a:srgbClr val="34B03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5" name="AutoShape 49"/>
            <p:cNvSpPr>
              <a:spLocks noChangeArrowheads="1"/>
            </p:cNvSpPr>
            <p:nvPr/>
          </p:nvSpPr>
          <p:spPr bwMode="gray">
            <a:xfrm>
              <a:off x="316037" y="620688"/>
              <a:ext cx="4248151" cy="3603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0F3E0"/>
                </a:gs>
                <a:gs pos="100000">
                  <a:srgbClr val="34B03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Text Box 51"/>
            <p:cNvSpPr txBox="1">
              <a:spLocks noChangeArrowheads="1"/>
            </p:cNvSpPr>
            <p:nvPr/>
          </p:nvSpPr>
          <p:spPr bwMode="gray">
            <a:xfrm>
              <a:off x="884950" y="816177"/>
              <a:ext cx="3064523" cy="7473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40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ОСЫПАЕМОСТЬ</a:t>
              </a:r>
              <a:endPara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655" name="AutoShape 46"/>
          <p:cNvSpPr>
            <a:spLocks noChangeArrowheads="1"/>
          </p:cNvSpPr>
          <p:nvPr/>
        </p:nvSpPr>
        <p:spPr bwMode="gray">
          <a:xfrm>
            <a:off x="1115615" y="5301208"/>
            <a:ext cx="6696745" cy="1296144"/>
          </a:xfrm>
          <a:prstGeom prst="roundRect">
            <a:avLst>
              <a:gd name="adj" fmla="val 7935"/>
            </a:avLst>
          </a:prstGeom>
          <a:gradFill rotWithShape="1">
            <a:gsLst>
              <a:gs pos="0">
                <a:srgbClr val="475E00"/>
              </a:gs>
              <a:gs pos="57001">
                <a:srgbClr val="475E00"/>
              </a:gs>
              <a:gs pos="100000">
                <a:srgbClr val="99CC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6" name="AutoShape 48"/>
          <p:cNvSpPr>
            <a:spLocks noChangeArrowheads="1"/>
          </p:cNvSpPr>
          <p:nvPr/>
        </p:nvSpPr>
        <p:spPr bwMode="gray">
          <a:xfrm flipV="1">
            <a:off x="1115616" y="5229200"/>
            <a:ext cx="6696744" cy="21602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4B034">
                  <a:alpha val="0"/>
                </a:srgbClr>
              </a:gs>
              <a:gs pos="100000">
                <a:srgbClr val="A3DBA3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Text Box 50"/>
          <p:cNvSpPr txBox="1">
            <a:spLocks noChangeArrowheads="1"/>
          </p:cNvSpPr>
          <p:nvPr/>
        </p:nvSpPr>
        <p:spPr bwMode="gray">
          <a:xfrm>
            <a:off x="900113" y="5386388"/>
            <a:ext cx="709136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ВЫПАДЕНИЕ НИТЕЙ НА 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СРЕЗАХ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6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56792"/>
            <a:ext cx="4137025" cy="336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395536" y="5013176"/>
            <a:ext cx="8424936" cy="1656184"/>
            <a:chOff x="539552" y="2436813"/>
            <a:chExt cx="3887986" cy="3295650"/>
          </a:xfrm>
        </p:grpSpPr>
        <p:sp>
          <p:nvSpPr>
            <p:cNvPr id="18" name="AutoShape 46"/>
            <p:cNvSpPr>
              <a:spLocks noChangeArrowheads="1"/>
            </p:cNvSpPr>
            <p:nvPr/>
          </p:nvSpPr>
          <p:spPr bwMode="gray">
            <a:xfrm>
              <a:off x="542925" y="2436813"/>
              <a:ext cx="3884613" cy="3295650"/>
            </a:xfrm>
            <a:prstGeom prst="roundRect">
              <a:avLst>
                <a:gd name="adj" fmla="val 7935"/>
              </a:avLst>
            </a:prstGeom>
            <a:gradFill rotWithShape="1">
              <a:gsLst>
                <a:gs pos="0">
                  <a:srgbClr val="475E00"/>
                </a:gs>
                <a:gs pos="57001">
                  <a:srgbClr val="475E00"/>
                </a:gs>
                <a:gs pos="100000">
                  <a:srgbClr val="99CC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AutoShape 52"/>
            <p:cNvSpPr>
              <a:spLocks noChangeArrowheads="1"/>
            </p:cNvSpPr>
            <p:nvPr/>
          </p:nvSpPr>
          <p:spPr bwMode="gray">
            <a:xfrm flipV="1">
              <a:off x="539552" y="5496058"/>
              <a:ext cx="3855525" cy="56653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2000">
                  <a:srgbClr val="99CC00">
                    <a:gamma/>
                    <a:tint val="33333"/>
                    <a:invGamma/>
                    <a:alpha val="14000"/>
                  </a:srgbClr>
                </a:gs>
                <a:gs pos="100000">
                  <a:srgbClr val="99CC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7" name="Text Box 31"/>
          <p:cNvSpPr txBox="1">
            <a:spLocks noChangeArrowheads="1"/>
          </p:cNvSpPr>
          <p:nvPr/>
        </p:nvSpPr>
        <p:spPr bwMode="gray">
          <a:xfrm>
            <a:off x="611560" y="5157192"/>
            <a:ext cx="810418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СВОЙСТВО 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ТКАНИ УМЕНЬШАТЬСЯ В РАЗМЕРАХ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691759"/>
            <a:ext cx="5904656" cy="3105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" name="Группа 13"/>
          <p:cNvGrpSpPr>
            <a:grpSpLocks/>
          </p:cNvGrpSpPr>
          <p:nvPr/>
        </p:nvGrpSpPr>
        <p:grpSpPr bwMode="auto">
          <a:xfrm>
            <a:off x="1403648" y="260648"/>
            <a:ext cx="6367463" cy="1152128"/>
            <a:chOff x="243012" y="620688"/>
            <a:chExt cx="4321176" cy="1368425"/>
          </a:xfrm>
        </p:grpSpPr>
        <p:sp>
          <p:nvSpPr>
            <p:cNvPr id="13" name="AutoShape 47"/>
            <p:cNvSpPr>
              <a:spLocks noChangeArrowheads="1"/>
            </p:cNvSpPr>
            <p:nvPr/>
          </p:nvSpPr>
          <p:spPr bwMode="gray">
            <a:xfrm>
              <a:off x="243012" y="620688"/>
              <a:ext cx="4321176" cy="1368425"/>
            </a:xfrm>
            <a:prstGeom prst="roundRect">
              <a:avLst>
                <a:gd name="adj" fmla="val 17509"/>
              </a:avLst>
            </a:prstGeom>
            <a:solidFill>
              <a:srgbClr val="34B03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AutoShape 49"/>
            <p:cNvSpPr>
              <a:spLocks noChangeArrowheads="1"/>
            </p:cNvSpPr>
            <p:nvPr/>
          </p:nvSpPr>
          <p:spPr bwMode="gray">
            <a:xfrm>
              <a:off x="243012" y="620688"/>
              <a:ext cx="4297018" cy="2565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0F3E0"/>
                </a:gs>
                <a:gs pos="100000">
                  <a:srgbClr val="34B03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Text Box 51"/>
            <p:cNvSpPr txBox="1">
              <a:spLocks noChangeArrowheads="1"/>
            </p:cNvSpPr>
            <p:nvPr/>
          </p:nvSpPr>
          <p:spPr bwMode="gray">
            <a:xfrm>
              <a:off x="888348" y="981469"/>
              <a:ext cx="2973404" cy="7087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УСАДКА ТКАНИ</a:t>
              </a:r>
              <a:endPara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>
          <a:xfrm>
            <a:off x="4356100" y="0"/>
            <a:ext cx="6286500" cy="46038"/>
          </a:xfrm>
        </p:spPr>
        <p:txBody>
          <a:bodyPr/>
          <a:lstStyle/>
          <a:p>
            <a:pPr eaLnBrk="1" hangingPunct="1"/>
            <a:endParaRPr lang="ru-RU" sz="4800" smtClean="0">
              <a:solidFill>
                <a:schemeClr val="bg1"/>
              </a:solidFill>
            </a:endParaRPr>
          </a:p>
        </p:txBody>
      </p: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5500688" y="2214563"/>
            <a:ext cx="3643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5508625" y="1773238"/>
            <a:ext cx="4857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000" b="1">
              <a:solidFill>
                <a:srgbClr val="002060"/>
              </a:solidFill>
            </a:endParaRPr>
          </a:p>
        </p:txBody>
      </p:sp>
      <p:grpSp>
        <p:nvGrpSpPr>
          <p:cNvPr id="29702" name="Группа 13"/>
          <p:cNvGrpSpPr>
            <a:grpSpLocks/>
          </p:cNvGrpSpPr>
          <p:nvPr/>
        </p:nvGrpSpPr>
        <p:grpSpPr bwMode="auto">
          <a:xfrm>
            <a:off x="1403648" y="332657"/>
            <a:ext cx="6439471" cy="1080120"/>
            <a:chOff x="243012" y="620689"/>
            <a:chExt cx="4321176" cy="1207435"/>
          </a:xfrm>
        </p:grpSpPr>
        <p:sp>
          <p:nvSpPr>
            <p:cNvPr id="29715" name="AutoShape 47"/>
            <p:cNvSpPr>
              <a:spLocks noChangeArrowheads="1"/>
            </p:cNvSpPr>
            <p:nvPr/>
          </p:nvSpPr>
          <p:spPr bwMode="gray">
            <a:xfrm>
              <a:off x="243012" y="620689"/>
              <a:ext cx="4321176" cy="1207435"/>
            </a:xfrm>
            <a:prstGeom prst="roundRect">
              <a:avLst>
                <a:gd name="adj" fmla="val 17509"/>
              </a:avLst>
            </a:prstGeom>
            <a:solidFill>
              <a:srgbClr val="34B03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6" name="AutoShape 49"/>
            <p:cNvSpPr>
              <a:spLocks noChangeArrowheads="1"/>
            </p:cNvSpPr>
            <p:nvPr/>
          </p:nvSpPr>
          <p:spPr bwMode="gray">
            <a:xfrm>
              <a:off x="243012" y="620689"/>
              <a:ext cx="4321176" cy="16099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0F3E0"/>
                </a:gs>
                <a:gs pos="100000">
                  <a:srgbClr val="34B03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Text Box 51"/>
            <p:cNvSpPr txBox="1">
              <a:spLocks noChangeArrowheads="1"/>
            </p:cNvSpPr>
            <p:nvPr/>
          </p:nvSpPr>
          <p:spPr bwMode="gray">
            <a:xfrm>
              <a:off x="1068079" y="848759"/>
              <a:ext cx="2690432" cy="7913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40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СКОЛЬЖЕНИЕ</a:t>
              </a:r>
              <a:endPara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703" name="AutoShape 46"/>
          <p:cNvSpPr>
            <a:spLocks noChangeArrowheads="1"/>
          </p:cNvSpPr>
          <p:nvPr/>
        </p:nvSpPr>
        <p:spPr bwMode="gray">
          <a:xfrm>
            <a:off x="250825" y="4869160"/>
            <a:ext cx="8353425" cy="1800200"/>
          </a:xfrm>
          <a:prstGeom prst="roundRect">
            <a:avLst>
              <a:gd name="adj" fmla="val 7935"/>
            </a:avLst>
          </a:prstGeom>
          <a:gradFill rotWithShape="1">
            <a:gsLst>
              <a:gs pos="0">
                <a:srgbClr val="475E00"/>
              </a:gs>
              <a:gs pos="57001">
                <a:srgbClr val="475E00"/>
              </a:gs>
              <a:gs pos="100000">
                <a:srgbClr val="99CC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4" name="AutoShape 48"/>
          <p:cNvSpPr>
            <a:spLocks noChangeArrowheads="1"/>
          </p:cNvSpPr>
          <p:nvPr/>
        </p:nvSpPr>
        <p:spPr bwMode="gray">
          <a:xfrm flipV="1">
            <a:off x="251520" y="4869160"/>
            <a:ext cx="8352854" cy="21602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4B034">
                  <a:alpha val="0"/>
                </a:srgbClr>
              </a:gs>
              <a:gs pos="100000">
                <a:srgbClr val="A3DBA3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5" name="Text Box 50"/>
          <p:cNvSpPr txBox="1">
            <a:spLocks noChangeArrowheads="1"/>
          </p:cNvSpPr>
          <p:nvPr/>
        </p:nvSpPr>
        <p:spPr bwMode="gray">
          <a:xfrm>
            <a:off x="900113" y="5386388"/>
            <a:ext cx="7091362" cy="9223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5400" b="1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23528" y="5085184"/>
            <a:ext cx="828059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СВОЙСТВО ТКАНИ СДВИГАТЬСЯ ВО ВРЕМЯ РАСКРОЯ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1475656" y="2780928"/>
            <a:ext cx="2652510" cy="1800200"/>
            <a:chOff x="1069282" y="2537794"/>
            <a:chExt cx="2652510" cy="1571482"/>
          </a:xfrm>
          <a:solidFill>
            <a:srgbClr val="FFFF00"/>
          </a:solidFill>
        </p:grpSpPr>
        <p:sp>
          <p:nvSpPr>
            <p:cNvPr id="28" name="Диагональная полоса 27"/>
            <p:cNvSpPr/>
            <p:nvPr/>
          </p:nvSpPr>
          <p:spPr>
            <a:xfrm rot="19302139">
              <a:off x="1403648" y="2996952"/>
              <a:ext cx="2232248" cy="216024"/>
            </a:xfrm>
            <a:prstGeom prst="diagStrip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9" name="Диагональная полоса 28"/>
            <p:cNvSpPr/>
            <p:nvPr/>
          </p:nvSpPr>
          <p:spPr>
            <a:xfrm rot="744159" flipV="1">
              <a:off x="1355985" y="3032813"/>
              <a:ext cx="2365807" cy="186759"/>
            </a:xfrm>
            <a:prstGeom prst="diagStrip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0" name="Овал 29"/>
            <p:cNvSpPr/>
            <p:nvPr/>
          </p:nvSpPr>
          <p:spPr>
            <a:xfrm rot="20119200">
              <a:off x="1439141" y="3725020"/>
              <a:ext cx="619624" cy="38425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 rot="567676">
              <a:off x="1069282" y="2537794"/>
              <a:ext cx="576064" cy="36004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3" name="Скругленный прямоугольник 32"/>
          <p:cNvSpPr/>
          <p:nvPr/>
        </p:nvSpPr>
        <p:spPr>
          <a:xfrm>
            <a:off x="3923928" y="2132856"/>
            <a:ext cx="3312368" cy="244827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isometricOffAxis1Top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995936" y="1628800"/>
            <a:ext cx="3240360" cy="2448272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isometricOffAxis1Top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3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12205 -4.07407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-0.13385 -3.33333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35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23 -2.22222E-6 L -3.33333E-6 -2.22222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L 0.03924 -3.33333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Группа 2"/>
          <p:cNvGrpSpPr>
            <a:grpSpLocks/>
          </p:cNvGrpSpPr>
          <p:nvPr/>
        </p:nvGrpSpPr>
        <p:grpSpPr bwMode="auto">
          <a:xfrm>
            <a:off x="1908175" y="188913"/>
            <a:ext cx="5616575" cy="2231975"/>
            <a:chOff x="1763688" y="2852936"/>
            <a:chExt cx="5616624" cy="1944216"/>
          </a:xfrm>
        </p:grpSpPr>
        <p:sp>
          <p:nvSpPr>
            <p:cNvPr id="4" name="Блок-схема: узел 3"/>
            <p:cNvSpPr/>
            <p:nvPr/>
          </p:nvSpPr>
          <p:spPr>
            <a:xfrm>
              <a:off x="1763688" y="2852936"/>
              <a:ext cx="5616624" cy="1944216"/>
            </a:xfrm>
            <a:prstGeom prst="flowChartConnector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31759" name="Group 44"/>
            <p:cNvGrpSpPr>
              <a:grpSpLocks/>
            </p:cNvGrpSpPr>
            <p:nvPr/>
          </p:nvGrpSpPr>
          <p:grpSpPr bwMode="auto">
            <a:xfrm>
              <a:off x="1979712" y="3068960"/>
              <a:ext cx="5256584" cy="1512168"/>
              <a:chOff x="2416" y="1878"/>
              <a:chExt cx="959" cy="959"/>
            </a:xfrm>
          </p:grpSpPr>
          <p:sp>
            <p:nvSpPr>
              <p:cNvPr id="31761" name="Oval 32"/>
              <p:cNvSpPr>
                <a:spLocks noChangeArrowheads="1"/>
              </p:cNvSpPr>
              <p:nvPr/>
            </p:nvSpPr>
            <p:spPr bwMode="gray">
              <a:xfrm>
                <a:off x="2416" y="1878"/>
                <a:ext cx="959" cy="959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31762" name="Oval 33"/>
              <p:cNvSpPr>
                <a:spLocks noChangeArrowheads="1"/>
              </p:cNvSpPr>
              <p:nvPr/>
            </p:nvSpPr>
            <p:spPr bwMode="gray">
              <a:xfrm>
                <a:off x="2430" y="1890"/>
                <a:ext cx="927" cy="928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1763" name="Oval 34"/>
              <p:cNvSpPr>
                <a:spLocks noChangeArrowheads="1"/>
              </p:cNvSpPr>
              <p:nvPr/>
            </p:nvSpPr>
            <p:spPr bwMode="gray">
              <a:xfrm>
                <a:off x="2441" y="1896"/>
                <a:ext cx="906" cy="90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1764" name="Oval 35"/>
              <p:cNvSpPr>
                <a:spLocks noChangeArrowheads="1"/>
              </p:cNvSpPr>
              <p:nvPr/>
            </p:nvSpPr>
            <p:spPr bwMode="gray">
              <a:xfrm>
                <a:off x="2451" y="1905"/>
                <a:ext cx="861" cy="845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1765" name="Oval 36"/>
              <p:cNvSpPr>
                <a:spLocks noChangeArrowheads="1"/>
              </p:cNvSpPr>
              <p:nvPr/>
            </p:nvSpPr>
            <p:spPr bwMode="gray">
              <a:xfrm>
                <a:off x="2502" y="1928"/>
                <a:ext cx="765" cy="68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31760" name="TextBox 5"/>
            <p:cNvSpPr txBox="1">
              <a:spLocks noChangeArrowheads="1"/>
            </p:cNvSpPr>
            <p:nvPr/>
          </p:nvSpPr>
          <p:spPr bwMode="auto">
            <a:xfrm>
              <a:off x="2123260" y="3212616"/>
              <a:ext cx="4896544" cy="1200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 dirty="0" smtClean="0">
                  <a:latin typeface="Times New Roman" pitchFamily="18" charset="0"/>
                  <a:cs typeface="Times New Roman" pitchFamily="18" charset="0"/>
                </a:rPr>
                <a:t>ФИЗИКО - МЕХАНИЧЕСКИЕ</a:t>
              </a:r>
            </a:p>
          </p:txBody>
        </p:sp>
      </p:grp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932040" y="2636912"/>
            <a:ext cx="36507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ОСЫПАЕМОСТЬ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043608" y="3356992"/>
            <a:ext cx="19355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УСАДКА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907704" y="5085184"/>
            <a:ext cx="49253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ГИГРОСКОПИЧНОСТЬ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971600" y="2492896"/>
            <a:ext cx="29742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ПРОЧНОСТЬ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endParaRPr lang="ru-RU" sz="3200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50783" y="4293096"/>
            <a:ext cx="39575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ДРАПИРУЕМОСТЬ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3" name="TextBox 18"/>
          <p:cNvSpPr txBox="1">
            <a:spLocks noChangeArrowheads="1"/>
          </p:cNvSpPr>
          <p:nvPr/>
        </p:nvSpPr>
        <p:spPr bwMode="auto">
          <a:xfrm rot="-1756417">
            <a:off x="468313" y="476250"/>
            <a:ext cx="1150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</a:rPr>
              <a:t>ТЕСТ</a:t>
            </a:r>
          </a:p>
        </p:txBody>
      </p:sp>
      <p:sp>
        <p:nvSpPr>
          <p:cNvPr id="31754" name="Прямоугольник 19"/>
          <p:cNvSpPr>
            <a:spLocks noChangeArrowheads="1"/>
          </p:cNvSpPr>
          <p:nvPr/>
        </p:nvSpPr>
        <p:spPr bwMode="auto">
          <a:xfrm rot="1568842">
            <a:off x="7740650" y="620713"/>
            <a:ext cx="1112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bg1"/>
                </a:solidFill>
              </a:rPr>
              <a:t>ТЕСТ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4211960" y="3429000"/>
            <a:ext cx="4143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СМИНАЕМОСТЬ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CF60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CF60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CF60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  <p:bldP spid="18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Группа 2"/>
          <p:cNvGrpSpPr>
            <a:grpSpLocks/>
          </p:cNvGrpSpPr>
          <p:nvPr/>
        </p:nvGrpSpPr>
        <p:grpSpPr bwMode="auto">
          <a:xfrm>
            <a:off x="1908175" y="188913"/>
            <a:ext cx="5616575" cy="1944687"/>
            <a:chOff x="1763688" y="2852936"/>
            <a:chExt cx="5616624" cy="1944216"/>
          </a:xfrm>
        </p:grpSpPr>
        <p:sp>
          <p:nvSpPr>
            <p:cNvPr id="4" name="Блок-схема: узел 3"/>
            <p:cNvSpPr/>
            <p:nvPr/>
          </p:nvSpPr>
          <p:spPr>
            <a:xfrm>
              <a:off x="1763688" y="2852936"/>
              <a:ext cx="5616624" cy="1944216"/>
            </a:xfrm>
            <a:prstGeom prst="flowChartConnector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33807" name="Group 44"/>
            <p:cNvGrpSpPr>
              <a:grpSpLocks/>
            </p:cNvGrpSpPr>
            <p:nvPr/>
          </p:nvGrpSpPr>
          <p:grpSpPr bwMode="auto">
            <a:xfrm>
              <a:off x="1979712" y="3068960"/>
              <a:ext cx="5256584" cy="1512168"/>
              <a:chOff x="2416" y="1878"/>
              <a:chExt cx="959" cy="959"/>
            </a:xfrm>
          </p:grpSpPr>
          <p:sp>
            <p:nvSpPr>
              <p:cNvPr id="33809" name="Oval 32"/>
              <p:cNvSpPr>
                <a:spLocks noChangeArrowheads="1"/>
              </p:cNvSpPr>
              <p:nvPr/>
            </p:nvSpPr>
            <p:spPr bwMode="gray">
              <a:xfrm>
                <a:off x="2416" y="1878"/>
                <a:ext cx="959" cy="959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33810" name="Oval 33"/>
              <p:cNvSpPr>
                <a:spLocks noChangeArrowheads="1"/>
              </p:cNvSpPr>
              <p:nvPr/>
            </p:nvSpPr>
            <p:spPr bwMode="gray">
              <a:xfrm>
                <a:off x="2430" y="1890"/>
                <a:ext cx="927" cy="928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3811" name="Oval 34"/>
              <p:cNvSpPr>
                <a:spLocks noChangeArrowheads="1"/>
              </p:cNvSpPr>
              <p:nvPr/>
            </p:nvSpPr>
            <p:spPr bwMode="gray">
              <a:xfrm>
                <a:off x="2441" y="1896"/>
                <a:ext cx="906" cy="90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3812" name="Oval 35"/>
              <p:cNvSpPr>
                <a:spLocks noChangeArrowheads="1"/>
              </p:cNvSpPr>
              <p:nvPr/>
            </p:nvSpPr>
            <p:spPr bwMode="gray">
              <a:xfrm>
                <a:off x="2451" y="1905"/>
                <a:ext cx="861" cy="845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3813" name="Oval 36"/>
              <p:cNvSpPr>
                <a:spLocks noChangeArrowheads="1"/>
              </p:cNvSpPr>
              <p:nvPr/>
            </p:nvSpPr>
            <p:spPr bwMode="gray">
              <a:xfrm>
                <a:off x="2502" y="1928"/>
                <a:ext cx="765" cy="68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33808" name="TextBox 5"/>
            <p:cNvSpPr txBox="1">
              <a:spLocks noChangeArrowheads="1"/>
            </p:cNvSpPr>
            <p:nvPr/>
          </p:nvSpPr>
          <p:spPr bwMode="auto">
            <a:xfrm>
              <a:off x="2051720" y="3429000"/>
              <a:ext cx="489654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 dirty="0">
                  <a:latin typeface="Times New Roman" pitchFamily="18" charset="0"/>
                  <a:cs typeface="Times New Roman" pitchFamily="18" charset="0"/>
                </a:rPr>
                <a:t>ГИГИЕНИЧЕСКИЕ</a:t>
              </a:r>
            </a:p>
          </p:txBody>
        </p:sp>
      </p:grp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4225875" y="2492896"/>
            <a:ext cx="47181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ТЕПЛОЗАЩИТНОСТЬ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65802" y="3141663"/>
            <a:ext cx="49253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ГИГРОСКОПИЧНОСТЬ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5435600" y="3716338"/>
            <a:ext cx="36018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ПЫЛЕЕМКОСТЬ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547664" y="5229200"/>
            <a:ext cx="36313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СМИНАЕМОСТЬ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684213" y="2205038"/>
            <a:ext cx="29742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ПРОЧНОСТЬ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endParaRPr lang="ru-RU" sz="3200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466805" y="4149725"/>
            <a:ext cx="39575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ДРАПИРУЕМОСТЬ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2" name="TextBox 18"/>
          <p:cNvSpPr txBox="1">
            <a:spLocks noChangeArrowheads="1"/>
          </p:cNvSpPr>
          <p:nvPr/>
        </p:nvSpPr>
        <p:spPr bwMode="auto">
          <a:xfrm rot="-1756417">
            <a:off x="468313" y="476250"/>
            <a:ext cx="1150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</a:rPr>
              <a:t>ТЕСТ</a:t>
            </a:r>
          </a:p>
        </p:txBody>
      </p:sp>
      <p:sp>
        <p:nvSpPr>
          <p:cNvPr id="33803" name="Прямоугольник 19"/>
          <p:cNvSpPr>
            <a:spLocks noChangeArrowheads="1"/>
          </p:cNvSpPr>
          <p:nvPr/>
        </p:nvSpPr>
        <p:spPr bwMode="auto">
          <a:xfrm rot="1568842">
            <a:off x="7740650" y="620713"/>
            <a:ext cx="1112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bg1"/>
                </a:solidFill>
              </a:rPr>
              <a:t>ТЕСТ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CF60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CF60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CF60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Группа 2"/>
          <p:cNvGrpSpPr>
            <a:grpSpLocks/>
          </p:cNvGrpSpPr>
          <p:nvPr/>
        </p:nvGrpSpPr>
        <p:grpSpPr bwMode="auto">
          <a:xfrm>
            <a:off x="1547665" y="188913"/>
            <a:ext cx="5977086" cy="1727919"/>
            <a:chOff x="1763688" y="2852936"/>
            <a:chExt cx="5616624" cy="1944216"/>
          </a:xfrm>
        </p:grpSpPr>
        <p:sp>
          <p:nvSpPr>
            <p:cNvPr id="4" name="Блок-схема: узел 3"/>
            <p:cNvSpPr/>
            <p:nvPr/>
          </p:nvSpPr>
          <p:spPr>
            <a:xfrm>
              <a:off x="1763688" y="2852936"/>
              <a:ext cx="5616624" cy="1944216"/>
            </a:xfrm>
            <a:prstGeom prst="flowChartConnector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32783" name="Group 44"/>
            <p:cNvGrpSpPr>
              <a:grpSpLocks/>
            </p:cNvGrpSpPr>
            <p:nvPr/>
          </p:nvGrpSpPr>
          <p:grpSpPr bwMode="auto">
            <a:xfrm>
              <a:off x="1979712" y="3068960"/>
              <a:ext cx="5256584" cy="1512168"/>
              <a:chOff x="2416" y="1878"/>
              <a:chExt cx="959" cy="959"/>
            </a:xfrm>
          </p:grpSpPr>
          <p:sp>
            <p:nvSpPr>
              <p:cNvPr id="32785" name="Oval 32"/>
              <p:cNvSpPr>
                <a:spLocks noChangeArrowheads="1"/>
              </p:cNvSpPr>
              <p:nvPr/>
            </p:nvSpPr>
            <p:spPr bwMode="gray">
              <a:xfrm>
                <a:off x="2416" y="1878"/>
                <a:ext cx="959" cy="959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32786" name="Oval 33"/>
              <p:cNvSpPr>
                <a:spLocks noChangeArrowheads="1"/>
              </p:cNvSpPr>
              <p:nvPr/>
            </p:nvSpPr>
            <p:spPr bwMode="gray">
              <a:xfrm>
                <a:off x="2430" y="1890"/>
                <a:ext cx="927" cy="928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2787" name="Oval 34"/>
              <p:cNvSpPr>
                <a:spLocks noChangeArrowheads="1"/>
              </p:cNvSpPr>
              <p:nvPr/>
            </p:nvSpPr>
            <p:spPr bwMode="gray">
              <a:xfrm>
                <a:off x="2441" y="1896"/>
                <a:ext cx="906" cy="90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2788" name="Oval 35"/>
              <p:cNvSpPr>
                <a:spLocks noChangeArrowheads="1"/>
              </p:cNvSpPr>
              <p:nvPr/>
            </p:nvSpPr>
            <p:spPr bwMode="gray">
              <a:xfrm>
                <a:off x="2451" y="1905"/>
                <a:ext cx="861" cy="845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2789" name="Oval 36"/>
              <p:cNvSpPr>
                <a:spLocks noChangeArrowheads="1"/>
              </p:cNvSpPr>
              <p:nvPr/>
            </p:nvSpPr>
            <p:spPr bwMode="gray">
              <a:xfrm>
                <a:off x="2502" y="1928"/>
                <a:ext cx="765" cy="68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32784" name="TextBox 5"/>
            <p:cNvSpPr txBox="1">
              <a:spLocks noChangeArrowheads="1"/>
            </p:cNvSpPr>
            <p:nvPr/>
          </p:nvSpPr>
          <p:spPr bwMode="auto">
            <a:xfrm>
              <a:off x="2051720" y="3429000"/>
              <a:ext cx="4896544" cy="727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 dirty="0">
                  <a:latin typeface="Times New Roman" pitchFamily="18" charset="0"/>
                  <a:cs typeface="Times New Roman" pitchFamily="18" charset="0"/>
                </a:rPr>
                <a:t>ТЕХНОЛОГИЧЕСКИЕ</a:t>
              </a:r>
            </a:p>
          </p:txBody>
        </p:sp>
      </p:grp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932040" y="3356992"/>
            <a:ext cx="36507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ОСЫПАЕМОСТЬ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591312" y="2420938"/>
            <a:ext cx="32107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СКОЛЬЖЕНИЕ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115616" y="4221088"/>
            <a:ext cx="19355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УСАДКА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563888" y="4221088"/>
            <a:ext cx="49253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ГИГРОСКОПИЧНОСТЬ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1187624" y="3356992"/>
            <a:ext cx="29742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ПРОЧНОСТЬ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endParaRPr lang="ru-RU" sz="3200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4499055" y="2492896"/>
            <a:ext cx="39575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ДРАПИРУЕМОСТЬ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8" name="TextBox 18"/>
          <p:cNvSpPr txBox="1">
            <a:spLocks noChangeArrowheads="1"/>
          </p:cNvSpPr>
          <p:nvPr/>
        </p:nvSpPr>
        <p:spPr bwMode="auto">
          <a:xfrm rot="-1756417">
            <a:off x="468313" y="476250"/>
            <a:ext cx="1150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</a:rPr>
              <a:t>ТЕСТ</a:t>
            </a:r>
          </a:p>
        </p:txBody>
      </p:sp>
      <p:sp>
        <p:nvSpPr>
          <p:cNvPr id="32779" name="Прямоугольник 19"/>
          <p:cNvSpPr>
            <a:spLocks noChangeArrowheads="1"/>
          </p:cNvSpPr>
          <p:nvPr/>
        </p:nvSpPr>
        <p:spPr bwMode="auto">
          <a:xfrm rot="1568842">
            <a:off x="7740650" y="620713"/>
            <a:ext cx="1112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bg1"/>
                </a:solidFill>
              </a:rPr>
              <a:t>ТЕСТ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CF60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CF60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CF60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655168" y="908720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ФИЗИКО-МЕХАНИЧЕСКИЕ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07704" y="2636912"/>
            <a:ext cx="54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ГИГИЕНИЧЕСКИЕ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79712" y="4149080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ТЕХНОЛОГИЧЕСКИЕ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4"/>
            <a:ext cx="1080120" cy="108012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492896"/>
            <a:ext cx="1080120" cy="108012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005064"/>
            <a:ext cx="1080120" cy="108012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AutoShape 6"/>
          <p:cNvSpPr>
            <a:spLocks noChangeArrowheads="1"/>
          </p:cNvSpPr>
          <p:nvPr/>
        </p:nvSpPr>
        <p:spPr bwMode="invGray">
          <a:xfrm rot="7535209">
            <a:off x="3011727" y="4986857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invGray">
          <a:xfrm>
            <a:off x="5356225" y="3586163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5805" name="Oval 29"/>
          <p:cNvSpPr>
            <a:spLocks noChangeArrowheads="1"/>
          </p:cNvSpPr>
          <p:nvPr/>
        </p:nvSpPr>
        <p:spPr bwMode="gray">
          <a:xfrm>
            <a:off x="3492500" y="3598863"/>
            <a:ext cx="2081213" cy="519112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5806" name="Oval 30"/>
          <p:cNvSpPr>
            <a:spLocks noChangeArrowheads="1"/>
          </p:cNvSpPr>
          <p:nvPr/>
        </p:nvSpPr>
        <p:spPr bwMode="gray">
          <a:xfrm>
            <a:off x="3751263" y="2897188"/>
            <a:ext cx="1690687" cy="1690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5807" name="Oval 31"/>
          <p:cNvSpPr>
            <a:spLocks noChangeArrowheads="1"/>
          </p:cNvSpPr>
          <p:nvPr/>
        </p:nvSpPr>
        <p:spPr bwMode="gray">
          <a:xfrm>
            <a:off x="3733800" y="3681413"/>
            <a:ext cx="1690688" cy="52070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5814" name="Text Box 38"/>
          <p:cNvSpPr txBox="1">
            <a:spLocks noChangeArrowheads="1"/>
          </p:cNvSpPr>
          <p:nvPr/>
        </p:nvSpPr>
        <p:spPr bwMode="auto">
          <a:xfrm>
            <a:off x="4427984" y="1556792"/>
            <a:ext cx="4490204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СМИНАЕМОСТЬ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815" name="Text Box 39"/>
          <p:cNvSpPr txBox="1">
            <a:spLocks noChangeArrowheads="1"/>
          </p:cNvSpPr>
          <p:nvPr/>
        </p:nvSpPr>
        <p:spPr bwMode="auto">
          <a:xfrm>
            <a:off x="395536" y="548680"/>
            <a:ext cx="4464496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4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ПРОЧНОСТЬ 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818" name="Text Box 42"/>
          <p:cNvSpPr txBox="1">
            <a:spLocks noChangeArrowheads="1"/>
          </p:cNvSpPr>
          <p:nvPr/>
        </p:nvSpPr>
        <p:spPr bwMode="auto">
          <a:xfrm>
            <a:off x="1763688" y="5445224"/>
            <a:ext cx="4808537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ru-RU" sz="4000" b="1" dirty="0">
                <a:solidFill>
                  <a:schemeClr val="bg1"/>
                </a:solidFill>
              </a:rPr>
              <a:t>ДРАПИРУЕМОСТЬ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7424" name="AutoShape 6"/>
          <p:cNvSpPr>
            <a:spLocks noChangeArrowheads="1"/>
          </p:cNvSpPr>
          <p:nvPr/>
        </p:nvSpPr>
        <p:spPr bwMode="invGray">
          <a:xfrm rot="-7521544">
            <a:off x="2066485" y="2115484"/>
            <a:ext cx="806450" cy="276225"/>
          </a:xfrm>
          <a:prstGeom prst="rightArrow">
            <a:avLst>
              <a:gd name="adj1" fmla="val 35167"/>
              <a:gd name="adj2" fmla="val 110821"/>
            </a:avLst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" name="Блок-схема: узел 47"/>
          <p:cNvSpPr/>
          <p:nvPr/>
        </p:nvSpPr>
        <p:spPr>
          <a:xfrm>
            <a:off x="1835696" y="2492375"/>
            <a:ext cx="5256584" cy="2088753"/>
          </a:xfrm>
          <a:prstGeom prst="flowChartConnector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26" name="AutoShape 6"/>
          <p:cNvSpPr>
            <a:spLocks noChangeArrowheads="1"/>
          </p:cNvSpPr>
          <p:nvPr/>
        </p:nvSpPr>
        <p:spPr bwMode="invGray">
          <a:xfrm rot="-3000737">
            <a:off x="6050782" y="2434567"/>
            <a:ext cx="714375" cy="246063"/>
          </a:xfrm>
          <a:prstGeom prst="rightArrow">
            <a:avLst>
              <a:gd name="adj1" fmla="val 35167"/>
              <a:gd name="adj2" fmla="val 111384"/>
            </a:avLst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7427" name="Group 44"/>
          <p:cNvGrpSpPr>
            <a:grpSpLocks/>
          </p:cNvGrpSpPr>
          <p:nvPr/>
        </p:nvGrpSpPr>
        <p:grpSpPr bwMode="auto">
          <a:xfrm>
            <a:off x="1979712" y="2564904"/>
            <a:ext cx="4968552" cy="1944290"/>
            <a:chOff x="2416" y="1878"/>
            <a:chExt cx="959" cy="959"/>
          </a:xfrm>
        </p:grpSpPr>
        <p:sp>
          <p:nvSpPr>
            <p:cNvPr id="17430" name="Oval 32"/>
            <p:cNvSpPr>
              <a:spLocks noChangeArrowheads="1"/>
            </p:cNvSpPr>
            <p:nvPr/>
          </p:nvSpPr>
          <p:spPr bwMode="gray">
            <a:xfrm>
              <a:off x="2416" y="1878"/>
              <a:ext cx="959" cy="959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7431" name="Oval 33"/>
            <p:cNvSpPr>
              <a:spLocks noChangeArrowheads="1"/>
            </p:cNvSpPr>
            <p:nvPr/>
          </p:nvSpPr>
          <p:spPr bwMode="gray">
            <a:xfrm>
              <a:off x="2430" y="1890"/>
              <a:ext cx="927" cy="876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432" name="Oval 34"/>
            <p:cNvSpPr>
              <a:spLocks noChangeArrowheads="1"/>
            </p:cNvSpPr>
            <p:nvPr/>
          </p:nvSpPr>
          <p:spPr bwMode="gray">
            <a:xfrm>
              <a:off x="2441" y="1896"/>
              <a:ext cx="906" cy="90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433" name="Oval 35"/>
            <p:cNvSpPr>
              <a:spLocks noChangeArrowheads="1"/>
            </p:cNvSpPr>
            <p:nvPr/>
          </p:nvSpPr>
          <p:spPr bwMode="gray">
            <a:xfrm>
              <a:off x="2451" y="1905"/>
              <a:ext cx="868" cy="845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434" name="Oval 36"/>
            <p:cNvSpPr>
              <a:spLocks noChangeArrowheads="1"/>
            </p:cNvSpPr>
            <p:nvPr/>
          </p:nvSpPr>
          <p:spPr bwMode="gray">
            <a:xfrm>
              <a:off x="2502" y="1928"/>
              <a:ext cx="765" cy="68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17428" name="TextBox 34"/>
          <p:cNvSpPr txBox="1">
            <a:spLocks noChangeArrowheads="1"/>
          </p:cNvSpPr>
          <p:nvPr/>
        </p:nvSpPr>
        <p:spPr bwMode="auto">
          <a:xfrm>
            <a:off x="2195736" y="2852936"/>
            <a:ext cx="46085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ФИЗИКО-МЕХАНИЧЕСКИЕ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grpSp>
        <p:nvGrpSpPr>
          <p:cNvPr id="50" name="Группа 49"/>
          <p:cNvGrpSpPr>
            <a:grpSpLocks/>
          </p:cNvGrpSpPr>
          <p:nvPr/>
        </p:nvGrpSpPr>
        <p:grpSpPr bwMode="auto">
          <a:xfrm>
            <a:off x="250825" y="1916832"/>
            <a:ext cx="2233613" cy="4941168"/>
            <a:chOff x="251520" y="1772816"/>
            <a:chExt cx="2232248" cy="5085184"/>
          </a:xfrm>
        </p:grpSpPr>
        <p:grpSp>
          <p:nvGrpSpPr>
            <p:cNvPr id="18471" name="Group 37"/>
            <p:cNvGrpSpPr>
              <a:grpSpLocks/>
            </p:cNvGrpSpPr>
            <p:nvPr/>
          </p:nvGrpSpPr>
          <p:grpSpPr bwMode="auto">
            <a:xfrm>
              <a:off x="251520" y="1772816"/>
              <a:ext cx="2232248" cy="5085184"/>
              <a:chOff x="3817" y="1536"/>
              <a:chExt cx="1079" cy="2256"/>
            </a:xfrm>
          </p:grpSpPr>
          <p:sp>
            <p:nvSpPr>
              <p:cNvPr id="18473" name="AutoShape 38"/>
              <p:cNvSpPr>
                <a:spLocks noChangeArrowheads="1"/>
              </p:cNvSpPr>
              <p:nvPr/>
            </p:nvSpPr>
            <p:spPr bwMode="gray">
              <a:xfrm>
                <a:off x="3856" y="2400"/>
                <a:ext cx="1008" cy="1392"/>
              </a:xfrm>
              <a:prstGeom prst="roundRect">
                <a:avLst>
                  <a:gd name="adj" fmla="val 7935"/>
                </a:avLst>
              </a:prstGeom>
              <a:gradFill rotWithShape="1">
                <a:gsLst>
                  <a:gs pos="0">
                    <a:srgbClr val="6B5B0B"/>
                  </a:gs>
                  <a:gs pos="57001">
                    <a:srgbClr val="6B5B0B"/>
                  </a:gs>
                  <a:gs pos="100000">
                    <a:srgbClr val="E8C51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>
                <a:prstShdw prst="shdw11">
                  <a:srgbClr val="000000">
                    <a:alpha val="50000"/>
                  </a:srgbClr>
                </a:prst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74" name="Text Box 39"/>
              <p:cNvSpPr txBox="1">
                <a:spLocks noChangeArrowheads="1"/>
              </p:cNvSpPr>
              <p:nvPr/>
            </p:nvSpPr>
            <p:spPr bwMode="gray">
              <a:xfrm>
                <a:off x="3887" y="2990"/>
                <a:ext cx="933" cy="24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800" b="1">
                    <a:solidFill>
                      <a:schemeClr val="bg1"/>
                    </a:solidFill>
                  </a:rPr>
                  <a:t>К СТИРКЕ</a:t>
                </a:r>
                <a:endParaRPr lang="en-US" sz="28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8475" name="AutoShape 40"/>
              <p:cNvSpPr>
                <a:spLocks noChangeArrowheads="1"/>
              </p:cNvSpPr>
              <p:nvPr/>
            </p:nvSpPr>
            <p:spPr bwMode="gray">
              <a:xfrm>
                <a:off x="3817" y="1536"/>
                <a:ext cx="1079" cy="1198"/>
              </a:xfrm>
              <a:prstGeom prst="roundRect">
                <a:avLst>
                  <a:gd name="adj" fmla="val 17509"/>
                </a:avLst>
              </a:prstGeom>
              <a:solidFill>
                <a:srgbClr val="B59F4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76" name="AutoShape 41"/>
              <p:cNvSpPr>
                <a:spLocks noChangeArrowheads="1"/>
              </p:cNvSpPr>
              <p:nvPr/>
            </p:nvSpPr>
            <p:spPr bwMode="gray">
              <a:xfrm>
                <a:off x="3842" y="2405"/>
                <a:ext cx="1033" cy="297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B59F43"/>
                  </a:gs>
                  <a:gs pos="100000">
                    <a:srgbClr val="DBD0A4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77" name="AutoShape 42"/>
              <p:cNvSpPr>
                <a:spLocks noChangeArrowheads="1"/>
              </p:cNvSpPr>
              <p:nvPr/>
            </p:nvSpPr>
            <p:spPr bwMode="gray">
              <a:xfrm>
                <a:off x="3842" y="1597"/>
                <a:ext cx="1033" cy="296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EDE8D1"/>
                  </a:gs>
                  <a:gs pos="100000">
                    <a:srgbClr val="B59F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Text Box 43"/>
              <p:cNvSpPr txBox="1">
                <a:spLocks noChangeArrowheads="1"/>
              </p:cNvSpPr>
              <p:nvPr/>
            </p:nvSpPr>
            <p:spPr bwMode="gray">
              <a:xfrm>
                <a:off x="4339" y="1824"/>
                <a:ext cx="89" cy="21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endParaRPr>
              </a:p>
            </p:txBody>
          </p:sp>
          <p:sp>
            <p:nvSpPr>
              <p:cNvPr id="18479" name="AutoShape 44"/>
              <p:cNvSpPr>
                <a:spLocks noChangeArrowheads="1"/>
              </p:cNvSpPr>
              <p:nvPr/>
            </p:nvSpPr>
            <p:spPr bwMode="gray">
              <a:xfrm flipV="1">
                <a:off x="3936" y="3648"/>
                <a:ext cx="864" cy="144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FBF5D5"/>
                  </a:gs>
                  <a:gs pos="100000">
                    <a:srgbClr val="E8C51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18472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520" y="2276872"/>
              <a:ext cx="2160240" cy="1533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2" name="Группа 51"/>
          <p:cNvGrpSpPr>
            <a:grpSpLocks/>
          </p:cNvGrpSpPr>
          <p:nvPr/>
        </p:nvGrpSpPr>
        <p:grpSpPr bwMode="auto">
          <a:xfrm>
            <a:off x="2555875" y="1916832"/>
            <a:ext cx="2232025" cy="4941168"/>
            <a:chOff x="2556481" y="1772816"/>
            <a:chExt cx="2232247" cy="5084456"/>
          </a:xfrm>
        </p:grpSpPr>
        <p:grpSp>
          <p:nvGrpSpPr>
            <p:cNvPr id="18462" name="Group 45"/>
            <p:cNvGrpSpPr>
              <a:grpSpLocks/>
            </p:cNvGrpSpPr>
            <p:nvPr/>
          </p:nvGrpSpPr>
          <p:grpSpPr bwMode="auto">
            <a:xfrm>
              <a:off x="2556481" y="1772816"/>
              <a:ext cx="2232247" cy="5084456"/>
              <a:chOff x="2380" y="1296"/>
              <a:chExt cx="1127" cy="2506"/>
            </a:xfrm>
          </p:grpSpPr>
          <p:sp>
            <p:nvSpPr>
              <p:cNvPr id="18464" name="AutoShape 46"/>
              <p:cNvSpPr>
                <a:spLocks noChangeArrowheads="1"/>
              </p:cNvSpPr>
              <p:nvPr/>
            </p:nvSpPr>
            <p:spPr bwMode="gray">
              <a:xfrm>
                <a:off x="2380" y="2314"/>
                <a:ext cx="1091" cy="1488"/>
              </a:xfrm>
              <a:prstGeom prst="roundRect">
                <a:avLst>
                  <a:gd name="adj" fmla="val 7935"/>
                </a:avLst>
              </a:prstGeom>
              <a:gradFill rotWithShape="1">
                <a:gsLst>
                  <a:gs pos="0">
                    <a:srgbClr val="475E00"/>
                  </a:gs>
                  <a:gs pos="84000">
                    <a:srgbClr val="475E00"/>
                  </a:gs>
                  <a:gs pos="100000">
                    <a:srgbClr val="99CC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65" name="AutoShape 47"/>
              <p:cNvSpPr>
                <a:spLocks noChangeArrowheads="1"/>
              </p:cNvSpPr>
              <p:nvPr/>
            </p:nvSpPr>
            <p:spPr bwMode="gray">
              <a:xfrm>
                <a:off x="2416" y="1296"/>
                <a:ext cx="1088" cy="1248"/>
              </a:xfrm>
              <a:prstGeom prst="roundRect">
                <a:avLst>
                  <a:gd name="adj" fmla="val 17509"/>
                </a:avLst>
              </a:prstGeom>
              <a:solidFill>
                <a:srgbClr val="34B034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66" name="AutoShape 48"/>
              <p:cNvSpPr>
                <a:spLocks noChangeArrowheads="1"/>
              </p:cNvSpPr>
              <p:nvPr/>
            </p:nvSpPr>
            <p:spPr bwMode="gray">
              <a:xfrm>
                <a:off x="2442" y="2202"/>
                <a:ext cx="1040" cy="38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34B034">
                      <a:alpha val="0"/>
                    </a:srgbClr>
                  </a:gs>
                  <a:gs pos="100000">
                    <a:srgbClr val="A3DBA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67" name="AutoShape 49"/>
              <p:cNvSpPr>
                <a:spLocks noChangeArrowheads="1"/>
              </p:cNvSpPr>
              <p:nvPr/>
            </p:nvSpPr>
            <p:spPr bwMode="gray">
              <a:xfrm>
                <a:off x="2442" y="1311"/>
                <a:ext cx="1040" cy="3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E0F3E0"/>
                  </a:gs>
                  <a:gs pos="100000">
                    <a:srgbClr val="34B034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68" name="Text Box 50"/>
              <p:cNvSpPr txBox="1">
                <a:spLocks noChangeArrowheads="1"/>
              </p:cNvSpPr>
              <p:nvPr/>
            </p:nvSpPr>
            <p:spPr bwMode="gray">
              <a:xfrm>
                <a:off x="2380" y="2645"/>
                <a:ext cx="1127" cy="101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ru-RU" sz="2400" b="1">
                    <a:solidFill>
                      <a:schemeClr val="bg1"/>
                    </a:solidFill>
                  </a:rPr>
                  <a:t> К воздействию        солнечных </a:t>
                </a:r>
                <a:r>
                  <a:rPr lang="ru-RU" sz="3200" b="1">
                    <a:solidFill>
                      <a:schemeClr val="bg1"/>
                    </a:solidFill>
                  </a:rPr>
                  <a:t>лучей</a:t>
                </a:r>
                <a:endParaRPr 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Text Box 51"/>
              <p:cNvSpPr txBox="1">
                <a:spLocks noChangeArrowheads="1"/>
              </p:cNvSpPr>
              <p:nvPr/>
            </p:nvSpPr>
            <p:spPr bwMode="gray">
              <a:xfrm>
                <a:off x="2910" y="1584"/>
                <a:ext cx="100" cy="23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endParaRPr>
              </a:p>
            </p:txBody>
          </p:sp>
          <p:sp>
            <p:nvSpPr>
              <p:cNvPr id="18470" name="AutoShape 52"/>
              <p:cNvSpPr>
                <a:spLocks noChangeArrowheads="1"/>
              </p:cNvSpPr>
              <p:nvPr/>
            </p:nvSpPr>
            <p:spPr bwMode="gray">
              <a:xfrm flipV="1">
                <a:off x="2544" y="3600"/>
                <a:ext cx="864" cy="144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DDEEAA"/>
                  </a:gs>
                  <a:gs pos="100000">
                    <a:srgbClr val="99CC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18463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71800" y="2204864"/>
              <a:ext cx="1872208" cy="1664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3" name="Группа 52"/>
          <p:cNvGrpSpPr>
            <a:grpSpLocks/>
          </p:cNvGrpSpPr>
          <p:nvPr/>
        </p:nvGrpSpPr>
        <p:grpSpPr bwMode="auto">
          <a:xfrm>
            <a:off x="4859338" y="1916832"/>
            <a:ext cx="2160587" cy="4941168"/>
            <a:chOff x="4860032" y="1772816"/>
            <a:chExt cx="2160240" cy="5085184"/>
          </a:xfrm>
        </p:grpSpPr>
        <p:grpSp>
          <p:nvGrpSpPr>
            <p:cNvPr id="18453" name="Group 37"/>
            <p:cNvGrpSpPr>
              <a:grpSpLocks/>
            </p:cNvGrpSpPr>
            <p:nvPr/>
          </p:nvGrpSpPr>
          <p:grpSpPr bwMode="auto">
            <a:xfrm>
              <a:off x="4860032" y="1772816"/>
              <a:ext cx="2160240" cy="5085184"/>
              <a:chOff x="3817" y="1536"/>
              <a:chExt cx="1079" cy="2256"/>
            </a:xfrm>
          </p:grpSpPr>
          <p:sp>
            <p:nvSpPr>
              <p:cNvPr id="18455" name="AutoShape 38"/>
              <p:cNvSpPr>
                <a:spLocks noChangeArrowheads="1"/>
              </p:cNvSpPr>
              <p:nvPr/>
            </p:nvSpPr>
            <p:spPr bwMode="gray">
              <a:xfrm>
                <a:off x="3856" y="2400"/>
                <a:ext cx="1008" cy="1392"/>
              </a:xfrm>
              <a:prstGeom prst="roundRect">
                <a:avLst>
                  <a:gd name="adj" fmla="val 7935"/>
                </a:avLst>
              </a:prstGeom>
              <a:gradFill rotWithShape="1">
                <a:gsLst>
                  <a:gs pos="0">
                    <a:srgbClr val="6B5B0B"/>
                  </a:gs>
                  <a:gs pos="72000">
                    <a:srgbClr val="6B5B0B"/>
                  </a:gs>
                  <a:gs pos="100000">
                    <a:srgbClr val="E8C51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>
                <a:prstShdw prst="shdw11">
                  <a:srgbClr val="000000">
                    <a:alpha val="50000"/>
                  </a:srgbClr>
                </a:prst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56" name="Text Box 39"/>
              <p:cNvSpPr txBox="1">
                <a:spLocks noChangeArrowheads="1"/>
              </p:cNvSpPr>
              <p:nvPr/>
            </p:nvSpPr>
            <p:spPr bwMode="gray">
              <a:xfrm>
                <a:off x="3853" y="2910"/>
                <a:ext cx="1043" cy="2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800" b="1" dirty="0">
                    <a:solidFill>
                      <a:srgbClr val="FFFFFF"/>
                    </a:solidFill>
                  </a:rPr>
                  <a:t>К ТРЕНИЮ</a:t>
                </a:r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457" name="AutoShape 40"/>
              <p:cNvSpPr>
                <a:spLocks noChangeArrowheads="1"/>
              </p:cNvSpPr>
              <p:nvPr/>
            </p:nvSpPr>
            <p:spPr bwMode="gray">
              <a:xfrm>
                <a:off x="3817" y="1536"/>
                <a:ext cx="1079" cy="1198"/>
              </a:xfrm>
              <a:prstGeom prst="roundRect">
                <a:avLst>
                  <a:gd name="adj" fmla="val 17509"/>
                </a:avLst>
              </a:prstGeom>
              <a:solidFill>
                <a:srgbClr val="B59F4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58" name="AutoShape 41"/>
              <p:cNvSpPr>
                <a:spLocks noChangeArrowheads="1"/>
              </p:cNvSpPr>
              <p:nvPr/>
            </p:nvSpPr>
            <p:spPr bwMode="gray">
              <a:xfrm>
                <a:off x="3856" y="2327"/>
                <a:ext cx="1033" cy="297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B59F43"/>
                  </a:gs>
                  <a:gs pos="100000">
                    <a:srgbClr val="DBD0A4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59" name="AutoShape 42"/>
              <p:cNvSpPr>
                <a:spLocks noChangeArrowheads="1"/>
              </p:cNvSpPr>
              <p:nvPr/>
            </p:nvSpPr>
            <p:spPr bwMode="gray">
              <a:xfrm>
                <a:off x="3856" y="1570"/>
                <a:ext cx="1033" cy="296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EDE8D1"/>
                  </a:gs>
                  <a:gs pos="100000">
                    <a:srgbClr val="B59F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" name="Text Box 43"/>
              <p:cNvSpPr txBox="1">
                <a:spLocks noChangeArrowheads="1"/>
              </p:cNvSpPr>
              <p:nvPr/>
            </p:nvSpPr>
            <p:spPr bwMode="gray">
              <a:xfrm>
                <a:off x="4129" y="1824"/>
                <a:ext cx="510" cy="67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4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C</a:t>
                </a:r>
              </a:p>
              <a:p>
                <a:pPr algn="ctr" eaLnBrk="0" hangingPunct="0">
                  <a:defRPr/>
                </a:pPr>
                <a:r>
                  <a:rPr lang="en-US" sz="24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Title</a:t>
                </a:r>
              </a:p>
            </p:txBody>
          </p:sp>
          <p:sp>
            <p:nvSpPr>
              <p:cNvPr id="18461" name="AutoShape 44"/>
              <p:cNvSpPr>
                <a:spLocks noChangeArrowheads="1"/>
              </p:cNvSpPr>
              <p:nvPr/>
            </p:nvSpPr>
            <p:spPr bwMode="gray">
              <a:xfrm flipV="1">
                <a:off x="3936" y="3600"/>
                <a:ext cx="864" cy="144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FBF5D5"/>
                  </a:gs>
                  <a:gs pos="100000">
                    <a:srgbClr val="E8C51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18454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32040" y="2348880"/>
              <a:ext cx="2016224" cy="1584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441" name="Прямоугольник 48"/>
          <p:cNvSpPr>
            <a:spLocks noChangeArrowheads="1"/>
          </p:cNvSpPr>
          <p:nvPr/>
        </p:nvSpPr>
        <p:spPr bwMode="auto">
          <a:xfrm>
            <a:off x="1908175" y="260350"/>
            <a:ext cx="54006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chemeClr val="bg1"/>
                </a:solidFill>
              </a:rPr>
              <a:t>ПРОЧНОСТЬ</a:t>
            </a:r>
          </a:p>
          <a:p>
            <a:pPr algn="ctr"/>
            <a:r>
              <a:rPr lang="ru-RU" sz="4000" b="1">
                <a:solidFill>
                  <a:schemeClr val="bg1"/>
                </a:solidFill>
              </a:rPr>
              <a:t>устойчивость ткани </a:t>
            </a:r>
            <a:endParaRPr lang="ru-RU" sz="4000">
              <a:solidFill>
                <a:schemeClr val="bg1"/>
              </a:solidFill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7075488" y="1916832"/>
            <a:ext cx="2068512" cy="4941168"/>
            <a:chOff x="7075488" y="1773238"/>
            <a:chExt cx="2068512" cy="5084762"/>
          </a:xfrm>
        </p:grpSpPr>
        <p:grpSp>
          <p:nvGrpSpPr>
            <p:cNvPr id="18444" name="Group 45"/>
            <p:cNvGrpSpPr>
              <a:grpSpLocks/>
            </p:cNvGrpSpPr>
            <p:nvPr/>
          </p:nvGrpSpPr>
          <p:grpSpPr bwMode="auto">
            <a:xfrm>
              <a:off x="7075488" y="1773238"/>
              <a:ext cx="2068512" cy="5084762"/>
              <a:chOff x="2413" y="1296"/>
              <a:chExt cx="1097" cy="2496"/>
            </a:xfrm>
          </p:grpSpPr>
          <p:sp>
            <p:nvSpPr>
              <p:cNvPr id="18446" name="AutoShape 46"/>
              <p:cNvSpPr>
                <a:spLocks noChangeArrowheads="1"/>
              </p:cNvSpPr>
              <p:nvPr/>
            </p:nvSpPr>
            <p:spPr bwMode="gray">
              <a:xfrm>
                <a:off x="2464" y="2304"/>
                <a:ext cx="1008" cy="1488"/>
              </a:xfrm>
              <a:prstGeom prst="roundRect">
                <a:avLst>
                  <a:gd name="adj" fmla="val 7935"/>
                </a:avLst>
              </a:prstGeom>
              <a:gradFill rotWithShape="1">
                <a:gsLst>
                  <a:gs pos="0">
                    <a:srgbClr val="475E00"/>
                  </a:gs>
                  <a:gs pos="80000">
                    <a:srgbClr val="475E00"/>
                  </a:gs>
                  <a:gs pos="100000">
                    <a:srgbClr val="99CC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7" name="AutoShape 47"/>
              <p:cNvSpPr>
                <a:spLocks noChangeArrowheads="1"/>
              </p:cNvSpPr>
              <p:nvPr/>
            </p:nvSpPr>
            <p:spPr bwMode="gray">
              <a:xfrm>
                <a:off x="2416" y="1296"/>
                <a:ext cx="1088" cy="1248"/>
              </a:xfrm>
              <a:prstGeom prst="roundRect">
                <a:avLst>
                  <a:gd name="adj" fmla="val 17509"/>
                </a:avLst>
              </a:prstGeom>
              <a:solidFill>
                <a:srgbClr val="34B034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8" name="AutoShape 48"/>
              <p:cNvSpPr>
                <a:spLocks noChangeArrowheads="1"/>
              </p:cNvSpPr>
              <p:nvPr/>
            </p:nvSpPr>
            <p:spPr bwMode="gray">
              <a:xfrm>
                <a:off x="2442" y="2202"/>
                <a:ext cx="1040" cy="3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34B034">
                      <a:alpha val="0"/>
                    </a:srgbClr>
                  </a:gs>
                  <a:gs pos="100000">
                    <a:srgbClr val="A3DBA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9" name="AutoShape 49"/>
              <p:cNvSpPr>
                <a:spLocks noChangeArrowheads="1"/>
              </p:cNvSpPr>
              <p:nvPr/>
            </p:nvSpPr>
            <p:spPr bwMode="gray">
              <a:xfrm>
                <a:off x="2442" y="1311"/>
                <a:ext cx="1040" cy="3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E0F3E0"/>
                  </a:gs>
                  <a:gs pos="100000">
                    <a:srgbClr val="34B034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50" name="Text Box 50"/>
              <p:cNvSpPr txBox="1">
                <a:spLocks noChangeArrowheads="1"/>
              </p:cNvSpPr>
              <p:nvPr/>
            </p:nvSpPr>
            <p:spPr bwMode="gray">
              <a:xfrm>
                <a:off x="2413" y="2688"/>
                <a:ext cx="1097" cy="35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000" b="1">
                    <a:solidFill>
                      <a:srgbClr val="FFFFFF"/>
                    </a:solidFill>
                  </a:rPr>
                  <a:t>К </a:t>
                </a:r>
              </a:p>
              <a:p>
                <a:pPr algn="ctr" eaLnBrk="0" hangingPunct="0"/>
                <a:r>
                  <a:rPr lang="ru-RU" sz="2000" b="1">
                    <a:solidFill>
                      <a:srgbClr val="FFFFFF"/>
                    </a:solidFill>
                  </a:rPr>
                  <a:t>РАСТЯЖЕНИЮ</a:t>
                </a:r>
                <a:endParaRPr lang="en-US" sz="20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Text Box 51"/>
              <p:cNvSpPr txBox="1">
                <a:spLocks noChangeArrowheads="1"/>
              </p:cNvSpPr>
              <p:nvPr/>
            </p:nvSpPr>
            <p:spPr bwMode="gray">
              <a:xfrm>
                <a:off x="2705" y="1584"/>
                <a:ext cx="510" cy="67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40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B</a:t>
                </a:r>
              </a:p>
              <a:p>
                <a:pPr algn="ctr" eaLnBrk="0" hangingPunct="0">
                  <a:defRPr/>
                </a:pPr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Title</a:t>
                </a:r>
              </a:p>
            </p:txBody>
          </p:sp>
          <p:sp>
            <p:nvSpPr>
              <p:cNvPr id="18452" name="AutoShape 52"/>
              <p:cNvSpPr>
                <a:spLocks noChangeArrowheads="1"/>
              </p:cNvSpPr>
              <p:nvPr/>
            </p:nvSpPr>
            <p:spPr bwMode="gray">
              <a:xfrm flipV="1">
                <a:off x="2544" y="3600"/>
                <a:ext cx="864" cy="144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DDEEAA"/>
                  </a:gs>
                  <a:gs pos="100000">
                    <a:srgbClr val="99CC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1026" name="Picture 2" descr="C:\Users\км\Desktop\IMG_1597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236296" y="2348880"/>
              <a:ext cx="1656184" cy="1584176"/>
            </a:xfrm>
            <a:prstGeom prst="rect">
              <a:avLst/>
            </a:prstGeom>
            <a:noFill/>
          </p:spPr>
        </p:pic>
      </p:grpSp>
      <p:sp>
        <p:nvSpPr>
          <p:cNvPr id="51" name="Управляющая кнопка: далее 50">
            <a:hlinkClick r:id="" action="ppaction://hlinkshowjump?jump=nextslide" highlightClick="1"/>
          </p:cNvPr>
          <p:cNvSpPr/>
          <p:nvPr/>
        </p:nvSpPr>
        <p:spPr>
          <a:xfrm>
            <a:off x="8388350" y="6381750"/>
            <a:ext cx="5048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6" name="Управляющая кнопка: назад 55">
            <a:hlinkClick r:id="" action="ppaction://hlinkshowjump?jump=previousslide" highlightClick="1"/>
          </p:cNvPr>
          <p:cNvSpPr/>
          <p:nvPr/>
        </p:nvSpPr>
        <p:spPr>
          <a:xfrm>
            <a:off x="7596188" y="6381750"/>
            <a:ext cx="504825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49" name="Группа 13"/>
          <p:cNvGrpSpPr>
            <a:grpSpLocks/>
          </p:cNvGrpSpPr>
          <p:nvPr/>
        </p:nvGrpSpPr>
        <p:grpSpPr bwMode="auto">
          <a:xfrm>
            <a:off x="1115616" y="188640"/>
            <a:ext cx="6367463" cy="1564920"/>
            <a:chOff x="243012" y="620688"/>
            <a:chExt cx="4321176" cy="1368425"/>
          </a:xfrm>
        </p:grpSpPr>
        <p:sp>
          <p:nvSpPr>
            <p:cNvPr id="54" name="AutoShape 47"/>
            <p:cNvSpPr>
              <a:spLocks noChangeArrowheads="1"/>
            </p:cNvSpPr>
            <p:nvPr/>
          </p:nvSpPr>
          <p:spPr bwMode="gray">
            <a:xfrm>
              <a:off x="243012" y="620688"/>
              <a:ext cx="4321176" cy="1368425"/>
            </a:xfrm>
            <a:prstGeom prst="roundRect">
              <a:avLst>
                <a:gd name="adj" fmla="val 17509"/>
              </a:avLst>
            </a:prstGeom>
            <a:solidFill>
              <a:srgbClr val="34B03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" name="AutoShape 49"/>
            <p:cNvSpPr>
              <a:spLocks noChangeArrowheads="1"/>
            </p:cNvSpPr>
            <p:nvPr/>
          </p:nvSpPr>
          <p:spPr bwMode="gray">
            <a:xfrm>
              <a:off x="316037" y="620688"/>
              <a:ext cx="4248151" cy="12593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0F3E0"/>
                </a:gs>
                <a:gs pos="100000">
                  <a:srgbClr val="34B03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" name="Text Box 51"/>
            <p:cNvSpPr txBox="1">
              <a:spLocks noChangeArrowheads="1"/>
            </p:cNvSpPr>
            <p:nvPr/>
          </p:nvSpPr>
          <p:spPr bwMode="gray">
            <a:xfrm>
              <a:off x="340746" y="620688"/>
              <a:ext cx="4026271" cy="12649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ПРОЧНОСТЬ</a:t>
              </a:r>
            </a:p>
            <a:p>
              <a:pPr algn="ctr" eaLnBrk="0" hangingPunct="0">
                <a:defRPr/>
              </a:pPr>
              <a:r>
                <a:rPr lang="ru-RU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Устойчивость ткани </a:t>
              </a:r>
              <a:endParaRPr 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3"/>
          <p:cNvGrpSpPr>
            <a:grpSpLocks/>
          </p:cNvGrpSpPr>
          <p:nvPr/>
        </p:nvGrpSpPr>
        <p:grpSpPr bwMode="auto">
          <a:xfrm>
            <a:off x="1547664" y="548680"/>
            <a:ext cx="5419835" cy="1366838"/>
            <a:chOff x="243012" y="620688"/>
            <a:chExt cx="4321176" cy="1368425"/>
          </a:xfrm>
        </p:grpSpPr>
        <p:sp>
          <p:nvSpPr>
            <p:cNvPr id="17" name="AutoShape 47"/>
            <p:cNvSpPr>
              <a:spLocks noChangeArrowheads="1"/>
            </p:cNvSpPr>
            <p:nvPr/>
          </p:nvSpPr>
          <p:spPr bwMode="gray">
            <a:xfrm>
              <a:off x="243012" y="620688"/>
              <a:ext cx="4321176" cy="1368425"/>
            </a:xfrm>
            <a:prstGeom prst="roundRect">
              <a:avLst>
                <a:gd name="adj" fmla="val 17509"/>
              </a:avLst>
            </a:prstGeom>
            <a:solidFill>
              <a:srgbClr val="34B03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AutoShape 49"/>
            <p:cNvSpPr>
              <a:spLocks noChangeArrowheads="1"/>
            </p:cNvSpPr>
            <p:nvPr/>
          </p:nvSpPr>
          <p:spPr bwMode="gray">
            <a:xfrm>
              <a:off x="316037" y="620688"/>
              <a:ext cx="4248151" cy="3603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0F3E0"/>
                </a:gs>
                <a:gs pos="100000">
                  <a:srgbClr val="34B03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Text Box 51"/>
            <p:cNvSpPr txBox="1">
              <a:spLocks noChangeArrowheads="1"/>
            </p:cNvSpPr>
            <p:nvPr/>
          </p:nvSpPr>
          <p:spPr bwMode="gray">
            <a:xfrm>
              <a:off x="605897" y="981146"/>
              <a:ext cx="3579992" cy="7087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4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СМИНАЕМОСТЬ</a:t>
              </a:r>
              <a:endPara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339752" y="2132856"/>
            <a:ext cx="4248472" cy="3240360"/>
            <a:chOff x="539552" y="2436813"/>
            <a:chExt cx="3887986" cy="3295650"/>
          </a:xfrm>
        </p:grpSpPr>
        <p:sp>
          <p:nvSpPr>
            <p:cNvPr id="21" name="AutoShape 46"/>
            <p:cNvSpPr>
              <a:spLocks noChangeArrowheads="1"/>
            </p:cNvSpPr>
            <p:nvPr/>
          </p:nvSpPr>
          <p:spPr bwMode="gray">
            <a:xfrm>
              <a:off x="542925" y="2436813"/>
              <a:ext cx="3884613" cy="3295650"/>
            </a:xfrm>
            <a:prstGeom prst="roundRect">
              <a:avLst>
                <a:gd name="adj" fmla="val 7935"/>
              </a:avLst>
            </a:prstGeom>
            <a:gradFill rotWithShape="1">
              <a:gsLst>
                <a:gs pos="0">
                  <a:srgbClr val="475E00"/>
                </a:gs>
                <a:gs pos="57001">
                  <a:srgbClr val="475E00"/>
                </a:gs>
                <a:gs pos="100000">
                  <a:srgbClr val="99CC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AutoShape 52"/>
            <p:cNvSpPr>
              <a:spLocks noChangeArrowheads="1"/>
            </p:cNvSpPr>
            <p:nvPr/>
          </p:nvSpPr>
          <p:spPr bwMode="gray">
            <a:xfrm flipV="1">
              <a:off x="539552" y="5496058"/>
              <a:ext cx="3855525" cy="56653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2000">
                  <a:srgbClr val="99CC00">
                    <a:gamma/>
                    <a:tint val="33333"/>
                    <a:invGamma/>
                    <a:alpha val="14000"/>
                  </a:srgbClr>
                </a:gs>
                <a:gs pos="100000">
                  <a:srgbClr val="99CC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3" name="Text Box 31"/>
          <p:cNvSpPr txBox="1">
            <a:spLocks noChangeArrowheads="1"/>
          </p:cNvSpPr>
          <p:nvPr/>
        </p:nvSpPr>
        <p:spPr bwMode="gray">
          <a:xfrm>
            <a:off x="2555776" y="2708920"/>
            <a:ext cx="3816424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СВОЙСТВО ТКАНИ СМИНАТЬСЯ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140968"/>
            <a:ext cx="1512168" cy="151216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140968"/>
            <a:ext cx="1512168" cy="151216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5517232"/>
            <a:ext cx="1440160" cy="115212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_________________4a0d08b02caf4_en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4105151" cy="313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3844" y="1484784"/>
            <a:ext cx="3431194" cy="5157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4797152"/>
            <a:ext cx="518527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Свойство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ткани закладывать мягкие складки</a:t>
            </a:r>
          </a:p>
        </p:txBody>
      </p:sp>
      <p:grpSp>
        <p:nvGrpSpPr>
          <p:cNvPr id="8" name="Группа 13"/>
          <p:cNvGrpSpPr>
            <a:grpSpLocks/>
          </p:cNvGrpSpPr>
          <p:nvPr/>
        </p:nvGrpSpPr>
        <p:grpSpPr bwMode="auto">
          <a:xfrm>
            <a:off x="1619672" y="188640"/>
            <a:ext cx="5419835" cy="1178198"/>
            <a:chOff x="243012" y="620688"/>
            <a:chExt cx="4321176" cy="1368425"/>
          </a:xfrm>
        </p:grpSpPr>
        <p:sp>
          <p:nvSpPr>
            <p:cNvPr id="10" name="AutoShape 47"/>
            <p:cNvSpPr>
              <a:spLocks noChangeArrowheads="1"/>
            </p:cNvSpPr>
            <p:nvPr/>
          </p:nvSpPr>
          <p:spPr bwMode="gray">
            <a:xfrm>
              <a:off x="243012" y="620688"/>
              <a:ext cx="4321176" cy="1368425"/>
            </a:xfrm>
            <a:prstGeom prst="roundRect">
              <a:avLst>
                <a:gd name="adj" fmla="val 17509"/>
              </a:avLst>
            </a:prstGeom>
            <a:solidFill>
              <a:srgbClr val="34B03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AutoShape 49"/>
            <p:cNvSpPr>
              <a:spLocks noChangeArrowheads="1"/>
            </p:cNvSpPr>
            <p:nvPr/>
          </p:nvSpPr>
          <p:spPr bwMode="gray">
            <a:xfrm>
              <a:off x="316037" y="620688"/>
              <a:ext cx="4248151" cy="3603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0F3E0"/>
                </a:gs>
                <a:gs pos="100000">
                  <a:srgbClr val="34B03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Text Box 51"/>
            <p:cNvSpPr txBox="1">
              <a:spLocks noChangeArrowheads="1"/>
            </p:cNvSpPr>
            <p:nvPr/>
          </p:nvSpPr>
          <p:spPr bwMode="gray">
            <a:xfrm>
              <a:off x="442843" y="981146"/>
              <a:ext cx="3906100" cy="7087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4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ДРАПИРУЕМОСТЬ</a:t>
              </a:r>
              <a:endPara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6"/>
          <p:cNvSpPr>
            <a:spLocks noChangeArrowheads="1"/>
          </p:cNvSpPr>
          <p:nvPr/>
        </p:nvSpPr>
        <p:spPr bwMode="invGray">
          <a:xfrm rot="7535209">
            <a:off x="2920730" y="4744025"/>
            <a:ext cx="669925" cy="179387"/>
          </a:xfrm>
          <a:prstGeom prst="rightArrow">
            <a:avLst>
              <a:gd name="adj1" fmla="val 35167"/>
              <a:gd name="adj2" fmla="val 110186"/>
            </a:avLst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invGray">
          <a:xfrm>
            <a:off x="5356225" y="3586163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5805" name="Oval 29"/>
          <p:cNvSpPr>
            <a:spLocks noChangeArrowheads="1"/>
          </p:cNvSpPr>
          <p:nvPr/>
        </p:nvSpPr>
        <p:spPr bwMode="gray">
          <a:xfrm>
            <a:off x="3492500" y="3598863"/>
            <a:ext cx="2081213" cy="519112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5806" name="Oval 30"/>
          <p:cNvSpPr>
            <a:spLocks noChangeArrowheads="1"/>
          </p:cNvSpPr>
          <p:nvPr/>
        </p:nvSpPr>
        <p:spPr bwMode="gray">
          <a:xfrm>
            <a:off x="3751263" y="2897188"/>
            <a:ext cx="1690687" cy="1690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5807" name="Oval 31"/>
          <p:cNvSpPr>
            <a:spLocks noChangeArrowheads="1"/>
          </p:cNvSpPr>
          <p:nvPr/>
        </p:nvSpPr>
        <p:spPr bwMode="gray">
          <a:xfrm>
            <a:off x="3733800" y="3681413"/>
            <a:ext cx="1690688" cy="52070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5814" name="Text Box 38"/>
          <p:cNvSpPr txBox="1">
            <a:spLocks noChangeArrowheads="1"/>
          </p:cNvSpPr>
          <p:nvPr/>
        </p:nvSpPr>
        <p:spPr bwMode="auto">
          <a:xfrm>
            <a:off x="1331640" y="5085184"/>
            <a:ext cx="584794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ТЕПЛОЗАЩИТНОСТЬ</a:t>
            </a:r>
          </a:p>
        </p:txBody>
      </p:sp>
      <p:sp>
        <p:nvSpPr>
          <p:cNvPr id="75815" name="Text Box 39"/>
          <p:cNvSpPr txBox="1">
            <a:spLocks noChangeArrowheads="1"/>
          </p:cNvSpPr>
          <p:nvPr/>
        </p:nvSpPr>
        <p:spPr bwMode="auto">
          <a:xfrm>
            <a:off x="468312" y="404813"/>
            <a:ext cx="6119911" cy="11387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ГИГРОСКОПИЧНОСТЬ</a:t>
            </a:r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8" name="Text Box 40"/>
          <p:cNvSpPr txBox="1">
            <a:spLocks noChangeArrowheads="1"/>
          </p:cNvSpPr>
          <p:nvPr/>
        </p:nvSpPr>
        <p:spPr bwMode="auto">
          <a:xfrm>
            <a:off x="5795963" y="3556000"/>
            <a:ext cx="1446212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chemeClr val="tx2"/>
                </a:solidFill>
              </a:rPr>
              <a:t>Add Your Text</a:t>
            </a:r>
          </a:p>
        </p:txBody>
      </p:sp>
      <p:sp>
        <p:nvSpPr>
          <p:cNvPr id="75818" name="Text Box 42"/>
          <p:cNvSpPr txBox="1">
            <a:spLocks noChangeArrowheads="1"/>
          </p:cNvSpPr>
          <p:nvPr/>
        </p:nvSpPr>
        <p:spPr bwMode="auto">
          <a:xfrm>
            <a:off x="4139952" y="1700808"/>
            <a:ext cx="4451796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ПЫЛЕЕМКОСТЬ</a:t>
            </a:r>
          </a:p>
        </p:txBody>
      </p:sp>
      <p:sp>
        <p:nvSpPr>
          <p:cNvPr id="21520" name="AutoShape 6"/>
          <p:cNvSpPr>
            <a:spLocks noChangeArrowheads="1"/>
          </p:cNvSpPr>
          <p:nvPr/>
        </p:nvSpPr>
        <p:spPr bwMode="invGray">
          <a:xfrm rot="-6816111">
            <a:off x="1852962" y="1906652"/>
            <a:ext cx="1204686" cy="197326"/>
          </a:xfrm>
          <a:prstGeom prst="rightArrow">
            <a:avLst>
              <a:gd name="adj1" fmla="val 35167"/>
              <a:gd name="adj2" fmla="val 111231"/>
            </a:avLst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1" name="AutoShape 6"/>
          <p:cNvSpPr>
            <a:spLocks noChangeArrowheads="1"/>
          </p:cNvSpPr>
          <p:nvPr/>
        </p:nvSpPr>
        <p:spPr bwMode="invGray">
          <a:xfrm rot="-3000737">
            <a:off x="6248719" y="2504541"/>
            <a:ext cx="679450" cy="182563"/>
          </a:xfrm>
          <a:prstGeom prst="rightArrow">
            <a:avLst>
              <a:gd name="adj1" fmla="val 35167"/>
              <a:gd name="adj2" fmla="val 110894"/>
            </a:avLst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1522" name="Группа 39"/>
          <p:cNvGrpSpPr>
            <a:grpSpLocks/>
          </p:cNvGrpSpPr>
          <p:nvPr/>
        </p:nvGrpSpPr>
        <p:grpSpPr bwMode="auto">
          <a:xfrm>
            <a:off x="1619672" y="2564904"/>
            <a:ext cx="6264275" cy="2015927"/>
            <a:chOff x="1763688" y="2708920"/>
            <a:chExt cx="5400600" cy="2232248"/>
          </a:xfrm>
        </p:grpSpPr>
        <p:sp>
          <p:nvSpPr>
            <p:cNvPr id="48" name="Блок-схема: узел 47"/>
            <p:cNvSpPr/>
            <p:nvPr/>
          </p:nvSpPr>
          <p:spPr>
            <a:xfrm>
              <a:off x="1763688" y="2708920"/>
              <a:ext cx="5400600" cy="2232248"/>
            </a:xfrm>
            <a:prstGeom prst="flowChartConnector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1528" name="Group 44"/>
            <p:cNvGrpSpPr>
              <a:grpSpLocks/>
            </p:cNvGrpSpPr>
            <p:nvPr/>
          </p:nvGrpSpPr>
          <p:grpSpPr bwMode="auto">
            <a:xfrm>
              <a:off x="1979712" y="2996952"/>
              <a:ext cx="4968552" cy="1728192"/>
              <a:chOff x="2416" y="1878"/>
              <a:chExt cx="959" cy="959"/>
            </a:xfrm>
          </p:grpSpPr>
          <p:sp>
            <p:nvSpPr>
              <p:cNvPr id="21530" name="Oval 32"/>
              <p:cNvSpPr>
                <a:spLocks noChangeArrowheads="1"/>
              </p:cNvSpPr>
              <p:nvPr/>
            </p:nvSpPr>
            <p:spPr bwMode="gray">
              <a:xfrm>
                <a:off x="2416" y="1878"/>
                <a:ext cx="959" cy="959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21531" name="Oval 33"/>
              <p:cNvSpPr>
                <a:spLocks noChangeArrowheads="1"/>
              </p:cNvSpPr>
              <p:nvPr/>
            </p:nvSpPr>
            <p:spPr bwMode="gray">
              <a:xfrm>
                <a:off x="2430" y="1890"/>
                <a:ext cx="927" cy="928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1532" name="Oval 34"/>
              <p:cNvSpPr>
                <a:spLocks noChangeArrowheads="1"/>
              </p:cNvSpPr>
              <p:nvPr/>
            </p:nvSpPr>
            <p:spPr bwMode="gray">
              <a:xfrm>
                <a:off x="2458" y="1918"/>
                <a:ext cx="906" cy="793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1533" name="Oval 35"/>
              <p:cNvSpPr>
                <a:spLocks noChangeArrowheads="1"/>
              </p:cNvSpPr>
              <p:nvPr/>
            </p:nvSpPr>
            <p:spPr bwMode="gray">
              <a:xfrm>
                <a:off x="2485" y="1998"/>
                <a:ext cx="827" cy="58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1534" name="Oval 36"/>
              <p:cNvSpPr>
                <a:spLocks noChangeArrowheads="1"/>
              </p:cNvSpPr>
              <p:nvPr/>
            </p:nvSpPr>
            <p:spPr bwMode="gray">
              <a:xfrm>
                <a:off x="2527" y="1958"/>
                <a:ext cx="765" cy="68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21529" name="TextBox 34"/>
            <p:cNvSpPr txBox="1">
              <a:spLocks noChangeArrowheads="1"/>
            </p:cNvSpPr>
            <p:nvPr/>
          </p:nvSpPr>
          <p:spPr bwMode="auto">
            <a:xfrm>
              <a:off x="2123728" y="3573016"/>
              <a:ext cx="4680520" cy="783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4000" b="1" dirty="0">
                  <a:latin typeface="Times New Roman" pitchFamily="18" charset="0"/>
                  <a:cs typeface="Times New Roman" pitchFamily="18" charset="0"/>
                </a:rPr>
                <a:t>ГИГИЕНИЧЕСКИЕ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2414588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Волна 8"/>
          <p:cNvSpPr/>
          <p:nvPr/>
        </p:nvSpPr>
        <p:spPr>
          <a:xfrm rot="5400000">
            <a:off x="1860454" y="2900186"/>
            <a:ext cx="4429156" cy="1742368"/>
          </a:xfrm>
          <a:prstGeom prst="wave">
            <a:avLst>
              <a:gd name="adj1" fmla="val 8175"/>
              <a:gd name="adj2" fmla="val 625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блако 10"/>
          <p:cNvSpPr/>
          <p:nvPr/>
        </p:nvSpPr>
        <p:spPr>
          <a:xfrm>
            <a:off x="1857375" y="2000250"/>
            <a:ext cx="285750" cy="142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блако 11"/>
          <p:cNvSpPr/>
          <p:nvPr/>
        </p:nvSpPr>
        <p:spPr>
          <a:xfrm>
            <a:off x="1928813" y="2428875"/>
            <a:ext cx="285750" cy="142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блако 12"/>
          <p:cNvSpPr/>
          <p:nvPr/>
        </p:nvSpPr>
        <p:spPr>
          <a:xfrm>
            <a:off x="2000250" y="2786063"/>
            <a:ext cx="285750" cy="142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блако 13"/>
          <p:cNvSpPr/>
          <p:nvPr/>
        </p:nvSpPr>
        <p:spPr>
          <a:xfrm>
            <a:off x="2071688" y="3071813"/>
            <a:ext cx="285750" cy="142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блако 14"/>
          <p:cNvSpPr/>
          <p:nvPr/>
        </p:nvSpPr>
        <p:spPr>
          <a:xfrm>
            <a:off x="2071688" y="3429000"/>
            <a:ext cx="285750" cy="142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блако 15"/>
          <p:cNvSpPr/>
          <p:nvPr/>
        </p:nvSpPr>
        <p:spPr>
          <a:xfrm>
            <a:off x="2071688" y="3786188"/>
            <a:ext cx="285750" cy="142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блако 16"/>
          <p:cNvSpPr/>
          <p:nvPr/>
        </p:nvSpPr>
        <p:spPr>
          <a:xfrm>
            <a:off x="2000250" y="4143375"/>
            <a:ext cx="285750" cy="142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2916238" y="2060575"/>
            <a:ext cx="512762" cy="1270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987675" y="2420938"/>
            <a:ext cx="639763" cy="1587"/>
          </a:xfrm>
          <a:prstGeom prst="straightConnector1">
            <a:avLst/>
          </a:prstGeom>
          <a:ln w="25400" cmpd="sng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987675" y="2781300"/>
            <a:ext cx="569913" cy="158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987675" y="3213100"/>
            <a:ext cx="427038" cy="158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916238" y="3716338"/>
            <a:ext cx="427037" cy="1587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4932363" y="3429000"/>
            <a:ext cx="576262" cy="144463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6200000" flipH="1">
            <a:off x="5250656" y="2035969"/>
            <a:ext cx="785813" cy="714375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4714875" y="4357688"/>
            <a:ext cx="1071563" cy="57150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4714875" y="4143375"/>
            <a:ext cx="642938" cy="142875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16200000" flipH="1">
            <a:off x="5214938" y="2428875"/>
            <a:ext cx="357188" cy="357187"/>
          </a:xfrm>
          <a:prstGeom prst="straightConnector1">
            <a:avLst/>
          </a:prstGeom>
          <a:ln w="28575" cmpd="sng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000100" y="285728"/>
            <a:ext cx="671517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           </a:t>
            </a:r>
          </a:p>
        </p:txBody>
      </p:sp>
      <p:sp>
        <p:nvSpPr>
          <p:cNvPr id="22551" name="AutoShape 32"/>
          <p:cNvSpPr>
            <a:spLocks noChangeArrowheads="1"/>
          </p:cNvSpPr>
          <p:nvPr/>
        </p:nvSpPr>
        <p:spPr bwMode="gray">
          <a:xfrm>
            <a:off x="5724525" y="2781300"/>
            <a:ext cx="3240088" cy="1368425"/>
          </a:xfrm>
          <a:prstGeom prst="roundRect">
            <a:avLst>
              <a:gd name="adj" fmla="val 17509"/>
            </a:avLst>
          </a:prstGeom>
          <a:solidFill>
            <a:srgbClr val="4E91D4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52" name="TextBox 24"/>
          <p:cNvSpPr txBox="1">
            <a:spLocks noChangeArrowheads="1"/>
          </p:cNvSpPr>
          <p:nvPr/>
        </p:nvSpPr>
        <p:spPr bwMode="auto">
          <a:xfrm>
            <a:off x="5643563" y="3000375"/>
            <a:ext cx="335756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ОКРУЖАЮЩАЯ </a:t>
            </a:r>
          </a:p>
          <a:p>
            <a:r>
              <a:rPr lang="ru-RU" sz="3200" b="1" dirty="0">
                <a:solidFill>
                  <a:schemeClr val="bg1"/>
                </a:solidFill>
              </a:rPr>
              <a:t>       СРЕДА</a:t>
            </a:r>
          </a:p>
        </p:txBody>
      </p:sp>
      <p:sp>
        <p:nvSpPr>
          <p:cNvPr id="41" name="Облако 40"/>
          <p:cNvSpPr/>
          <p:nvPr/>
        </p:nvSpPr>
        <p:spPr>
          <a:xfrm>
            <a:off x="2484438" y="2636838"/>
            <a:ext cx="257175" cy="1238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блако 41"/>
          <p:cNvSpPr/>
          <p:nvPr/>
        </p:nvSpPr>
        <p:spPr>
          <a:xfrm>
            <a:off x="2484438" y="3068638"/>
            <a:ext cx="257175" cy="1238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блако 43"/>
          <p:cNvSpPr/>
          <p:nvPr/>
        </p:nvSpPr>
        <p:spPr>
          <a:xfrm>
            <a:off x="2411413" y="3933825"/>
            <a:ext cx="258762" cy="1238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блако 44"/>
          <p:cNvSpPr/>
          <p:nvPr/>
        </p:nvSpPr>
        <p:spPr>
          <a:xfrm>
            <a:off x="2411413" y="3573463"/>
            <a:ext cx="258762" cy="1238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блако 46"/>
          <p:cNvSpPr/>
          <p:nvPr/>
        </p:nvSpPr>
        <p:spPr>
          <a:xfrm>
            <a:off x="2411413" y="2205038"/>
            <a:ext cx="258762" cy="1238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8" name="Группа 13"/>
          <p:cNvGrpSpPr>
            <a:grpSpLocks/>
          </p:cNvGrpSpPr>
          <p:nvPr/>
        </p:nvGrpSpPr>
        <p:grpSpPr bwMode="auto">
          <a:xfrm>
            <a:off x="1043608" y="188640"/>
            <a:ext cx="7344816" cy="1080119"/>
            <a:chOff x="243012" y="620688"/>
            <a:chExt cx="4321176" cy="1368425"/>
          </a:xfrm>
        </p:grpSpPr>
        <p:sp>
          <p:nvSpPr>
            <p:cNvPr id="39" name="AutoShape 47"/>
            <p:cNvSpPr>
              <a:spLocks noChangeArrowheads="1"/>
            </p:cNvSpPr>
            <p:nvPr/>
          </p:nvSpPr>
          <p:spPr bwMode="gray">
            <a:xfrm>
              <a:off x="243012" y="620688"/>
              <a:ext cx="4321176" cy="1368425"/>
            </a:xfrm>
            <a:prstGeom prst="roundRect">
              <a:avLst>
                <a:gd name="adj" fmla="val 17509"/>
              </a:avLst>
            </a:prstGeom>
            <a:solidFill>
              <a:srgbClr val="34B03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" name="AutoShape 49"/>
            <p:cNvSpPr>
              <a:spLocks noChangeArrowheads="1"/>
            </p:cNvSpPr>
            <p:nvPr/>
          </p:nvSpPr>
          <p:spPr bwMode="gray">
            <a:xfrm>
              <a:off x="316037" y="620688"/>
              <a:ext cx="4248151" cy="3603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0F3E0"/>
                </a:gs>
                <a:gs pos="100000">
                  <a:srgbClr val="34B03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" name="Text Box 51"/>
            <p:cNvSpPr txBox="1">
              <a:spLocks noChangeArrowheads="1"/>
            </p:cNvSpPr>
            <p:nvPr/>
          </p:nvSpPr>
          <p:spPr bwMode="gray">
            <a:xfrm>
              <a:off x="543442" y="981050"/>
              <a:ext cx="3663169" cy="8968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3200" b="1" dirty="0">
                  <a:solidFill>
                    <a:schemeClr val="bg1"/>
                  </a:solidFill>
                  <a:cs typeface="+mn-cs"/>
                </a:rPr>
                <a:t> </a:t>
              </a:r>
              <a:r>
                <a:rPr lang="ru-RU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ГИГРОСКОПИЧНОСТЬ</a:t>
              </a:r>
              <a:endPara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8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41" grpId="0" animBg="1"/>
      <p:bldP spid="42" grpId="0" animBg="1"/>
      <p:bldP spid="44" grpId="0" animBg="1"/>
      <p:bldP spid="45" grpId="0" animBg="1"/>
      <p:bldP spid="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Группа 13"/>
          <p:cNvGrpSpPr>
            <a:grpSpLocks/>
          </p:cNvGrpSpPr>
          <p:nvPr/>
        </p:nvGrpSpPr>
        <p:grpSpPr bwMode="auto">
          <a:xfrm>
            <a:off x="0" y="620688"/>
            <a:ext cx="4983960" cy="1368425"/>
            <a:chOff x="92220" y="620688"/>
            <a:chExt cx="4565611" cy="1368425"/>
          </a:xfrm>
        </p:grpSpPr>
        <p:sp>
          <p:nvSpPr>
            <p:cNvPr id="23564" name="AutoShape 47"/>
            <p:cNvSpPr>
              <a:spLocks noChangeArrowheads="1"/>
            </p:cNvSpPr>
            <p:nvPr/>
          </p:nvSpPr>
          <p:spPr bwMode="gray">
            <a:xfrm>
              <a:off x="243012" y="620688"/>
              <a:ext cx="4321176" cy="1368425"/>
            </a:xfrm>
            <a:prstGeom prst="roundRect">
              <a:avLst>
                <a:gd name="adj" fmla="val 17509"/>
              </a:avLst>
            </a:prstGeom>
            <a:solidFill>
              <a:srgbClr val="34B03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5" name="AutoShape 49"/>
            <p:cNvSpPr>
              <a:spLocks noChangeArrowheads="1"/>
            </p:cNvSpPr>
            <p:nvPr/>
          </p:nvSpPr>
          <p:spPr bwMode="gray">
            <a:xfrm>
              <a:off x="316037" y="620688"/>
              <a:ext cx="4248151" cy="3603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0F3E0"/>
                </a:gs>
                <a:gs pos="100000">
                  <a:srgbClr val="34B03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Text Box 51"/>
            <p:cNvSpPr txBox="1">
              <a:spLocks noChangeArrowheads="1"/>
            </p:cNvSpPr>
            <p:nvPr/>
          </p:nvSpPr>
          <p:spPr bwMode="gray">
            <a:xfrm>
              <a:off x="92220" y="981050"/>
              <a:ext cx="4565611" cy="70788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3200" b="1" dirty="0">
                  <a:solidFill>
                    <a:schemeClr val="bg1"/>
                  </a:solidFill>
                  <a:cs typeface="+mn-cs"/>
                </a:rPr>
                <a:t> </a:t>
              </a:r>
              <a:r>
                <a:rPr lang="ru-RU" sz="40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ПЫЛЕЕМКОСТЬ</a:t>
              </a:r>
              <a:endPara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79513" y="2492896"/>
            <a:ext cx="4464496" cy="4365104"/>
            <a:chOff x="539553" y="2420938"/>
            <a:chExt cx="3766487" cy="3456334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539553" y="2492896"/>
              <a:ext cx="3766487" cy="3384376"/>
              <a:chOff x="539553" y="2436813"/>
              <a:chExt cx="3766487" cy="3384376"/>
            </a:xfrm>
          </p:grpSpPr>
          <p:sp>
            <p:nvSpPr>
              <p:cNvPr id="23555" name="AutoShape 46"/>
              <p:cNvSpPr>
                <a:spLocks noChangeArrowheads="1"/>
              </p:cNvSpPr>
              <p:nvPr/>
            </p:nvSpPr>
            <p:spPr bwMode="gray">
              <a:xfrm>
                <a:off x="542925" y="2436813"/>
                <a:ext cx="3763114" cy="3295650"/>
              </a:xfrm>
              <a:prstGeom prst="roundRect">
                <a:avLst>
                  <a:gd name="adj" fmla="val 7935"/>
                </a:avLst>
              </a:prstGeom>
              <a:gradFill rotWithShape="1">
                <a:gsLst>
                  <a:gs pos="0">
                    <a:srgbClr val="475E00"/>
                  </a:gs>
                  <a:gs pos="57001">
                    <a:srgbClr val="475E00"/>
                  </a:gs>
                  <a:gs pos="100000">
                    <a:srgbClr val="99CC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AutoShape 52"/>
              <p:cNvSpPr>
                <a:spLocks noChangeArrowheads="1"/>
              </p:cNvSpPr>
              <p:nvPr/>
            </p:nvSpPr>
            <p:spPr bwMode="gray">
              <a:xfrm flipV="1">
                <a:off x="539553" y="5364692"/>
                <a:ext cx="3766487" cy="456497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2000">
                    <a:srgbClr val="99CC00">
                      <a:gamma/>
                      <a:tint val="33333"/>
                      <a:invGamma/>
                      <a:alpha val="14000"/>
                    </a:srgbClr>
                  </a:gs>
                  <a:gs pos="100000">
                    <a:srgbClr val="99CC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sp>
          <p:nvSpPr>
            <p:cNvPr id="23556" name="AutoShape 48"/>
            <p:cNvSpPr>
              <a:spLocks noChangeArrowheads="1"/>
            </p:cNvSpPr>
            <p:nvPr/>
          </p:nvSpPr>
          <p:spPr bwMode="gray">
            <a:xfrm flipV="1">
              <a:off x="539750" y="2420938"/>
              <a:ext cx="3766288" cy="3031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4B034">
                    <a:alpha val="0"/>
                  </a:srgbClr>
                </a:gs>
                <a:gs pos="100000">
                  <a:srgbClr val="A3DBA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" name="Text Box 50"/>
          <p:cNvSpPr txBox="1">
            <a:spLocks noChangeArrowheads="1"/>
          </p:cNvSpPr>
          <p:nvPr/>
        </p:nvSpPr>
        <p:spPr bwMode="gray">
          <a:xfrm>
            <a:off x="467544" y="2924944"/>
            <a:ext cx="3887788" cy="3416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СВОЙСТВО ТКАНИ ЗАДЕРЖИВАТЬ ПЫЛЬ НА СВОЕЙ ПОВЕРХНОСТИ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3" descr="H:\Курсы от Лены\72c7618648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196752"/>
            <a:ext cx="3967409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1866</TotalTime>
  <Words>133</Words>
  <Application>Microsoft Office PowerPoint</Application>
  <PresentationFormat>Экран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км</dc:creator>
  <cp:lastModifiedBy>км</cp:lastModifiedBy>
  <cp:revision>207</cp:revision>
  <dcterms:modified xsi:type="dcterms:W3CDTF">2011-12-15T12:22:55Z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621817</vt:lpwstr>
  </property>
  <property fmtid="{D5CDD505-2E9C-101B-9397-08002B2CF9AE}" pid="3" name="NXPowerLiteVersion">
    <vt:lpwstr>D4.1.4</vt:lpwstr>
  </property>
</Properties>
</file>