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2" r:id="rId4"/>
    <p:sldId id="264" r:id="rId5"/>
    <p:sldId id="259" r:id="rId6"/>
    <p:sldId id="260" r:id="rId7"/>
    <p:sldId id="261" r:id="rId8"/>
    <p:sldId id="263" r:id="rId9"/>
    <p:sldId id="265" r:id="rId10"/>
    <p:sldId id="270" r:id="rId11"/>
    <p:sldId id="266" r:id="rId12"/>
    <p:sldId id="267" r:id="rId13"/>
    <p:sldId id="268" r:id="rId14"/>
    <p:sldId id="25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slide" Target="slide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slide" Target="slide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058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</a:t>
            </a:r>
            <a:r>
              <a:rPr lang="ru-RU" dirty="0" smtClean="0">
                <a:latin typeface="+mn-lt"/>
              </a:rPr>
              <a:t> Проверим</a:t>
            </a:r>
            <a:endParaRPr lang="ru-RU" dirty="0">
              <a:latin typeface="+mn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3528" y="1340768"/>
            <a:ext cx="4824536" cy="446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Нам в дождь и зной 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Поможет друг, 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Зеленый и хороший – 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Протянет нам десятки рук 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тысячи ладошек.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http://www.clker.com/cliparts/6/7/f/c/1329756112786418634a-tree-vector-material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052736"/>
            <a:ext cx="5256584" cy="496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5364088" y="2564904"/>
            <a:ext cx="115212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364088" y="3645024"/>
            <a:ext cx="115212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516216" y="2204864"/>
            <a:ext cx="2232248" cy="864096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хвойные</a:t>
            </a: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88224" y="4221088"/>
            <a:ext cx="2232248" cy="864096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лиственные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04448" cy="720080"/>
          </a:xfrm>
        </p:spPr>
        <p:txBody>
          <a:bodyPr/>
          <a:lstStyle/>
          <a:p>
            <a:pPr algn="ctr"/>
            <a:r>
              <a:rPr lang="ru-RU" sz="60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/>
            </a:r>
            <a:br>
              <a:rPr lang="ru-RU" sz="60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</a:br>
            <a:r>
              <a:rPr lang="ru-RU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>Геометрическая     резьба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img1.liveinternet.ru/images/attach/c/3/75/883/75883623_large_DSC035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6325" y="1556792"/>
            <a:ext cx="311947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e-popkova.narod.ru/image/0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1880" y="1628800"/>
            <a:ext cx="264526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://www.rezbaderevo.ru/images/uzbek_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1772816"/>
            <a:ext cx="2328528" cy="345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http://shkola.ucoz.ua/FOTO/_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4653136"/>
            <a:ext cx="299074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7308304" y="6021288"/>
            <a:ext cx="1152128" cy="620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2400" cy="1362456"/>
          </a:xfrm>
        </p:spPr>
        <p:txBody>
          <a:bodyPr>
            <a:normAutofit fontScale="90000"/>
          </a:bodyPr>
          <a:lstStyle/>
          <a:p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/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</a:b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/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</a:b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/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</a:b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/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</a:b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/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</a:b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/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</a:b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/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</a:b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/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</a:b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/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</a:b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/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</a:b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/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</a:b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/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</a:b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/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</a:b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/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</a:b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>Скульптурная</a:t>
            </a:r>
            <a:r>
              <a:rPr lang="ru-RU" sz="5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>  </a:t>
            </a: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>резьба</a:t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tarozhiloff.narod.ru/images/horses/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916833"/>
            <a:ext cx="2806307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masterrezba.ru/images/2-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4" y="1844824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curbala.ru/download/nerpovshi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176" y="1916832"/>
            <a:ext cx="246324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carving-wood.ru/i/lojka/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35896" y="4077072"/>
            <a:ext cx="162163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право 9">
            <a:hlinkClick r:id="rId6" action="ppaction://hlinksldjump"/>
          </p:cNvPr>
          <p:cNvSpPr/>
          <p:nvPr/>
        </p:nvSpPr>
        <p:spPr>
          <a:xfrm>
            <a:off x="7596336" y="6165304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864096"/>
          </a:xfrm>
        </p:spPr>
        <p:txBody>
          <a:bodyPr/>
          <a:lstStyle/>
          <a:p>
            <a:r>
              <a:rPr lang="ru-RU" sz="60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/>
            </a:r>
            <a:br>
              <a:rPr lang="ru-RU" sz="60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</a:br>
            <a:r>
              <a:rPr lang="ru-RU" sz="5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>Прорезная    резьба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www.vash-dom.com.ua/image/product/big/22-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340768"/>
            <a:ext cx="345638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www.han.gorod.tomsk.ru/uploads/41581/1256281354/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412776"/>
            <a:ext cx="25505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morozovavu.com/wp-content/uploads/2012/03/%D0%9F%D0%BE%D0%BB%D0%BE%D1%87%D0%BA%D0%B0-%D0%A1%D0%B2%D0%B5%D0%B6%D0%B5%D1%81%D1%82%D1%8C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5" y="3911947"/>
            <a:ext cx="2389290" cy="2253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http://morozovavu.com/wp-content/uploads/2012/03/%D1%81%D0%B2%D0%B5%D1%82%D0%B8%D0%BB%D1%8C%D0%BD%D0%B8%D0%BA-%D0%BD%D0%B0%D1%81%D1%82%D0%BE%D0%BB%D1%8C%D0%BD%D1%8B%D0%B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19872" y="3717032"/>
            <a:ext cx="1918081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6" name="Picture 10" descr="http://morozovavu.com/wp-content/uploads/2012/03/%D0%9A%D0%BE%D0%BD%D1%84%D0%B5%D1%82%D0%BD%D0%B8%D1%86%D0%B0-%D1%81-%D1%8F%D0%B3%D0%BE%D0%B4%D0%BA%D0%B0%D0%BC%D0%B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96137" y="3933056"/>
            <a:ext cx="230425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7596336" y="6237312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936104"/>
          </a:xfrm>
        </p:spPr>
        <p:txBody>
          <a:bodyPr/>
          <a:lstStyle/>
          <a:p>
            <a:pPr algn="ctr"/>
            <a:r>
              <a:rPr lang="ru-RU" sz="60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/>
            </a:r>
            <a:br>
              <a:rPr lang="ru-RU" sz="60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</a:br>
            <a:r>
              <a:rPr lang="ru-RU" sz="5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>Рельефная резьба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giga-s.com/raznoe/0_24e0_c8ab5957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4400568"/>
            <a:ext cx="2933935" cy="219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s44.radikal.ru/i106/0905/35/0b8db654e2a3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628800"/>
            <a:ext cx="2180646" cy="2690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s44.radikal.ru/i105/0907/65/482f7bd16f0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4509120"/>
            <a:ext cx="2919955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http://www.novelta.com.ua/shablon/57/165/image/488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31840" y="1700808"/>
            <a:ext cx="205547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0" name="Picture 10" descr="http://woodcarving.ucoz.ru/_ph/3/2/67148437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40152" y="1988840"/>
            <a:ext cx="225601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7236296" y="6021288"/>
            <a:ext cx="115212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04448" cy="720080"/>
          </a:xfrm>
        </p:spPr>
        <p:txBody>
          <a:bodyPr/>
          <a:lstStyle/>
          <a:p>
            <a:pPr algn="ctr"/>
            <a:r>
              <a:rPr lang="ru-RU" sz="60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/>
            </a:r>
            <a:br>
              <a:rPr lang="ru-RU" sz="60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</a:br>
            <a:r>
              <a:rPr lang="ru-RU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>Геометрическая     резьба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img1.liveinternet.ru/images/attach/c/3/75/883/75883623_large_DSC035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6325" y="1556792"/>
            <a:ext cx="311947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e-popkova.narod.ru/image/0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1880" y="1628800"/>
            <a:ext cx="264526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://www.rezbaderevo.ru/images/uzbek_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1772816"/>
            <a:ext cx="2328528" cy="345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http://shkola.ucoz.ua/FOTO/_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4653136"/>
            <a:ext cx="299074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7308304" y="6021288"/>
            <a:ext cx="1152128" cy="620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работу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+mn-lt"/>
              </a:rPr>
              <a:t>источники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Интернет-ресурсы: </a:t>
            </a:r>
            <a:r>
              <a:rPr lang="ru-RU" sz="2000" dirty="0" err="1" smtClean="0"/>
              <a:t>Яндекс.фото</a:t>
            </a:r>
            <a:r>
              <a:rPr lang="ru-RU" sz="2000" dirty="0" smtClean="0"/>
              <a:t>,</a:t>
            </a:r>
          </a:p>
          <a:p>
            <a:pPr>
              <a:buNone/>
            </a:pPr>
            <a:r>
              <a:rPr lang="ru-RU" sz="2000" dirty="0" smtClean="0"/>
              <a:t>Литература:</a:t>
            </a:r>
          </a:p>
          <a:p>
            <a:pPr>
              <a:buNone/>
            </a:pPr>
            <a:r>
              <a:rPr lang="ru-RU" sz="2000" dirty="0" smtClean="0"/>
              <a:t>1.учебник-Технология .Технический труд:6 класс(под ред. В.Д. </a:t>
            </a:r>
            <a:r>
              <a:rPr lang="ru-RU" sz="2000" dirty="0" err="1" smtClean="0"/>
              <a:t>Симоненко.-М</a:t>
            </a:r>
            <a:r>
              <a:rPr lang="ru-RU" sz="2000" dirty="0" smtClean="0"/>
              <a:t>.: </a:t>
            </a:r>
            <a:r>
              <a:rPr lang="ru-RU" sz="2000" dirty="0" err="1" smtClean="0"/>
              <a:t>Вентана-Граф</a:t>
            </a:r>
            <a:r>
              <a:rPr lang="ru-RU" sz="2000" dirty="0" smtClean="0"/>
              <a:t>,</a:t>
            </a:r>
          </a:p>
          <a:p>
            <a:pPr>
              <a:buNone/>
            </a:pPr>
            <a:r>
              <a:rPr lang="ru-RU" sz="2000" dirty="0" smtClean="0"/>
              <a:t>2008.</a:t>
            </a:r>
          </a:p>
          <a:p>
            <a:pPr>
              <a:buNone/>
            </a:pPr>
            <a:r>
              <a:rPr lang="ru-RU" sz="2000" dirty="0" smtClean="0"/>
              <a:t>2. «Резьба по дереву»-Семенцов А.Ю.</a:t>
            </a:r>
          </a:p>
          <a:p>
            <a:pPr>
              <a:buNone/>
            </a:pPr>
            <a:r>
              <a:rPr lang="ru-RU" sz="2000" dirty="0" smtClean="0"/>
              <a:t>3. «Прекрасное- своими руками(народные художественные ремёсла)-составитель С. </a:t>
            </a:r>
            <a:r>
              <a:rPr lang="ru-RU" sz="2000" dirty="0" err="1" smtClean="0"/>
              <a:t>Газарян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4. «300 ответов любителю художественных работ по дереву»-Д.М. </a:t>
            </a:r>
            <a:r>
              <a:rPr lang="ru-RU" sz="2000" dirty="0" err="1" smtClean="0"/>
              <a:t>Гусарчук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5. «Основы художественного ремесла»- под редакцией В.А. Барадулина</a:t>
            </a:r>
          </a:p>
          <a:p>
            <a:pPr>
              <a:buNone/>
            </a:pPr>
            <a:r>
              <a:rPr lang="ru-RU" sz="2000" dirty="0" smtClean="0"/>
              <a:t>6. «Поклонись дереву</a:t>
            </a:r>
            <a:r>
              <a:rPr lang="ru-RU" sz="2000" smtClean="0"/>
              <a:t>»-Олег Ларин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2065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Художественная обработка древесины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8914" name="Picture 2" descr="http://www.dislife.ru/upload/photo/photo_6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484784"/>
            <a:ext cx="2976331" cy="2232248"/>
          </a:xfrm>
          <a:prstGeom prst="rect">
            <a:avLst/>
          </a:prstGeom>
          <a:noFill/>
        </p:spPr>
      </p:pic>
      <p:pic>
        <p:nvPicPr>
          <p:cNvPr id="38916" name="Picture 4" descr="http://hobbyblog.org/wp-content/uploads/2010/02/image_thumb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2564904"/>
            <a:ext cx="2095500" cy="2057401"/>
          </a:xfrm>
          <a:prstGeom prst="rect">
            <a:avLst/>
          </a:prstGeom>
          <a:noFill/>
        </p:spPr>
      </p:pic>
      <p:pic>
        <p:nvPicPr>
          <p:cNvPr id="38918" name="Picture 6" descr="http://www.proshkolu.ru/content/media/pic/std/1000000/713000/712444-d47b77c89bae9a5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4005064"/>
            <a:ext cx="3118123" cy="2383279"/>
          </a:xfrm>
          <a:prstGeom prst="rect">
            <a:avLst/>
          </a:prstGeom>
          <a:noFill/>
        </p:spPr>
      </p:pic>
      <p:pic>
        <p:nvPicPr>
          <p:cNvPr id="38920" name="Picture 8" descr="http://www.artlib.ru/objects/gallery_479/artlib_gallery-239687-b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44208" y="2348880"/>
            <a:ext cx="2211657" cy="38263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39952" y="1340768"/>
            <a:ext cx="3528392" cy="792088"/>
          </a:xfrm>
          <a:prstGeom prst="rect">
            <a:avLst/>
          </a:prstGeom>
          <a:ln w="76200"/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Геометрическая резьба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Художественная обработка изделий</a:t>
            </a:r>
            <a:endParaRPr lang="ru-RU" dirty="0"/>
          </a:p>
        </p:txBody>
      </p:sp>
      <p:pic>
        <p:nvPicPr>
          <p:cNvPr id="1026" name="Picture 2" descr="http://www.stroymart.com.ua/img/forall/Image/DSC023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2276872"/>
            <a:ext cx="1863561" cy="1800200"/>
          </a:xfrm>
          <a:prstGeom prst="rect">
            <a:avLst/>
          </a:prstGeom>
          <a:noFill/>
        </p:spPr>
      </p:pic>
      <p:pic>
        <p:nvPicPr>
          <p:cNvPr id="1028" name="Picture 4" descr="http://ruprom-image.s3.amazonaws.com/866814_w640_h640_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4208" y="2399286"/>
            <a:ext cx="2317517" cy="1506386"/>
          </a:xfrm>
          <a:prstGeom prst="rect">
            <a:avLst/>
          </a:prstGeom>
          <a:noFill/>
        </p:spPr>
      </p:pic>
      <p:pic>
        <p:nvPicPr>
          <p:cNvPr id="1030" name="Picture 6" descr="http://img11.nnm.ru/f/6/3/8/f/b55837083ab87ed98ecaba74d7e_prev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2132857"/>
            <a:ext cx="3722226" cy="2088232"/>
          </a:xfrm>
          <a:prstGeom prst="rect">
            <a:avLst/>
          </a:prstGeom>
          <a:noFill/>
        </p:spPr>
      </p:pic>
      <p:pic>
        <p:nvPicPr>
          <p:cNvPr id="1032" name="Picture 8" descr="http://www.ukrboard.com.ua/imgs/board/6/492284-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4509120"/>
            <a:ext cx="2688299" cy="2016224"/>
          </a:xfrm>
          <a:prstGeom prst="rect">
            <a:avLst/>
          </a:prstGeom>
          <a:noFill/>
        </p:spPr>
      </p:pic>
      <p:pic>
        <p:nvPicPr>
          <p:cNvPr id="1034" name="Picture 10" descr="http://www.artld.ru/upload/iblock/784/1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63888" y="4581128"/>
            <a:ext cx="2493440" cy="1872208"/>
          </a:xfrm>
          <a:prstGeom prst="rect">
            <a:avLst/>
          </a:prstGeom>
          <a:noFill/>
        </p:spPr>
      </p:pic>
      <p:pic>
        <p:nvPicPr>
          <p:cNvPr id="1036" name="Picture 12" descr="http://rezba-po-derevy.ru/untitled-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00192" y="4437112"/>
            <a:ext cx="2461515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>Виды резьбы</a:t>
            </a: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/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340769"/>
            <a:ext cx="4572000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  <a:hlinkClick r:id="rId3" action="ppaction://hlinksldjump"/>
              </a:rPr>
              <a:t>Скульптурная</a:t>
            </a:r>
          </a:p>
          <a:p>
            <a:pPr algn="ctr"/>
            <a:r>
              <a:rPr lang="ru-RU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  <a:hlinkClick r:id="rId3" action="ppaction://hlinksldjump"/>
              </a:rPr>
              <a:t> резьба</a:t>
            </a:r>
            <a:endParaRPr lang="ru-RU" sz="36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1760" y="2708920"/>
            <a:ext cx="4572000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  <a:hlinkClick r:id="rId4" action="ppaction://hlinksldjump"/>
              </a:rPr>
              <a:t>Прорезная</a:t>
            </a:r>
          </a:p>
          <a:p>
            <a:pPr algn="ctr"/>
            <a:r>
              <a:rPr lang="ru-RU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  <a:hlinkClick r:id="rId4" action="ppaction://hlinksldjump"/>
              </a:rPr>
              <a:t> резьба</a:t>
            </a:r>
            <a:endParaRPr lang="ru-RU" sz="36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07904" y="4077072"/>
            <a:ext cx="4572000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  <a:hlinkClick r:id="rId5" action="ppaction://hlinksldjump"/>
              </a:rPr>
              <a:t>Рельефная </a:t>
            </a:r>
          </a:p>
          <a:p>
            <a:pPr algn="ctr"/>
            <a:r>
              <a:rPr lang="ru-RU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  <a:hlinkClick r:id="rId5" action="ppaction://hlinksldjump"/>
              </a:rPr>
              <a:t>резьба</a:t>
            </a:r>
            <a:endParaRPr lang="ru-RU" sz="36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7984" y="5529977"/>
            <a:ext cx="4572000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  <a:hlinkClick r:id="rId6" action="ppaction://hlinksldjump"/>
              </a:rPr>
              <a:t>Геометрическая </a:t>
            </a:r>
          </a:p>
          <a:p>
            <a:pPr algn="ctr"/>
            <a:r>
              <a:rPr lang="ru-RU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  <a:hlinkClick r:id="rId6" action="ppaction://hlinksldjump"/>
              </a:rPr>
              <a:t>резьба</a:t>
            </a:r>
            <a:endParaRPr lang="ru-RU" sz="36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0" y="5517232"/>
            <a:ext cx="2195736" cy="1152128"/>
          </a:xfrm>
          <a:prstGeom prst="triangle">
            <a:avLst>
              <a:gd name="adj" fmla="val 51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7" action="ppaction://hlinksldjump"/>
              </a:rPr>
              <a:t>выход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Элементы геометрической резьбы</a:t>
            </a:r>
            <a:endParaRPr lang="ru-RU" dirty="0"/>
          </a:p>
        </p:txBody>
      </p:sp>
      <p:pic>
        <p:nvPicPr>
          <p:cNvPr id="4100" name="Picture 4" descr="http://www.sadyunas.ru/images/books/533/image026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1988840"/>
            <a:ext cx="5688632" cy="4346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Инструменты для ручной художественной резьбы</a:t>
            </a:r>
            <a:endParaRPr lang="ru-RU" dirty="0"/>
          </a:p>
        </p:txBody>
      </p:sp>
      <p:pic>
        <p:nvPicPr>
          <p:cNvPr id="3074" name="Picture 2" descr="http://nafabrichnoy.ru/catalog/normal/13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916832"/>
            <a:ext cx="3141019" cy="302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499992" y="2420888"/>
          <a:ext cx="4644008" cy="3413760"/>
        </p:xfrm>
        <a:graphic>
          <a:graphicData uri="http://schemas.openxmlformats.org/drawingml/2006/table">
            <a:tbl>
              <a:tblPr/>
              <a:tblGrid>
                <a:gridCol w="4644008"/>
              </a:tblGrid>
              <a:tr h="3335248">
                <a:tc>
                  <a:txBody>
                    <a:bodyPr/>
                    <a:lstStyle/>
                    <a:p>
                      <a:pPr marL="457200" indent="-2286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Плоские прямые стамески;</a:t>
                      </a:r>
                    </a:p>
                    <a:p>
                      <a:pPr marL="457200" indent="-2286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Желобчатые</a:t>
                      </a:r>
                      <a:r>
                        <a:rPr lang="ru-RU" sz="28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стамески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;</a:t>
                      </a:r>
                    </a:p>
                    <a:p>
                      <a:pPr marL="457200" indent="-2286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Стамески-клюкарзы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;</a:t>
                      </a:r>
                    </a:p>
                    <a:p>
                      <a:pPr marL="457200" indent="-2286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Стамески-уголки;</a:t>
                      </a:r>
                    </a:p>
                    <a:p>
                      <a:pPr marL="457200" indent="-2286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Стамеска 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церазик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;</a:t>
                      </a:r>
                    </a:p>
                    <a:p>
                      <a:pPr marL="457200" indent="-2286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Плоские стамески-косяки.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http://cyclope.ru/wp-content/uploads/2013/01/stamesk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4941168"/>
            <a:ext cx="2995439" cy="169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305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atin typeface="Times New Roman"/>
                <a:ea typeface="Times New Roman"/>
              </a:rPr>
              <a:t>Правила безопасности</a:t>
            </a:r>
            <a:r>
              <a:rPr lang="ru-RU" sz="5400" dirty="0" smtClean="0">
                <a:latin typeface="Times New Roman"/>
                <a:ea typeface="Times New Roman"/>
              </a:rPr>
              <a:t/>
            </a:r>
            <a:br>
              <a:rPr lang="ru-RU" sz="5400" dirty="0" smtClean="0">
                <a:latin typeface="Times New Roman"/>
                <a:ea typeface="Times New Roman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412776"/>
          <a:ext cx="8568952" cy="5120640"/>
        </p:xfrm>
        <a:graphic>
          <a:graphicData uri="http://schemas.openxmlformats.org/drawingml/2006/table">
            <a:tbl>
              <a:tblPr/>
              <a:tblGrid>
                <a:gridCol w="8568952"/>
              </a:tblGrid>
              <a:tr h="468052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2800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Стамески </a:t>
                      </a:r>
                      <a:r>
                        <a:rPr lang="ru-RU" sz="2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– опасный режущий инструмент. Обращаться с ними надо осторожно.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2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Не держать левую руку вблизи режущего инструмента.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2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Не прилагать больших усилий при резании стамеской.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2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Если при работе необходимо ударять по ручке стамески, то держать её надо в левой руке, а киянку – в правой.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2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Хранить стамески в ящике верстака или в шкафу на вырезках в рейках.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2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Каждому инструменту определить своё место.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Разметка и вырезание контуров резьбы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MG_2576"/>
          <p:cNvPicPr>
            <a:picLocks noChangeAspect="1" noChangeArrowheads="1"/>
          </p:cNvPicPr>
          <p:nvPr/>
        </p:nvPicPr>
        <p:blipFill>
          <a:blip r:embed="rId2" cstate="screen">
            <a:lum contrast="12000"/>
          </a:blip>
          <a:srcRect/>
          <a:stretch>
            <a:fillRect/>
          </a:stretch>
        </p:blipFill>
        <p:spPr bwMode="auto">
          <a:xfrm>
            <a:off x="683568" y="1844824"/>
            <a:ext cx="1368301" cy="1368301"/>
          </a:xfrm>
          <a:prstGeom prst="rect">
            <a:avLst/>
          </a:prstGeom>
          <a:noFill/>
          <a:ln w="38100" cmpd="dbl">
            <a:solidFill>
              <a:srgbClr val="3A1D00"/>
            </a:solidFill>
            <a:miter lim="800000"/>
            <a:headEnd/>
            <a:tailEnd/>
          </a:ln>
        </p:spPr>
      </p:pic>
      <p:pic>
        <p:nvPicPr>
          <p:cNvPr id="5" name="Picture 6" descr="IMG_2576"/>
          <p:cNvPicPr>
            <a:picLocks noChangeAspect="1" noChangeArrowheads="1"/>
          </p:cNvPicPr>
          <p:nvPr/>
        </p:nvPicPr>
        <p:blipFill>
          <a:blip r:embed="rId3" cstate="screen">
            <a:lum contrast="12000"/>
          </a:blip>
          <a:srcRect/>
          <a:stretch>
            <a:fillRect/>
          </a:stretch>
        </p:blipFill>
        <p:spPr bwMode="auto">
          <a:xfrm>
            <a:off x="694548" y="3645024"/>
            <a:ext cx="1356502" cy="1295276"/>
          </a:xfrm>
          <a:prstGeom prst="rect">
            <a:avLst/>
          </a:prstGeom>
          <a:noFill/>
          <a:ln w="38100" cmpd="dbl">
            <a:solidFill>
              <a:srgbClr val="3A1D00"/>
            </a:solidFill>
            <a:miter lim="800000"/>
            <a:headEnd/>
            <a:tailEnd/>
          </a:ln>
        </p:spPr>
      </p:pic>
      <p:pic>
        <p:nvPicPr>
          <p:cNvPr id="6" name="Picture 7" descr="IMG_2576"/>
          <p:cNvPicPr>
            <a:picLocks noChangeAspect="1" noChangeArrowheads="1"/>
          </p:cNvPicPr>
          <p:nvPr/>
        </p:nvPicPr>
        <p:blipFill>
          <a:blip r:embed="rId4" cstate="screen">
            <a:lum contrast="12000"/>
          </a:blip>
          <a:srcRect/>
          <a:stretch>
            <a:fillRect/>
          </a:stretch>
        </p:blipFill>
        <p:spPr bwMode="auto">
          <a:xfrm>
            <a:off x="700655" y="5301208"/>
            <a:ext cx="1391669" cy="1296442"/>
          </a:xfrm>
          <a:prstGeom prst="rect">
            <a:avLst/>
          </a:prstGeom>
          <a:noFill/>
          <a:ln w="38100" cmpd="dbl">
            <a:solidFill>
              <a:srgbClr val="3A1D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988840"/>
            <a:ext cx="6858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Надрезание выемок поперёк волокон;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Вырезание выемок вдоль волокон;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Рисунок розетки с геометрической резьбой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/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</a:b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/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</a:b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/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</a:b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/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</a:b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/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</a:b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/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</a:b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/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</a:b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/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</a:b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/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</a:b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План работы</a:t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</a:b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 по выполнению резьбы </a:t>
            </a:r>
            <a: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/>
            </a:r>
            <a:br>
              <a:rPr lang="ru-RU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20888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7030A0"/>
                </a:solidFill>
              </a:rPr>
              <a:t>Надрезание выемок поперёк волокон;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7030A0"/>
                </a:solidFill>
              </a:rPr>
              <a:t>Вырезание выемок вдоль волокон;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7030A0"/>
                </a:solidFill>
              </a:rPr>
              <a:t>Рисунок розетки с геометрической резьбой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79512" y="6381328"/>
            <a:ext cx="1008112" cy="476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246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                     Проверим</vt:lpstr>
      <vt:lpstr>Художественная обработка древесины</vt:lpstr>
      <vt:lpstr>Художественная обработка изделий</vt:lpstr>
      <vt:lpstr>Виды резьбы </vt:lpstr>
      <vt:lpstr>Элементы геометрической резьбы</vt:lpstr>
      <vt:lpstr>Инструменты для ручной художественной резьбы</vt:lpstr>
      <vt:lpstr>Правила безопасности </vt:lpstr>
      <vt:lpstr>Разметка и вырезание контуров резьбы</vt:lpstr>
      <vt:lpstr>         План работы  по выполнению резьбы  </vt:lpstr>
      <vt:lpstr> Геометрическая     резьба</vt:lpstr>
      <vt:lpstr>              Скульптурная  резьба </vt:lpstr>
      <vt:lpstr> Прорезная    резьба</vt:lpstr>
      <vt:lpstr> Рельефная резьба</vt:lpstr>
      <vt:lpstr> Геометрическая     резьба</vt:lpstr>
      <vt:lpstr>Спасибо за работу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Проверим</dc:title>
  <dc:creator>Алекс</dc:creator>
  <cp:lastModifiedBy>Алекс</cp:lastModifiedBy>
  <cp:revision>36</cp:revision>
  <dcterms:created xsi:type="dcterms:W3CDTF">2012-12-16T12:54:27Z</dcterms:created>
  <dcterms:modified xsi:type="dcterms:W3CDTF">2013-03-23T17:26:05Z</dcterms:modified>
</cp:coreProperties>
</file>