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61" r:id="rId4"/>
    <p:sldId id="257" r:id="rId5"/>
    <p:sldId id="258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620F7-746C-48FF-9610-EDF97001F2EC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C2AD9-F25C-445C-8136-3E88187E2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620F7-746C-48FF-9610-EDF97001F2EC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C2AD9-F25C-445C-8136-3E88187E2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620F7-746C-48FF-9610-EDF97001F2EC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C2AD9-F25C-445C-8136-3E88187E2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620F7-746C-48FF-9610-EDF97001F2EC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C2AD9-F25C-445C-8136-3E88187E2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620F7-746C-48FF-9610-EDF97001F2EC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C2AD9-F25C-445C-8136-3E88187E2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620F7-746C-48FF-9610-EDF97001F2EC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C2AD9-F25C-445C-8136-3E88187E2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620F7-746C-48FF-9610-EDF97001F2EC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C2AD9-F25C-445C-8136-3E88187E2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620F7-746C-48FF-9610-EDF97001F2EC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C2AD9-F25C-445C-8136-3E88187E2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620F7-746C-48FF-9610-EDF97001F2EC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C2AD9-F25C-445C-8136-3E88187E2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620F7-746C-48FF-9610-EDF97001F2EC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C2AD9-F25C-445C-8136-3E88187E2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A620F7-746C-48FF-9610-EDF97001F2EC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C2AD9-F25C-445C-8136-3E88187E28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A620F7-746C-48FF-9610-EDF97001F2EC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26C2AD9-F25C-445C-8136-3E88187E2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/>
              <a:t>Обобщающий урок-игра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ru-RU" dirty="0" smtClean="0"/>
          </a:p>
          <a:p>
            <a:pPr algn="l"/>
            <a:r>
              <a:rPr lang="ru-RU" dirty="0" smtClean="0"/>
              <a:t>(слайды к уроку: операции ручной обработки древесины)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57148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ДОРИСУЙ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714488"/>
            <a:ext cx="71438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1714488"/>
            <a:ext cx="71438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3286124"/>
            <a:ext cx="1485904" cy="700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3786190"/>
            <a:ext cx="2214578" cy="20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85786" y="4429132"/>
            <a:ext cx="1500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Рейсмус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Лучковая пила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29454" y="4500570"/>
            <a:ext cx="1604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Угольник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Ерунок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3306" y="4500570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Ножовка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Рубанок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714356"/>
            <a:ext cx="3895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ПРАВИЛЬНО РАССТАВЬ СЛОВА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357298"/>
            <a:ext cx="80010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Строганых</a:t>
            </a:r>
            <a:r>
              <a:rPr lang="ru-RU" dirty="0" smtClean="0">
                <a:solidFill>
                  <a:schemeClr val="accent3"/>
                </a:solidFill>
              </a:rPr>
              <a:t> для цикли зачистки применяются поверхностей</a:t>
            </a:r>
            <a:endParaRPr lang="ru-RU" sz="2000" dirty="0" smtClean="0">
              <a:solidFill>
                <a:schemeClr val="accent3"/>
              </a:solidFill>
            </a:endParaRP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Цикли применяются для зачистки </a:t>
            </a:r>
            <a:r>
              <a:rPr lang="ru-RU" dirty="0" err="1" smtClean="0">
                <a:solidFill>
                  <a:schemeClr val="accent2"/>
                </a:solidFill>
              </a:rPr>
              <a:t>строганых</a:t>
            </a:r>
            <a:r>
              <a:rPr lang="ru-RU" dirty="0" smtClean="0">
                <a:solidFill>
                  <a:schemeClr val="accent2"/>
                </a:solidFill>
              </a:rPr>
              <a:t> поверхностей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3"/>
                </a:solidFill>
              </a:rPr>
              <a:t>Полотном ножовка рекомендуется узким с криволинейного распиливания для заготовок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Ножовка с узким полотном применяется для криволинейного распиливания заготовок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3"/>
                </a:solidFill>
              </a:rPr>
              <a:t>Спиральные и под углом применяются для сверла вдоль древесины сверления заготовок поверхности и к поперек волокон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Спиральные сверла применяются для сверления древесины вдоль волокон и поперек волокон и под углом к поверхности заготовок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85916" y="357168"/>
          <a:ext cx="5572168" cy="3143268"/>
        </p:xfrm>
        <a:graphic>
          <a:graphicData uri="http://schemas.openxmlformats.org/drawingml/2006/table">
            <a:tbl>
              <a:tblPr/>
              <a:tblGrid>
                <a:gridCol w="398012"/>
                <a:gridCol w="398012"/>
                <a:gridCol w="398012"/>
                <a:gridCol w="398012"/>
                <a:gridCol w="398012"/>
                <a:gridCol w="398012"/>
                <a:gridCol w="398012"/>
                <a:gridCol w="398012"/>
                <a:gridCol w="398012"/>
                <a:gridCol w="398012"/>
                <a:gridCol w="398012"/>
                <a:gridCol w="398012"/>
                <a:gridCol w="398012"/>
                <a:gridCol w="398012"/>
              </a:tblGrid>
              <a:tr h="26193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1</a:t>
                      </a:r>
                      <a:r>
                        <a:rPr lang="ru-RU" sz="1100" b="0" i="0" u="none" strike="noStrike" baseline="0" dirty="0" smtClean="0">
                          <a:solidFill>
                            <a:srgbClr val="C00000"/>
                          </a:solidFill>
                          <a:latin typeface="Calibri"/>
                        </a:rPr>
                        <a:t> </a:t>
                      </a:r>
                      <a:endParaRPr lang="ru-RU" sz="1100" b="0" i="0" u="none" strike="noStrike" dirty="0" smtClean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C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C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C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C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14480" y="3357560"/>
          <a:ext cx="6500862" cy="2857520"/>
        </p:xfrm>
        <a:graphic>
          <a:graphicData uri="http://schemas.openxmlformats.org/drawingml/2006/table">
            <a:tbl>
              <a:tblPr/>
              <a:tblGrid>
                <a:gridCol w="1108895"/>
                <a:gridCol w="359949"/>
                <a:gridCol w="363585"/>
                <a:gridCol w="363585"/>
                <a:gridCol w="363585"/>
                <a:gridCol w="363585"/>
                <a:gridCol w="363585"/>
                <a:gridCol w="363585"/>
                <a:gridCol w="363585"/>
                <a:gridCol w="363585"/>
                <a:gridCol w="363585"/>
                <a:gridCol w="363585"/>
                <a:gridCol w="698084"/>
                <a:gridCol w="698084"/>
              </a:tblGrid>
              <a:tr h="2857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 горизонтали: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2">
                <a:tc gridSpan="13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 Рубанок, предназначенный для нанесения сетки рисок под склеивание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2">
                <a:tc gridSpan="12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 Инструмент, служащий для чистового строгания длинных деталей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2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 Инструмент для долбления древесины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2">
                <a:tc gridSpan="12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 Лиственная порода, используемая для изготовления ручек стамесок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2">
                <a:tc gridSpan="14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 Конструктивный элемент, служащий для крепления ножа деревянного рубанка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 вертикали: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2"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 Инструмент для разметки угла 45 и 135 градусов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2">
                <a:tc gridSpan="14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 Инструмент, применяемый для зачистки поверхности на участках с пороками древесины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752">
                <a:tc gridSpan="13"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 Сверло, для конического рассверливания отверстий под головки шурупов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00364" y="214290"/>
          <a:ext cx="3254390" cy="253365"/>
        </p:xfrm>
        <a:graphic>
          <a:graphicData uri="http://schemas.openxmlformats.org/drawingml/2006/table">
            <a:tbl>
              <a:tblPr/>
              <a:tblGrid>
                <a:gridCol w="3254390"/>
              </a:tblGrid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ОТГАДЫВАЕМ </a:t>
                      </a:r>
                      <a:r>
                        <a:rPr lang="ru-RU" sz="16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КРОССВОРД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ВМЕСТЕ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85851" y="1071540"/>
          <a:ext cx="6429425" cy="4974258"/>
        </p:xfrm>
        <a:graphic>
          <a:graphicData uri="http://schemas.openxmlformats.org/drawingml/2006/table">
            <a:tbl>
              <a:tblPr/>
              <a:tblGrid>
                <a:gridCol w="777851"/>
                <a:gridCol w="405131"/>
                <a:gridCol w="405131"/>
                <a:gridCol w="405131"/>
                <a:gridCol w="401079"/>
                <a:gridCol w="401079"/>
                <a:gridCol w="401079"/>
                <a:gridCol w="401079"/>
                <a:gridCol w="401079"/>
                <a:gridCol w="405131"/>
                <a:gridCol w="405131"/>
                <a:gridCol w="405131"/>
                <a:gridCol w="405131"/>
                <a:gridCol w="405131"/>
                <a:gridCol w="405131"/>
              </a:tblGrid>
              <a:tr h="32657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ПРАВИЛЬНЫЙ ОТВЕТ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57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57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17375D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57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57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 smtClean="0">
                        <a:solidFill>
                          <a:srgbClr val="C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1 </a:t>
                      </a:r>
                      <a:r>
                        <a:rPr lang="ru-RU" sz="14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цц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57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57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C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57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C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C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657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C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57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57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57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1934" y="0"/>
            <a:ext cx="673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071546"/>
          <a:ext cx="8429684" cy="3805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774"/>
                <a:gridCol w="4974910"/>
              </a:tblGrid>
              <a:tr h="4055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Виды строгания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Назначение</a:t>
                      </a:r>
                      <a:endParaRPr lang="ru-RU" dirty="0"/>
                    </a:p>
                  </a:txBody>
                  <a:tcPr/>
                </a:tc>
              </a:tr>
              <a:tr h="3399731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ru-RU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Фугование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Торцевание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Строгание в угол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Строгание в размер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Зачистка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/>
                          </a:solidFill>
                        </a:rPr>
                        <a:t>А)</a:t>
                      </a:r>
                      <a:r>
                        <a:rPr lang="ru-RU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ru-RU" dirty="0" smtClean="0"/>
                        <a:t>Для образования определенного угла между смежными плоскостями доски или бруска</a:t>
                      </a:r>
                    </a:p>
                    <a:p>
                      <a:r>
                        <a:rPr lang="ru-RU" dirty="0" smtClean="0">
                          <a:solidFill>
                            <a:schemeClr val="accent1"/>
                          </a:solidFill>
                        </a:rPr>
                        <a:t>Б)</a:t>
                      </a:r>
                      <a:r>
                        <a:rPr lang="ru-RU" dirty="0" smtClean="0"/>
                        <a:t> для получения доски или бруска определенной толщины и ширины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>
                          <a:solidFill>
                            <a:schemeClr val="accent1"/>
                          </a:solidFill>
                        </a:rPr>
                        <a:t>В)</a:t>
                      </a:r>
                      <a:r>
                        <a:rPr lang="ru-RU" dirty="0" smtClean="0"/>
                        <a:t> выравнивание для того, чтобы бруски плотно примыкали друг к другу</a:t>
                      </a:r>
                    </a:p>
                    <a:p>
                      <a:r>
                        <a:rPr lang="ru-RU" dirty="0" smtClean="0">
                          <a:solidFill>
                            <a:schemeClr val="accent1"/>
                          </a:solidFill>
                        </a:rPr>
                        <a:t>Г)</a:t>
                      </a:r>
                      <a:r>
                        <a:rPr lang="ru-RU" dirty="0" smtClean="0"/>
                        <a:t> для удаления с поверхности шероховатостей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>
                          <a:solidFill>
                            <a:schemeClr val="accent1"/>
                          </a:solidFill>
                        </a:rPr>
                        <a:t>Д)</a:t>
                      </a:r>
                      <a:r>
                        <a:rPr lang="ru-RU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ru-RU" baseline="0" dirty="0" smtClean="0"/>
                        <a:t>для строгания под каким либо углом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57356" y="428604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1"/>
                </a:solidFill>
              </a:rPr>
              <a:t>Определить соответствие между колонками, поставив в ответе вместо многоточия соответствующую букву 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5072074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Форма ответа:1-… 2-… 3-… 4-… 5-…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72066" y="5072074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ОТВЕТ:1-В), 2-Д), 3-А), 4-Б), 5-Г)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134</TotalTime>
  <Words>343</Words>
  <Application>Microsoft Office PowerPoint</Application>
  <PresentationFormat>Экран (4:3)</PresentationFormat>
  <Paragraphs>162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Обобщающий урок-игра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мама</cp:lastModifiedBy>
  <cp:revision>23</cp:revision>
  <dcterms:created xsi:type="dcterms:W3CDTF">2013-01-20T17:59:26Z</dcterms:created>
  <dcterms:modified xsi:type="dcterms:W3CDTF">2013-02-12T14:00:35Z</dcterms:modified>
</cp:coreProperties>
</file>