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23"/>
  </p:handoutMasterIdLst>
  <p:sldIdLst>
    <p:sldId id="256" r:id="rId2"/>
    <p:sldId id="289" r:id="rId3"/>
    <p:sldId id="287" r:id="rId4"/>
    <p:sldId id="290" r:id="rId5"/>
    <p:sldId id="291" r:id="rId6"/>
    <p:sldId id="306" r:id="rId7"/>
    <p:sldId id="259" r:id="rId8"/>
    <p:sldId id="260" r:id="rId9"/>
    <p:sldId id="261" r:id="rId10"/>
    <p:sldId id="286" r:id="rId11"/>
    <p:sldId id="271" r:id="rId12"/>
    <p:sldId id="264" r:id="rId13"/>
    <p:sldId id="267" r:id="rId14"/>
    <p:sldId id="268" r:id="rId15"/>
    <p:sldId id="269" r:id="rId16"/>
    <p:sldId id="273" r:id="rId17"/>
    <p:sldId id="276" r:id="rId18"/>
    <p:sldId id="293" r:id="rId19"/>
    <p:sldId id="278" r:id="rId20"/>
    <p:sldId id="282" r:id="rId21"/>
    <p:sldId id="303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88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88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88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88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88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88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88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88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88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Y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CC6600"/>
    <a:srgbClr val="3366FF"/>
    <a:srgbClr val="66FFFF"/>
    <a:srgbClr val="00FFFF"/>
    <a:srgbClr val="0000CC"/>
    <a:srgbClr val="CC3300"/>
    <a:srgbClr val="FF9900"/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531" autoAdjust="0"/>
    <p:restoredTop sz="92650" autoAdjust="0"/>
  </p:normalViewPr>
  <p:slideViewPr>
    <p:cSldViewPr>
      <p:cViewPr varScale="1">
        <p:scale>
          <a:sx n="79" d="100"/>
          <a:sy n="79" d="100"/>
        </p:scale>
        <p:origin x="-102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03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175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75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D77BD4E-1E3C-49EE-AADC-0C9B52BD3AD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42877D-A015-48F6-937D-FF93556B4AF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F42CA2-0CA5-4C7C-AAFC-4CE85FFE6E5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40CC6E-6BF4-4EDA-AF27-6FCB36E50F9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4A5F4C7-BA6E-476A-8205-0620AF06D1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29F6738-4990-4623-81BF-4DA167979E1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3509CE8-F756-4F8C-9E19-56D0236F714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2000C8F-4A08-40D6-BEDC-B7A6D4B306D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A06666-51B2-4602-87CB-8B995088637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FBA661-49A3-4622-A33A-0F129C72F3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D1CEB8-1E31-4764-8913-926A0E9D3E8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B37B2C-7008-4CCF-A851-28E1BA1CB1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A0ADD3-7365-4596-BE90-E2351438E4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98FBDE-A90F-4F76-A889-269D90FC428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E58C5A-57FC-4691-ADD2-53DF47B530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005178-2758-4DDC-BC8C-367D24C5FD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7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47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47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C6D42AA-AE23-4749-B116-CC6BE9DA23C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8" grpId="0"/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260350"/>
            <a:ext cx="7772400" cy="1368425"/>
          </a:xfrm>
        </p:spPr>
        <p:txBody>
          <a:bodyPr/>
          <a:lstStyle/>
          <a:p>
            <a:r>
              <a:rPr lang="ru-RU" sz="2800" dirty="0">
                <a:solidFill>
                  <a:srgbClr val="CC6600"/>
                </a:solidFill>
              </a:rPr>
              <a:t>Государственная общеобразовательная (коррекционная) школа </a:t>
            </a:r>
            <a:r>
              <a:rPr lang="ru-RU" sz="2800" dirty="0" smtClean="0">
                <a:solidFill>
                  <a:srgbClr val="CC6600"/>
                </a:solidFill>
              </a:rPr>
              <a:t>– интернат № 9</a:t>
            </a:r>
            <a:endParaRPr lang="ru-RU" sz="2800" dirty="0">
              <a:solidFill>
                <a:srgbClr val="CC66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1916113"/>
            <a:ext cx="8280400" cy="4752975"/>
          </a:xfrm>
          <a:effectLst>
            <a:outerShdw dist="35921" dir="2700000" algn="ctr" rotWithShape="0">
              <a:schemeClr val="bg2">
                <a:alpha val="56000"/>
              </a:schemeClr>
            </a:outerShdw>
          </a:effec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4800" dirty="0">
                <a:solidFill>
                  <a:srgbClr val="CC3300"/>
                </a:solidFill>
              </a:rPr>
              <a:t>Техника плетения</a:t>
            </a:r>
          </a:p>
          <a:p>
            <a:pPr>
              <a:lnSpc>
                <a:spcPct val="80000"/>
              </a:lnSpc>
            </a:pPr>
            <a:r>
              <a:rPr lang="ru-RU" sz="3600" dirty="0">
                <a:solidFill>
                  <a:srgbClr val="CC3300"/>
                </a:solidFill>
              </a:rPr>
              <a:t> </a:t>
            </a:r>
            <a:r>
              <a:rPr lang="ru-RU" sz="4800" dirty="0">
                <a:solidFill>
                  <a:srgbClr val="CC3300"/>
                </a:solidFill>
              </a:rPr>
              <a:t>декоративного панно</a:t>
            </a:r>
          </a:p>
          <a:p>
            <a:pPr>
              <a:lnSpc>
                <a:spcPct val="80000"/>
              </a:lnSpc>
            </a:pPr>
            <a:r>
              <a:rPr lang="ru-RU" sz="4800" dirty="0">
                <a:solidFill>
                  <a:srgbClr val="CC3300"/>
                </a:solidFill>
              </a:rPr>
              <a:t> бумажным шпагатом</a:t>
            </a:r>
          </a:p>
          <a:p>
            <a:pPr>
              <a:lnSpc>
                <a:spcPct val="80000"/>
              </a:lnSpc>
            </a:pPr>
            <a:endParaRPr lang="ru-RU" sz="2400" dirty="0">
              <a:solidFill>
                <a:srgbClr val="00FF00"/>
              </a:solidFill>
            </a:endParaRPr>
          </a:p>
          <a:p>
            <a:pPr>
              <a:lnSpc>
                <a:spcPct val="80000"/>
              </a:lnSpc>
            </a:pPr>
            <a:endParaRPr lang="ru-RU" sz="400" dirty="0">
              <a:solidFill>
                <a:srgbClr val="0000CC"/>
              </a:solidFill>
            </a:endParaRPr>
          </a:p>
          <a:p>
            <a:pPr>
              <a:lnSpc>
                <a:spcPct val="80000"/>
              </a:lnSpc>
            </a:pPr>
            <a:endParaRPr lang="ru-RU" sz="1800" dirty="0"/>
          </a:p>
          <a:p>
            <a:pPr>
              <a:lnSpc>
                <a:spcPct val="80000"/>
              </a:lnSpc>
            </a:pPr>
            <a:endParaRPr lang="ru-RU" sz="1800" dirty="0"/>
          </a:p>
          <a:p>
            <a:pPr>
              <a:lnSpc>
                <a:spcPct val="80000"/>
              </a:lnSpc>
            </a:pPr>
            <a:r>
              <a:rPr lang="ru-RU" sz="2800" dirty="0">
                <a:solidFill>
                  <a:srgbClr val="0000CC"/>
                </a:solidFill>
              </a:rPr>
              <a:t>   </a:t>
            </a:r>
            <a:r>
              <a:rPr lang="ru-RU" sz="2800" b="1" dirty="0">
                <a:solidFill>
                  <a:srgbClr val="CC6600"/>
                </a:solidFill>
              </a:rPr>
              <a:t>Педагог : </a:t>
            </a:r>
            <a:r>
              <a:rPr lang="ru-RU" sz="2800" b="1" dirty="0" err="1">
                <a:solidFill>
                  <a:srgbClr val="CC6600"/>
                </a:solidFill>
              </a:rPr>
              <a:t>Соседова</a:t>
            </a:r>
            <a:r>
              <a:rPr lang="ru-RU" sz="2800" b="1" dirty="0">
                <a:solidFill>
                  <a:srgbClr val="CC6600"/>
                </a:solidFill>
              </a:rPr>
              <a:t>  Ф.М.</a:t>
            </a:r>
          </a:p>
          <a:p>
            <a:pPr>
              <a:lnSpc>
                <a:spcPct val="80000"/>
              </a:lnSpc>
            </a:pPr>
            <a:endParaRPr lang="ru-RU" sz="2800" b="1" dirty="0">
              <a:solidFill>
                <a:srgbClr val="3366FF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800" i="1" dirty="0">
                <a:solidFill>
                  <a:srgbClr val="CC6600"/>
                </a:solidFill>
              </a:rPr>
              <a:t>Санкт- Петербург</a:t>
            </a:r>
          </a:p>
          <a:p>
            <a:pPr>
              <a:lnSpc>
                <a:spcPct val="80000"/>
              </a:lnSpc>
            </a:pPr>
            <a:r>
              <a:rPr lang="ru-RU" sz="1400" i="1" dirty="0" smtClean="0">
                <a:solidFill>
                  <a:srgbClr val="CC6600"/>
                </a:solidFill>
              </a:rPr>
              <a:t>2013</a:t>
            </a:r>
            <a:endParaRPr lang="ru-RU" sz="1400" i="1" dirty="0">
              <a:solidFill>
                <a:srgbClr val="CC6600"/>
              </a:solidFill>
            </a:endParaRPr>
          </a:p>
          <a:p>
            <a:pPr>
              <a:lnSpc>
                <a:spcPct val="80000"/>
              </a:lnSpc>
            </a:pPr>
            <a:endParaRPr lang="ru-RU" sz="2000" i="1" dirty="0">
              <a:solidFill>
                <a:srgbClr val="CC66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>
                <a:solidFill>
                  <a:srgbClr val="CC3300"/>
                </a:solidFill>
              </a:rPr>
              <a:t>Обводим овал по шаблону плотно прижимая к картону</a:t>
            </a:r>
          </a:p>
        </p:txBody>
      </p:sp>
      <p:pic>
        <p:nvPicPr>
          <p:cNvPr id="135174" name="Picture 6" descr="IMG_14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57356" y="1857364"/>
            <a:ext cx="5271391" cy="3738566"/>
          </a:xfrm>
          <a:noFill/>
          <a:ln w="76200">
            <a:solidFill>
              <a:srgbClr val="CC66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3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>
                <a:solidFill>
                  <a:srgbClr val="CC6600"/>
                </a:solidFill>
              </a:rPr>
              <a:t>Отмечаем отверстия на картоне шариковой ручкой, число отверстий</a:t>
            </a:r>
            <a:r>
              <a:rPr lang="ru-RU" sz="3600">
                <a:solidFill>
                  <a:srgbClr val="00FFFF"/>
                </a:solidFill>
              </a:rPr>
              <a:t> </a:t>
            </a:r>
            <a:r>
              <a:rPr lang="ru-RU" sz="3600">
                <a:solidFill>
                  <a:srgbClr val="CC6600"/>
                </a:solidFill>
              </a:rPr>
              <a:t>должно быть  </a:t>
            </a:r>
            <a:r>
              <a:rPr lang="ru-RU" sz="3600" b="1" i="1">
                <a:solidFill>
                  <a:srgbClr val="CC6600"/>
                </a:solidFill>
              </a:rPr>
              <a:t>нечётным</a:t>
            </a:r>
          </a:p>
        </p:txBody>
      </p:sp>
      <p:pic>
        <p:nvPicPr>
          <p:cNvPr id="30726" name="Picture 6" descr="IMG_140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71604" y="2201132"/>
            <a:ext cx="5715040" cy="3631063"/>
          </a:xfrm>
          <a:noFill/>
          <a:ln w="76200">
            <a:solidFill>
              <a:srgbClr val="CC66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CC3300"/>
                </a:solidFill>
              </a:rPr>
              <a:t>Вырезаем ножницами овал</a:t>
            </a:r>
          </a:p>
        </p:txBody>
      </p:sp>
      <p:pic>
        <p:nvPicPr>
          <p:cNvPr id="12294" name="Picture 6" descr="IMG_141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57356" y="1824199"/>
            <a:ext cx="5500726" cy="3659022"/>
          </a:xfrm>
          <a:noFill/>
          <a:ln w="76200">
            <a:solidFill>
              <a:srgbClr val="CC66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077200" cy="1296988"/>
          </a:xfrm>
        </p:spPr>
        <p:txBody>
          <a:bodyPr/>
          <a:lstStyle/>
          <a:p>
            <a:r>
              <a:rPr lang="ru-RU" sz="5400">
                <a:solidFill>
                  <a:srgbClr val="CC3300"/>
                </a:solidFill>
              </a:rPr>
              <a:t>Продевание направляющей нити: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205038"/>
            <a:ext cx="8229600" cy="4319587"/>
          </a:xfrm>
        </p:spPr>
        <p:txBody>
          <a:bodyPr/>
          <a:lstStyle/>
          <a:p>
            <a:r>
              <a:rPr lang="ru-RU" sz="3600"/>
              <a:t>Протыкаем отмеченные отверстия на основании с помощью шила;</a:t>
            </a:r>
          </a:p>
          <a:p>
            <a:r>
              <a:rPr lang="ru-RU" sz="3600"/>
              <a:t>Отмеряем и отрезаем шпагат на отрезки;</a:t>
            </a:r>
          </a:p>
          <a:p>
            <a:r>
              <a:rPr lang="ru-RU" sz="3600"/>
              <a:t>Продеваем отрезки шпагата в отверстия на основании</a:t>
            </a:r>
            <a:r>
              <a:rPr lang="ru-RU"/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69850"/>
          </a:xfrm>
        </p:spPr>
        <p:txBody>
          <a:bodyPr/>
          <a:lstStyle/>
          <a:p>
            <a:r>
              <a:rPr lang="ru-RU" sz="3200"/>
              <a:t> 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404813"/>
            <a:ext cx="3744912" cy="5975350"/>
          </a:xfrm>
        </p:spPr>
        <p:txBody>
          <a:bodyPr/>
          <a:lstStyle/>
          <a:p>
            <a:r>
              <a:rPr lang="ru-RU" sz="3600"/>
              <a:t>С помощью шила протыкаем отмеченные отверстия на основании;</a:t>
            </a:r>
          </a:p>
          <a:p>
            <a:pPr>
              <a:buFontTx/>
              <a:buNone/>
            </a:pPr>
            <a:r>
              <a:rPr lang="ru-RU" sz="3600"/>
              <a:t>    Основание   располагаем   на резиновом коврике</a:t>
            </a:r>
            <a:r>
              <a:rPr lang="ru-RU" sz="2800"/>
              <a:t>.</a:t>
            </a:r>
          </a:p>
          <a:p>
            <a:endParaRPr lang="ru-RU" sz="2800"/>
          </a:p>
        </p:txBody>
      </p:sp>
      <p:pic>
        <p:nvPicPr>
          <p:cNvPr id="23559" name="Picture 7" descr="IMG_178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4876" y="1643050"/>
            <a:ext cx="3506721" cy="3667414"/>
          </a:xfrm>
          <a:noFill/>
          <a:ln w="76200">
            <a:solidFill>
              <a:srgbClr val="CC66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0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333375"/>
            <a:ext cx="3995738" cy="57927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/>
              <a:t>Отмеряем шпагат длиной 12-15см.;</a:t>
            </a:r>
          </a:p>
          <a:p>
            <a:pPr>
              <a:lnSpc>
                <a:spcPct val="80000"/>
              </a:lnSpc>
            </a:pPr>
            <a:r>
              <a:rPr lang="ru-RU" sz="2800"/>
              <a:t>Отрезаем ножницами шпагат на отрезки</a:t>
            </a:r>
            <a:r>
              <a:rPr lang="ru-RU" sz="2000"/>
              <a:t>.</a:t>
            </a:r>
            <a:r>
              <a:rPr lang="ru-RU" sz="1600"/>
              <a:t> </a:t>
            </a:r>
          </a:p>
          <a:p>
            <a:pPr>
              <a:lnSpc>
                <a:spcPct val="80000"/>
              </a:lnSpc>
            </a:pPr>
            <a:endParaRPr lang="ru-RU" sz="1600"/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Число отрезков должно быть равно</a:t>
            </a:r>
            <a:r>
              <a:rPr lang="en-US" sz="2400"/>
              <a:t> ½</a:t>
            </a:r>
            <a:r>
              <a:rPr lang="ru-RU" sz="2400"/>
              <a:t>  от чётного числа отверстий и плюс один отрезок</a:t>
            </a:r>
            <a:r>
              <a:rPr lang="ru-RU" sz="1800"/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800"/>
          </a:p>
          <a:p>
            <a:pPr>
              <a:lnSpc>
                <a:spcPct val="80000"/>
              </a:lnSpc>
              <a:buFontTx/>
              <a:buNone/>
            </a:pPr>
            <a:endParaRPr lang="ru-RU" sz="1800"/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/>
              <a:t>Например</a:t>
            </a:r>
            <a:r>
              <a:rPr lang="ru-RU" sz="1600" b="1"/>
              <a:t>:</a:t>
            </a:r>
            <a:r>
              <a:rPr lang="ru-RU" sz="1200" b="1"/>
              <a:t> </a:t>
            </a:r>
            <a:r>
              <a:rPr lang="ru-RU" sz="1800" b="1"/>
              <a:t>всего</a:t>
            </a:r>
            <a:r>
              <a:rPr lang="ru-RU" sz="1800"/>
              <a:t> 37 отверстий.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/>
              <a:t>                  36:2=18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/>
              <a:t>18 отрезков+1отрезок=19отрезков.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/>
              <a:t>     Итого:19 отрезков</a:t>
            </a:r>
            <a:r>
              <a:rPr lang="ru-RU" sz="1600"/>
              <a:t>.                                                                                           </a:t>
            </a:r>
          </a:p>
        </p:txBody>
      </p:sp>
      <p:pic>
        <p:nvPicPr>
          <p:cNvPr id="25617" name="Picture 17" descr="IMG_161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00562" y="1390606"/>
            <a:ext cx="3786214" cy="3786214"/>
          </a:xfrm>
          <a:noFill/>
          <a:ln w="76200">
            <a:solidFill>
              <a:srgbClr val="CC66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5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5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5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5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5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5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5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5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25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56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56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256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256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256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256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0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256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256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256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60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56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56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56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1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476250"/>
            <a:ext cx="4105275" cy="5649913"/>
          </a:xfrm>
        </p:spPr>
        <p:txBody>
          <a:bodyPr/>
          <a:lstStyle/>
          <a:p>
            <a:pPr marL="457200" indent="-457200">
              <a:lnSpc>
                <a:spcPct val="80000"/>
              </a:lnSpc>
            </a:pPr>
            <a:r>
              <a:rPr lang="ru-RU" sz="2400"/>
              <a:t>Продеваем готовые отрезки в отверстия на основании.</a:t>
            </a:r>
          </a:p>
          <a:p>
            <a:pPr marL="457200" indent="-457200">
              <a:lnSpc>
                <a:spcPct val="80000"/>
              </a:lnSpc>
            </a:pPr>
            <a:r>
              <a:rPr lang="ru-RU" sz="2400"/>
              <a:t>Один отрезок в два отверстия, петлёй.</a:t>
            </a:r>
          </a:p>
          <a:p>
            <a:pPr marL="457200" indent="-457200">
              <a:lnSpc>
                <a:spcPct val="80000"/>
              </a:lnSpc>
            </a:pPr>
            <a:r>
              <a:rPr lang="ru-RU" sz="2400"/>
              <a:t>При этом продетый отрезок выступает из каждого отверстия на одинаковую длину .</a:t>
            </a:r>
          </a:p>
          <a:p>
            <a:pPr marL="457200" indent="-457200">
              <a:lnSpc>
                <a:spcPct val="80000"/>
              </a:lnSpc>
            </a:pPr>
            <a:r>
              <a:rPr lang="ru-RU" sz="2400"/>
              <a:t>Нечётный, последний отрезок приклеиваем  к основанию с изнаночной стороны клеем ПВА. </a:t>
            </a:r>
          </a:p>
          <a:p>
            <a:pPr marL="457200" indent="-457200">
              <a:lnSpc>
                <a:spcPct val="80000"/>
              </a:lnSpc>
            </a:pPr>
            <a:r>
              <a:rPr lang="ru-RU" sz="2400"/>
              <a:t>Отрезки будем называть –</a:t>
            </a:r>
            <a:r>
              <a:rPr lang="ru-RU" sz="2400" b="1" i="1">
                <a:solidFill>
                  <a:srgbClr val="CC6600"/>
                </a:solidFill>
              </a:rPr>
              <a:t>направляющими нитями </a:t>
            </a:r>
          </a:p>
        </p:txBody>
      </p:sp>
      <p:sp>
        <p:nvSpPr>
          <p:cNvPr id="44045" name="Rectangle 13"/>
          <p:cNvSpPr>
            <a:spLocks noChangeArrowheads="1"/>
          </p:cNvSpPr>
          <p:nvPr/>
        </p:nvSpPr>
        <p:spPr bwMode="auto">
          <a:xfrm>
            <a:off x="3706813" y="3260725"/>
            <a:ext cx="241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pic>
        <p:nvPicPr>
          <p:cNvPr id="44046" name="Picture 14" descr="IMG_162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14810" y="2071678"/>
            <a:ext cx="4392612" cy="2881313"/>
          </a:xfrm>
          <a:noFill/>
          <a:ln w="76200">
            <a:solidFill>
              <a:srgbClr val="CC66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4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4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44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40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40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440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40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40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440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440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440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440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440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440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440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ru-RU" sz="4000">
                <a:solidFill>
                  <a:srgbClr val="CC3300"/>
                </a:solidFill>
              </a:rPr>
              <a:t>Плетение оплёточной(основной) нитью:</a:t>
            </a: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39243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/>
              <a:t>Бумажный</a:t>
            </a:r>
            <a:r>
              <a:rPr lang="ru-RU" sz="2000"/>
              <a:t> </a:t>
            </a:r>
            <a:r>
              <a:rPr lang="ru-RU" sz="2400"/>
              <a:t>шпагат, который в дальнейшем будем называть –</a:t>
            </a:r>
            <a:r>
              <a:rPr lang="ru-RU" sz="2400" b="1" i="1">
                <a:solidFill>
                  <a:srgbClr val="CC3300"/>
                </a:solidFill>
              </a:rPr>
              <a:t>оплёточной</a:t>
            </a:r>
            <a:r>
              <a:rPr lang="ru-RU" sz="2400" i="1">
                <a:solidFill>
                  <a:srgbClr val="CC3300"/>
                </a:solidFill>
              </a:rPr>
              <a:t> </a:t>
            </a:r>
            <a:r>
              <a:rPr lang="ru-RU" sz="2400" b="1" i="1">
                <a:solidFill>
                  <a:srgbClr val="CC3300"/>
                </a:solidFill>
              </a:rPr>
              <a:t>(основной) нитью</a:t>
            </a:r>
            <a:r>
              <a:rPr lang="ru-RU" sz="2400">
                <a:solidFill>
                  <a:srgbClr val="CC3300"/>
                </a:solidFill>
              </a:rPr>
              <a:t>,</a:t>
            </a:r>
            <a:r>
              <a:rPr lang="ru-RU" sz="2400"/>
              <a:t> ряд за рядом укладываем пропуская между направляющими нитями, поочерёдно  сверху и снизу.</a:t>
            </a:r>
          </a:p>
        </p:txBody>
      </p:sp>
      <p:pic>
        <p:nvPicPr>
          <p:cNvPr id="50183" name="Picture 7" descr="IMG_169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1785926"/>
            <a:ext cx="3643338" cy="3107172"/>
          </a:xfrm>
          <a:noFill/>
          <a:ln w="76200">
            <a:solidFill>
              <a:srgbClr val="CC66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3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1"/>
      <p:bldP spid="5018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>
                <a:solidFill>
                  <a:srgbClr val="CC3300"/>
                </a:solidFill>
              </a:rPr>
              <a:t>Схема плетения основной(оплёточной) нитью</a:t>
            </a:r>
          </a:p>
        </p:txBody>
      </p:sp>
      <p:pic>
        <p:nvPicPr>
          <p:cNvPr id="168964" name="Picture 4" descr="kak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57224" y="2285992"/>
            <a:ext cx="7177109" cy="3609516"/>
          </a:xfrm>
          <a:noFill/>
          <a:ln w="76200">
            <a:solidFill>
              <a:srgbClr val="CC66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68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2000"/>
                                        <p:tgtEl>
                                          <p:spTgt spid="168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2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88913"/>
            <a:ext cx="8229600" cy="2447925"/>
          </a:xfrm>
        </p:spPr>
        <p:txBody>
          <a:bodyPr/>
          <a:lstStyle/>
          <a:p>
            <a:r>
              <a:rPr lang="ru-RU" sz="2800"/>
              <a:t>Оставшуюся длину направляющей нити загибаем в «ажур».</a:t>
            </a:r>
          </a:p>
          <a:p>
            <a:pPr>
              <a:buFontTx/>
              <a:buNone/>
            </a:pPr>
            <a:r>
              <a:rPr lang="ru-RU" sz="2800"/>
              <a:t>Первую направляющую загибаем через одну к третьей, вторую направляющую нить через одну к четвёртой и так далее.</a:t>
            </a:r>
          </a:p>
        </p:txBody>
      </p:sp>
      <p:sp>
        <p:nvSpPr>
          <p:cNvPr id="57358" name="Text Box 14"/>
          <p:cNvSpPr txBox="1">
            <a:spLocks noChangeArrowheads="1"/>
          </p:cNvSpPr>
          <p:nvPr/>
        </p:nvSpPr>
        <p:spPr bwMode="auto">
          <a:xfrm>
            <a:off x="3255963" y="660400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2800"/>
          </a:p>
        </p:txBody>
      </p:sp>
      <p:pic>
        <p:nvPicPr>
          <p:cNvPr id="57360" name="Picture 16" descr="IMG_173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85918" y="2903484"/>
            <a:ext cx="6126159" cy="3556047"/>
          </a:xfrm>
          <a:noFill/>
          <a:ln w="76200">
            <a:solidFill>
              <a:srgbClr val="CC66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57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7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7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57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73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73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573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476250"/>
          </a:xfrm>
        </p:spPr>
        <p:txBody>
          <a:bodyPr/>
          <a:lstStyle/>
          <a:p>
            <a:r>
              <a:rPr lang="ru-RU" sz="2800" b="1">
                <a:solidFill>
                  <a:srgbClr val="CC3300"/>
                </a:solidFill>
              </a:rPr>
              <a:t>Из истории плетения</a:t>
            </a:r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179388" y="449263"/>
            <a:ext cx="8964612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1800"/>
              <a:t> </a:t>
            </a:r>
          </a:p>
          <a:p>
            <a:pPr eaLnBrk="0" hangingPunct="0"/>
            <a:r>
              <a:rPr lang="ru-RU" sz="1800"/>
              <a:t>  </a:t>
            </a:r>
            <a:r>
              <a:rPr lang="ru-RU" sz="1600"/>
              <a:t>  </a:t>
            </a:r>
            <a:r>
              <a:rPr lang="ru-RU" sz="1600" b="1"/>
              <a:t> </a:t>
            </a:r>
            <a:r>
              <a:rPr lang="ru-RU" sz="1800" b="1"/>
              <a:t> Искусство плетения из лозы уходит своими корнями в глубину веков:</a:t>
            </a:r>
          </a:p>
          <a:p>
            <a:pPr eaLnBrk="0" hangingPunct="0"/>
            <a:r>
              <a:rPr lang="ru-RU" sz="1800" b="1"/>
              <a:t>- ещё в каменном веке люди умели плести стенки жилищ;</a:t>
            </a:r>
          </a:p>
          <a:p>
            <a:pPr eaLnBrk="0" hangingPunct="0"/>
            <a:r>
              <a:rPr lang="ru-RU" sz="1800" b="1"/>
              <a:t>- в эпоху Неолита, на заре развития человечества, плетение из лозы являлось одним из привычных ремёсел; археологические раскопки подтверждают существование плетеных ёмкостей, служивших формами для изготовления глиняной посуды;</a:t>
            </a:r>
          </a:p>
          <a:p>
            <a:pPr eaLnBrk="0" hangingPunct="0"/>
            <a:r>
              <a:rPr lang="ru-RU" sz="1800" b="1"/>
              <a:t>- в библейских текстах встречаются упоминания о плетении из лозы : дочь фараона находит младенца Моисея, плывущего по Нилу в корзине из тростника;</a:t>
            </a:r>
          </a:p>
          <a:p>
            <a:pPr eaLnBrk="0" hangingPunct="0"/>
            <a:r>
              <a:rPr lang="ru-RU" sz="1800" b="1"/>
              <a:t>- в Древнем Риме войско гладиатора Спартака спустилось с вершины Везувия по сплетённым из виноградной лозы лестницам;</a:t>
            </a:r>
          </a:p>
          <a:p>
            <a:pPr eaLnBrk="0" hangingPunct="0"/>
            <a:r>
              <a:rPr lang="ru-RU" sz="1800" b="1"/>
              <a:t>- в средние века техника лозоплетения была одной из самых распространённых, многочисленные плетёные изделия изображены на полотнах художников эпохи Возрождения;</a:t>
            </a:r>
          </a:p>
          <a:p>
            <a:pPr eaLnBrk="0" hangingPunct="0"/>
            <a:r>
              <a:rPr lang="ru-RU" sz="1800" b="1"/>
              <a:t>- во все времена, у всех народов были популярны изделия, созданные мастерами, владеющими техникой лозоплетения; ко второй половине 19-го века этот вид прикладного искусства вошёл в моду самых различных слоёв общества.</a:t>
            </a:r>
          </a:p>
          <a:p>
            <a:pPr eaLnBrk="0" hangingPunct="0"/>
            <a:r>
              <a:rPr lang="ru-RU" sz="1800" b="1"/>
              <a:t>Всевозможная мебель, газетницы, коляски, качели, дорожные сундуки, корзины, детские игрушки, предметы сервировки стола пользовались и пользуются неизменным спросом. </a:t>
            </a:r>
          </a:p>
          <a:p>
            <a:pPr eaLnBrk="0" hangingPunct="0"/>
            <a:r>
              <a:rPr lang="ru-RU" sz="1800"/>
              <a:t>  </a:t>
            </a:r>
          </a:p>
        </p:txBody>
      </p:sp>
      <p:pic>
        <p:nvPicPr>
          <p:cNvPr id="157702" name="Picture 6" descr="blud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386263" y="936625"/>
            <a:ext cx="2238375" cy="20478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>
                <a:solidFill>
                  <a:srgbClr val="CC3300"/>
                </a:solidFill>
              </a:rPr>
              <a:t>Для придания изделию формы и прочности, наносим на изделие клей</a:t>
            </a:r>
            <a:r>
              <a:rPr lang="ru-RU" sz="3200" b="1">
                <a:solidFill>
                  <a:srgbClr val="CC3300"/>
                </a:solidFill>
              </a:rPr>
              <a:t> ПВА.</a:t>
            </a:r>
          </a:p>
        </p:txBody>
      </p:sp>
      <p:pic>
        <p:nvPicPr>
          <p:cNvPr id="65544" name="Picture 8" descr="IMG_174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71670" y="1928802"/>
            <a:ext cx="4996083" cy="3365048"/>
          </a:xfrm>
          <a:noFill/>
          <a:ln w="76200">
            <a:solidFill>
              <a:srgbClr val="CC66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>
                <a:solidFill>
                  <a:srgbClr val="CC3300"/>
                </a:solidFill>
              </a:rPr>
              <a:t>Наши работы</a:t>
            </a:r>
          </a:p>
        </p:txBody>
      </p:sp>
      <p:pic>
        <p:nvPicPr>
          <p:cNvPr id="187403" name="Picture 11" descr="P103094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2133600"/>
            <a:ext cx="3357897" cy="3081350"/>
          </a:xfrm>
          <a:noFill/>
          <a:ln w="76200">
            <a:solidFill>
              <a:srgbClr val="CC6600"/>
            </a:solidFill>
          </a:ln>
        </p:spPr>
      </p:pic>
      <p:pic>
        <p:nvPicPr>
          <p:cNvPr id="187404" name="Picture 12" descr="P103094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00562" y="2143116"/>
            <a:ext cx="3999873" cy="3000396"/>
          </a:xfrm>
          <a:noFill/>
          <a:ln w="76200">
            <a:solidFill>
              <a:srgbClr val="CC6600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87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187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>
                <a:solidFill>
                  <a:srgbClr val="CC3300"/>
                </a:solidFill>
              </a:rPr>
              <a:t>Цели: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Развитие индивидуальных навыков учащихся средствами овладения  техники плетения бумажным шпагатом;</a:t>
            </a:r>
          </a:p>
          <a:p>
            <a:r>
              <a:rPr lang="ru-RU"/>
              <a:t>воспитание эстетического вкуса ;</a:t>
            </a:r>
          </a:p>
          <a:p>
            <a:r>
              <a:rPr lang="ru-RU"/>
              <a:t>адаптация детей в общественной жизни через творчество;</a:t>
            </a:r>
          </a:p>
          <a:p>
            <a:r>
              <a:rPr lang="ru-RU"/>
              <a:t>Обеспечение условий для творческой активности и самореализации личности учащихся.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ru-RU" sz="4800">
                <a:solidFill>
                  <a:srgbClr val="CC3300"/>
                </a:solidFill>
              </a:rPr>
              <a:t>Задачи:</a:t>
            </a:r>
          </a:p>
        </p:txBody>
      </p:sp>
      <p:sp>
        <p:nvSpPr>
          <p:cNvPr id="1597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95288" y="981075"/>
            <a:ext cx="8229600" cy="568801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4000">
                <a:solidFill>
                  <a:srgbClr val="CC6600"/>
                </a:solidFill>
              </a:rPr>
              <a:t>Образовательные: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>
                <a:latin typeface="Georgia" pitchFamily="18" charset="0"/>
              </a:rPr>
              <a:t>-познакомить  учащихся с историей плетения и применения ивового прута в прикладном творчестве;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>
                <a:latin typeface="Georgia" pitchFamily="18" charset="0"/>
              </a:rPr>
              <a:t>-научить детей владеть инструментом, материалом(бумажный шпагат), необходимым при плетении;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>
                <a:latin typeface="Georgia" pitchFamily="18" charset="0"/>
              </a:rPr>
              <a:t>-обучить технике плетения при создании панно;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>
                <a:latin typeface="Georgia" pitchFamily="18" charset="0"/>
              </a:rPr>
              <a:t>-обучить технике безопасности при работе с инструментом и правилам соблюдения личной гигиены.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4000">
                <a:solidFill>
                  <a:srgbClr val="CC6600"/>
                </a:solidFill>
              </a:rPr>
              <a:t>Воспитательные: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/>
              <a:t>-помочь поверить в свои силы;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/>
              <a:t>-воспитывать терпение, трудолюбие, стремление доводить начатое дело до конца, доброе отношение друг к другу;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/>
              <a:t>-воспитывать стремление к качеству выполнения работы;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/>
              <a:t>-воспитывать правильную самооценку.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9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59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597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597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597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597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597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597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597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1597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597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597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8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1597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597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1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1597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1597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40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1597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3000" fill="hold"/>
                                        <p:tgtEl>
                                          <p:spTgt spid="1597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7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3000" fill="hold"/>
                                        <p:tgtEl>
                                          <p:spTgt spid="1597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0" fill="hold"/>
                                        <p:tgtEl>
                                          <p:spTgt spid="1597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8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2" name="Text Box 4"/>
          <p:cNvSpPr txBox="1">
            <a:spLocks noChangeArrowheads="1"/>
          </p:cNvSpPr>
          <p:nvPr/>
        </p:nvSpPr>
        <p:spPr bwMode="auto">
          <a:xfrm>
            <a:off x="250825" y="0"/>
            <a:ext cx="8893175" cy="691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>
                <a:solidFill>
                  <a:srgbClr val="CC6600"/>
                </a:solidFill>
              </a:rPr>
              <a:t>Развивающие:</a:t>
            </a:r>
            <a:endParaRPr lang="en-US" sz="4000">
              <a:solidFill>
                <a:srgbClr val="CC66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000" b="1"/>
              <a:t>-</a:t>
            </a:r>
            <a:r>
              <a:rPr lang="ru-RU" sz="2000" b="1"/>
              <a:t>улучшить координацию, память;</a:t>
            </a:r>
          </a:p>
          <a:p>
            <a:pPr>
              <a:spcBef>
                <a:spcPct val="50000"/>
              </a:spcBef>
            </a:pPr>
            <a:r>
              <a:rPr lang="ru-RU" sz="2000" b="1"/>
              <a:t>-развить мелкую моторику рук, глазомер, образное и логическое мышление;</a:t>
            </a:r>
          </a:p>
          <a:p>
            <a:pPr>
              <a:spcBef>
                <a:spcPct val="50000"/>
              </a:spcBef>
            </a:pPr>
            <a:r>
              <a:rPr lang="ru-RU" sz="2000" b="1"/>
              <a:t>-развить интерес к творческому труду, художественный вкус;</a:t>
            </a:r>
          </a:p>
          <a:p>
            <a:pPr>
              <a:spcBef>
                <a:spcPct val="50000"/>
              </a:spcBef>
            </a:pPr>
            <a:r>
              <a:rPr lang="ru-RU" sz="2000" b="1"/>
              <a:t>-развить творческий потенциал каждого ученика.</a:t>
            </a:r>
          </a:p>
          <a:p>
            <a:pPr>
              <a:spcBef>
                <a:spcPct val="50000"/>
              </a:spcBef>
            </a:pPr>
            <a:r>
              <a:rPr lang="ru-RU" sz="4000">
                <a:solidFill>
                  <a:srgbClr val="CC6600"/>
                </a:solidFill>
              </a:rPr>
              <a:t>Социальные:</a:t>
            </a:r>
          </a:p>
          <a:p>
            <a:pPr>
              <a:spcBef>
                <a:spcPct val="50000"/>
              </a:spcBef>
            </a:pPr>
            <a:r>
              <a:rPr lang="ru-RU" sz="2000" b="1"/>
              <a:t>-создать благоприятную атмосферу для неформального общения детей увлечённых общим делом;</a:t>
            </a:r>
          </a:p>
          <a:p>
            <a:pPr>
              <a:spcBef>
                <a:spcPct val="50000"/>
              </a:spcBef>
            </a:pPr>
            <a:r>
              <a:rPr lang="ru-RU" sz="2000" b="1"/>
              <a:t>-стимулировать творческую активность учащихся;</a:t>
            </a:r>
          </a:p>
          <a:p>
            <a:pPr>
              <a:spcBef>
                <a:spcPct val="50000"/>
              </a:spcBef>
            </a:pPr>
            <a:r>
              <a:rPr lang="ru-RU" sz="2000" b="1"/>
              <a:t>-научить учащихся интересно и полезно организовать свой досуг;</a:t>
            </a:r>
          </a:p>
          <a:p>
            <a:pPr>
              <a:spcBef>
                <a:spcPct val="50000"/>
              </a:spcBef>
            </a:pPr>
            <a:r>
              <a:rPr lang="ru-RU" sz="2000" b="1"/>
              <a:t>-приобщить детей к творческому труду и способствовать их  адаптации к условиям жизни в современном обществе. </a:t>
            </a:r>
          </a:p>
          <a:p>
            <a:pPr>
              <a:spcBef>
                <a:spcPct val="50000"/>
              </a:spcBef>
            </a:pPr>
            <a:endParaRPr lang="ru-RU" sz="32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5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5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65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65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65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65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65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65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65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65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65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165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658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658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1658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658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3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1658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1658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60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1658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3000" fill="hold"/>
                                        <p:tgtEl>
                                          <p:spTgt spid="1658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ru-RU" sz="4800" b="1">
                <a:solidFill>
                  <a:srgbClr val="CC3300"/>
                </a:solidFill>
              </a:rPr>
              <a:t>Необходимые</a:t>
            </a:r>
            <a:r>
              <a:rPr lang="ru-RU" sz="4800" b="1">
                <a:solidFill>
                  <a:srgbClr val="00FFFF"/>
                </a:solidFill>
              </a:rPr>
              <a:t> </a:t>
            </a:r>
            <a:r>
              <a:rPr lang="ru-RU" sz="4800" b="1">
                <a:solidFill>
                  <a:srgbClr val="CC3300"/>
                </a:solidFill>
              </a:rPr>
              <a:t>инструменты</a:t>
            </a:r>
            <a:r>
              <a:rPr lang="ru-RU">
                <a:solidFill>
                  <a:srgbClr val="CC3300"/>
                </a:solidFill>
              </a:rPr>
              <a:t> </a:t>
            </a:r>
            <a:r>
              <a:rPr lang="ru-RU" sz="4800" b="1">
                <a:solidFill>
                  <a:srgbClr val="CC3300"/>
                </a:solidFill>
              </a:rPr>
              <a:t>при работе: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16113"/>
            <a:ext cx="4105275" cy="42100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/>
              <a:t>Ножницы;</a:t>
            </a:r>
          </a:p>
          <a:p>
            <a:pPr>
              <a:lnSpc>
                <a:spcPct val="90000"/>
              </a:lnSpc>
            </a:pPr>
            <a:r>
              <a:rPr lang="ru-RU" sz="2800"/>
              <a:t>Шило;</a:t>
            </a:r>
          </a:p>
          <a:p>
            <a:pPr>
              <a:lnSpc>
                <a:spcPct val="90000"/>
              </a:lnSpc>
            </a:pPr>
            <a:r>
              <a:rPr lang="ru-RU" sz="2800"/>
              <a:t>Кусачки;</a:t>
            </a:r>
          </a:p>
          <a:p>
            <a:pPr>
              <a:lnSpc>
                <a:spcPct val="90000"/>
              </a:lnSpc>
            </a:pPr>
            <a:r>
              <a:rPr lang="ru-RU" sz="2800"/>
              <a:t>Шаблон;</a:t>
            </a:r>
          </a:p>
          <a:p>
            <a:pPr>
              <a:lnSpc>
                <a:spcPct val="90000"/>
              </a:lnSpc>
            </a:pPr>
            <a:r>
              <a:rPr lang="ru-RU" sz="2800"/>
              <a:t>Кисточка для клея;</a:t>
            </a:r>
          </a:p>
          <a:p>
            <a:pPr>
              <a:lnSpc>
                <a:spcPct val="90000"/>
              </a:lnSpc>
            </a:pPr>
            <a:r>
              <a:rPr lang="ru-RU" sz="2800"/>
              <a:t>Шариковая ручка;</a:t>
            </a:r>
          </a:p>
          <a:p>
            <a:pPr>
              <a:lnSpc>
                <a:spcPct val="90000"/>
              </a:lnSpc>
            </a:pPr>
            <a:r>
              <a:rPr lang="ru-RU" sz="2800"/>
              <a:t>Резиновый  коврик, толщиной не менее 0,5 см. </a:t>
            </a:r>
          </a:p>
        </p:txBody>
      </p:sp>
      <p:pic>
        <p:nvPicPr>
          <p:cNvPr id="192516" name="Picture 4" descr="IMG_137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3438" y="2071678"/>
            <a:ext cx="3726110" cy="3246433"/>
          </a:xfrm>
          <a:noFill/>
          <a:ln w="76200">
            <a:solidFill>
              <a:srgbClr val="CC66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92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3000"/>
                                        <p:tgtEl>
                                          <p:spTgt spid="192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5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92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92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92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5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92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92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92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85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92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92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92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4" grpId="0"/>
      <p:bldP spid="1925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CC3300"/>
                </a:solidFill>
              </a:rPr>
              <a:t>Основной материал при работе: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00213"/>
            <a:ext cx="4038600" cy="4425950"/>
          </a:xfrm>
        </p:spPr>
        <p:txBody>
          <a:bodyPr/>
          <a:lstStyle/>
          <a:p>
            <a:r>
              <a:rPr lang="ru-RU" sz="2800"/>
              <a:t>Бумажный шпагат;</a:t>
            </a:r>
          </a:p>
          <a:p>
            <a:r>
              <a:rPr lang="ru-RU" sz="2800"/>
              <a:t>Гофрированный картон;</a:t>
            </a:r>
          </a:p>
          <a:p>
            <a:r>
              <a:rPr lang="ru-RU" sz="2800"/>
              <a:t>Клей ПВА.              </a:t>
            </a:r>
          </a:p>
          <a:p>
            <a:pPr>
              <a:buFontTx/>
              <a:buNone/>
            </a:pPr>
            <a:r>
              <a:rPr lang="ru-RU" sz="2800"/>
              <a:t>  </a:t>
            </a:r>
            <a:r>
              <a:rPr lang="ru-RU" sz="2400"/>
              <a:t>Нередко для изделий необходимы декоративные покрытия, для этих целей используются прозрачные лаки на водной основе. </a:t>
            </a:r>
            <a:r>
              <a:rPr lang="ru-RU" sz="2800"/>
              <a:t>                                                                </a:t>
            </a:r>
          </a:p>
        </p:txBody>
      </p:sp>
      <p:pic>
        <p:nvPicPr>
          <p:cNvPr id="5125" name="Picture 5" descr="IMG_139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57752" y="1928802"/>
            <a:ext cx="3088826" cy="3729050"/>
          </a:xfrm>
          <a:noFill/>
          <a:ln w="76200">
            <a:solidFill>
              <a:srgbClr val="CC66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>
                <a:solidFill>
                  <a:srgbClr val="CC3300"/>
                </a:solidFill>
              </a:rPr>
              <a:t>Техника плетения 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675"/>
            <a:ext cx="8229600" cy="4281488"/>
          </a:xfrm>
        </p:spPr>
        <p:txBody>
          <a:bodyPr/>
          <a:lstStyle/>
          <a:p>
            <a:r>
              <a:rPr lang="ru-RU"/>
              <a:t>Изготовить основание;</a:t>
            </a:r>
          </a:p>
          <a:p>
            <a:r>
              <a:rPr lang="ru-RU"/>
              <a:t>Продеть направляющие нити;</a:t>
            </a:r>
          </a:p>
          <a:p>
            <a:r>
              <a:rPr lang="ru-RU"/>
              <a:t>Плетение оплёточной (основной) нитью;</a:t>
            </a:r>
          </a:p>
          <a:p>
            <a:r>
              <a:rPr lang="ru-RU"/>
              <a:t>Завершить плетение приёмом  «ажур»;</a:t>
            </a:r>
          </a:p>
          <a:p>
            <a:r>
              <a:rPr lang="ru-RU"/>
              <a:t>Закрепить изделия клеем ПВА;</a:t>
            </a:r>
          </a:p>
          <a:p>
            <a:r>
              <a:rPr lang="ru-RU"/>
              <a:t>Обработать концы направляющей нити кусачками.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0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584325"/>
          </a:xfrm>
        </p:spPr>
        <p:txBody>
          <a:bodyPr/>
          <a:lstStyle/>
          <a:p>
            <a:r>
              <a:rPr lang="ru-RU" sz="6000">
                <a:solidFill>
                  <a:srgbClr val="CC3300"/>
                </a:solidFill>
              </a:rPr>
              <a:t>Изготовление основания: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349500"/>
            <a:ext cx="8229600" cy="4103688"/>
          </a:xfrm>
        </p:spPr>
        <p:txBody>
          <a:bodyPr/>
          <a:lstStyle/>
          <a:p>
            <a:r>
              <a:rPr lang="ru-RU" sz="4000"/>
              <a:t>Обводим по шаблону овал;</a:t>
            </a:r>
          </a:p>
          <a:p>
            <a:r>
              <a:rPr lang="ru-RU" sz="4000"/>
              <a:t>Отмечаем отверстия шариковой ручкой;</a:t>
            </a:r>
          </a:p>
          <a:p>
            <a:r>
              <a:rPr lang="ru-RU" sz="4000"/>
              <a:t>Вырезаем ножницами овал.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1233</TotalTime>
  <Words>595</Words>
  <Application>Microsoft Office PowerPoint</Application>
  <PresentationFormat>Экран (4:3)</PresentationFormat>
  <Paragraphs>106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Оформление по умолчанию</vt:lpstr>
      <vt:lpstr>Государственная общеобразовательная (коррекционная) школа – интернат № 9</vt:lpstr>
      <vt:lpstr>Из истории плетения</vt:lpstr>
      <vt:lpstr>Цели:</vt:lpstr>
      <vt:lpstr>Задачи:</vt:lpstr>
      <vt:lpstr>Слайд 5</vt:lpstr>
      <vt:lpstr>Необходимые инструменты при работе:</vt:lpstr>
      <vt:lpstr>Основной материал при работе:</vt:lpstr>
      <vt:lpstr>Техника плетения :</vt:lpstr>
      <vt:lpstr>Изготовление основания:</vt:lpstr>
      <vt:lpstr>Обводим овал по шаблону плотно прижимая к картону</vt:lpstr>
      <vt:lpstr>Отмечаем отверстия на картоне шариковой ручкой, число отверстий должно быть  нечётным</vt:lpstr>
      <vt:lpstr>Вырезаем ножницами овал</vt:lpstr>
      <vt:lpstr>Продевание направляющей нити:</vt:lpstr>
      <vt:lpstr> </vt:lpstr>
      <vt:lpstr>Слайд 15</vt:lpstr>
      <vt:lpstr>Слайд 16</vt:lpstr>
      <vt:lpstr>Плетение оплёточной(основной) нитью:</vt:lpstr>
      <vt:lpstr>Схема плетения основной(оплёточной) нитью</vt:lpstr>
      <vt:lpstr>Слайд 19</vt:lpstr>
      <vt:lpstr>Для придания изделию формы и прочности, наносим на изделие клей ПВА.</vt:lpstr>
      <vt:lpstr>Наши работы</vt:lpstr>
    </vt:vector>
  </TitlesOfParts>
  <Company>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Государственная общеобразовательная (коррекционная) школа №584</dc:title>
  <dc:creator>Sosedov</dc:creator>
  <cp:lastModifiedBy>УЧИТЕЛЬ</cp:lastModifiedBy>
  <cp:revision>52</cp:revision>
  <dcterms:created xsi:type="dcterms:W3CDTF">2009-02-28T10:24:49Z</dcterms:created>
  <dcterms:modified xsi:type="dcterms:W3CDTF">2013-03-12T12:14:48Z</dcterms:modified>
</cp:coreProperties>
</file>