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98" r:id="rId2"/>
    <p:sldId id="297" r:id="rId3"/>
    <p:sldId id="284" r:id="rId4"/>
    <p:sldId id="280" r:id="rId5"/>
    <p:sldId id="269" r:id="rId6"/>
    <p:sldId id="283" r:id="rId7"/>
    <p:sldId id="276" r:id="rId8"/>
    <p:sldId id="277" r:id="rId9"/>
    <p:sldId id="285" r:id="rId10"/>
    <p:sldId id="296" r:id="rId11"/>
  </p:sldIdLst>
  <p:sldSz cx="9144000" cy="6858000" type="screen4x3"/>
  <p:notesSz cx="6858000" cy="9144000"/>
  <p:custDataLst>
    <p:tags r:id="rId13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F6FD"/>
    <a:srgbClr val="E1F2CA"/>
    <a:srgbClr val="EAF6D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1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A9FF78-D12C-413B-97E7-D3B4755D455B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FDC24D-5799-4511-A341-C75A2805A82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DEC2A-09BC-41B9-901F-3860627D2706}" type="datetime1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A258-4570-4548-8388-A875CBF747A5}" type="datetime1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C15E8-AC73-4127-B457-B22FD7331017}" type="datetime1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48A5-3B4A-4358-8F0D-6656CE5B6487}" type="datetime1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39DF8-DCD7-4C89-9BF7-7DEAE523B481}" type="datetime1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9F53-EE02-4CC4-8028-DB3620E2C6DA}" type="datetime1">
              <a:rPr lang="ru-RU" smtClean="0"/>
              <a:pPr/>
              <a:t>14.03.2013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5844-40D2-44DE-BCA1-9AFE87389BB5}" type="datetime1">
              <a:rPr lang="ru-RU" smtClean="0"/>
              <a:pPr/>
              <a:t>14.03.2013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8CAC3-DB91-4E0D-B61D-D56F464EAEDA}" type="datetime1">
              <a:rPr lang="ru-RU" smtClean="0"/>
              <a:pPr/>
              <a:t>14.03.2013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E1FD1-6096-4007-BB4C-56826E2941E1}" type="datetime1">
              <a:rPr lang="ru-RU" smtClean="0"/>
              <a:pPr/>
              <a:t>14.03.2013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28C7B-7268-41EE-928F-5C5C70FDEF50}" type="datetime1">
              <a:rPr lang="ru-RU" smtClean="0"/>
              <a:pPr/>
              <a:t>14.03.2013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274E9-BB6B-4396-99D1-DE145F322716}" type="datetime1">
              <a:rPr lang="ru-RU" smtClean="0"/>
              <a:pPr/>
              <a:t>14.03.2013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DC932-783A-464C-AD1D-52CA84C71720}" type="datetime1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Продолжение презентации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214446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Изучить материал п. 24, стр.88-93, ответить на вопросы после параграфа.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метчи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928670"/>
            <a:ext cx="7858180" cy="55721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Набор инструментов для нарезания внутренней резьбы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Файл:Gewindebohrer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357298"/>
            <a:ext cx="3000364" cy="5214974"/>
          </a:xfrm>
          <a:prstGeom prst="rect">
            <a:avLst/>
          </a:prstGeom>
          <a:noFill/>
        </p:spPr>
      </p:pic>
      <p:pic>
        <p:nvPicPr>
          <p:cNvPr id="7" name="Picture 4" descr="http://upload.wikimedia.org/wikipedia/commons/thumb/d/df/ThreadingTaps.jpg/220px-ThreadingTaps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1357298"/>
            <a:ext cx="6143636" cy="521497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Диаметр отверстия для нарезания метрической резьбы  (табл. 6)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67544" y="2132856"/>
          <a:ext cx="8229599" cy="3024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695130"/>
                <a:gridCol w="1175657"/>
                <a:gridCol w="1175657"/>
                <a:gridCol w="1175657"/>
                <a:gridCol w="1175657"/>
                <a:gridCol w="1175657"/>
              </a:tblGrid>
              <a:tr h="1512168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Диаметр резьбы, мм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12168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Диаметр сверла, мм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3,4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4,2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6,7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8,4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214290"/>
            <a:ext cx="82153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Georgia" pitchFamily="18" charset="0"/>
              </a:rPr>
              <a:t>Приемы нарезания внутренней резьбы</a:t>
            </a:r>
            <a:endParaRPr lang="ru-RU" sz="2400" dirty="0">
              <a:solidFill>
                <a:srgbClr val="FF0000"/>
              </a:solidFill>
              <a:latin typeface="Georgia" pitchFamily="18" charset="0"/>
            </a:endParaRPr>
          </a:p>
        </p:txBody>
      </p:sp>
      <p:pic>
        <p:nvPicPr>
          <p:cNvPr id="6" name="Рисунок 5" descr="1 нарезания метчиком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928670"/>
            <a:ext cx="2786082" cy="2500330"/>
          </a:xfrm>
          <a:prstGeom prst="rect">
            <a:avLst/>
          </a:prstGeom>
        </p:spPr>
      </p:pic>
      <p:pic>
        <p:nvPicPr>
          <p:cNvPr id="7" name="Рисунок 6" descr="2к нарезания метчиком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28992" y="928670"/>
            <a:ext cx="2571768" cy="2500329"/>
          </a:xfrm>
          <a:prstGeom prst="rect">
            <a:avLst/>
          </a:prstGeom>
        </p:spPr>
      </p:pic>
      <p:pic>
        <p:nvPicPr>
          <p:cNvPr id="8" name="Рисунок 7" descr="3к нарезания метчиком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43636" y="928670"/>
            <a:ext cx="2500330" cy="250033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42910" y="3571876"/>
            <a:ext cx="771530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1.Установить смазанный маслом метчик с воротком в отверстие.</a:t>
            </a:r>
          </a:p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2.Проверить положение метчика угольником.</a:t>
            </a:r>
          </a:p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3.Вращательными движениями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1-2 оборота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часовой стрелке и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пол-оборота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против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нарезаем резьбу.</a:t>
            </a:r>
          </a:p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 Проверить качество резьбы винтом.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</a:rPr>
              <a:t>Контроль резьбы</a:t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</a:rPr>
              <a:t>(с помощью контрольного болта)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643050"/>
            <a:ext cx="7929618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928670"/>
            <a:ext cx="857256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 smtClean="0">
                <a:solidFill>
                  <a:srgbClr val="C00000"/>
                </a:solidFill>
                <a:latin typeface="Georgia" pitchFamily="18" charset="0"/>
              </a:rPr>
              <a:t>1</a:t>
            </a: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. Не допускайте перекоса метчика, особенно  осторожно  нарезайте резьбу в мелких отверстиях.</a:t>
            </a:r>
          </a:p>
          <a:p>
            <a:pPr marL="342900" indent="-342900"/>
            <a:r>
              <a:rPr lang="ru-RU" sz="2800" b="1" u="sng" dirty="0" smtClean="0">
                <a:solidFill>
                  <a:srgbClr val="C00000"/>
                </a:solidFill>
                <a:latin typeface="Georgia" pitchFamily="18" charset="0"/>
              </a:rPr>
              <a:t>2</a:t>
            </a: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.  Своевременно смазывайте инструмент.</a:t>
            </a:r>
          </a:p>
          <a:p>
            <a:pPr marL="342900" indent="-342900"/>
            <a:r>
              <a:rPr lang="ru-RU" sz="2800" b="1" u="sng" dirty="0" smtClean="0">
                <a:solidFill>
                  <a:srgbClr val="C00000"/>
                </a:solidFill>
                <a:latin typeface="Georgia" pitchFamily="18" charset="0"/>
              </a:rPr>
              <a:t>3</a:t>
            </a: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.  Надёжно закрепляйте плашку и метчик в держателях.</a:t>
            </a:r>
          </a:p>
          <a:p>
            <a:pPr marL="342900" indent="-342900"/>
            <a:r>
              <a:rPr lang="ru-RU" sz="2800" b="1" u="sng" dirty="0" smtClean="0">
                <a:solidFill>
                  <a:srgbClr val="C00000"/>
                </a:solidFill>
                <a:latin typeface="Georgia" pitchFamily="18" charset="0"/>
              </a:rPr>
              <a:t>4. </a:t>
            </a: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Не трогайте руками гребешки нарезанной резьбы, так как они могут поранить пальцы острыми и рваными краями.</a:t>
            </a:r>
          </a:p>
          <a:p>
            <a:pPr marL="342900" indent="-342900"/>
            <a:r>
              <a:rPr lang="ru-RU" sz="2800" b="1" u="sng" dirty="0" smtClean="0">
                <a:solidFill>
                  <a:srgbClr val="C00000"/>
                </a:solidFill>
                <a:latin typeface="Georgia" pitchFamily="18" charset="0"/>
              </a:rPr>
              <a:t>5.</a:t>
            </a: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Очищая инструмент, пользуйтесь щеткой, чтобы избежать попадания стружки в глаза и </a:t>
            </a:r>
            <a:r>
              <a:rPr lang="ru-RU" sz="2800" b="1" dirty="0" err="1" smtClean="0">
                <a:solidFill>
                  <a:srgbClr val="C00000"/>
                </a:solidFill>
                <a:latin typeface="Georgia" pitchFamily="18" charset="0"/>
              </a:rPr>
              <a:t>травмирования</a:t>
            </a: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 рук.</a:t>
            </a:r>
            <a:endParaRPr lang="ru-RU" sz="2800" dirty="0" smtClean="0">
              <a:solidFill>
                <a:srgbClr val="C00000"/>
              </a:solidFill>
              <a:latin typeface="Georgia" pitchFamily="18" charset="0"/>
            </a:endParaRPr>
          </a:p>
          <a:p>
            <a:pPr marL="342900" indent="-342900">
              <a:buAutoNum type="arabicPeriod" startAt="3"/>
            </a:pPr>
            <a:endParaRPr lang="ru-RU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214414" y="357166"/>
            <a:ext cx="70723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Georgia" pitchFamily="18" charset="0"/>
              </a:rPr>
              <a:t>Правила безопасной работы</a:t>
            </a:r>
            <a:endParaRPr lang="ru-RU" sz="2800" b="1" dirty="0">
              <a:solidFill>
                <a:srgbClr val="FF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14290"/>
            <a:ext cx="8286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Georgia" pitchFamily="18" charset="0"/>
                <a:ea typeface="Times New Roman" pitchFamily="18" charset="0"/>
              </a:rPr>
              <a:t>Задание1:</a:t>
            </a:r>
            <a:r>
              <a:rPr lang="ru-RU" sz="2800" i="1" u="sng" dirty="0" smtClean="0">
                <a:solidFill>
                  <a:srgbClr val="FF0000"/>
                </a:solidFill>
                <a:latin typeface="Georgia" pitchFamily="18" charset="0"/>
                <a:ea typeface="Times New Roman" pitchFamily="18" charset="0"/>
              </a:rPr>
              <a:t> </a:t>
            </a:r>
            <a:r>
              <a:rPr lang="ru-RU" sz="2800" b="1" i="1" u="sng" dirty="0" smtClean="0">
                <a:solidFill>
                  <a:srgbClr val="FF0000"/>
                </a:solidFill>
                <a:latin typeface="Georgia" pitchFamily="18" charset="0"/>
                <a:ea typeface="Times New Roman" pitchFamily="18" charset="0"/>
              </a:rPr>
              <a:t>Нарезание внутренней резьбы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785794"/>
            <a:ext cx="8643998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222250" algn="just" fontAlgn="base">
              <a:spcBef>
                <a:spcPct val="0"/>
              </a:spcBef>
              <a:spcAft>
                <a:spcPct val="0"/>
              </a:spcAft>
              <a:tabLst>
                <a:tab pos="365125" algn="l"/>
              </a:tabLst>
            </a:pPr>
            <a:r>
              <a:rPr lang="ru-RU" sz="2200" b="1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Оборудование: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слесарный верстак, тиски (струбцина),</a:t>
            </a:r>
            <a:r>
              <a:rPr lang="ru-RU" sz="22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заготовка с отверстиями,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метчик, вороток, угольник, винт для контроля резьбы, кисточка, машинное масло.</a:t>
            </a:r>
          </a:p>
          <a:p>
            <a:pPr lvl="0" indent="222250" algn="just" fontAlgn="base">
              <a:spcBef>
                <a:spcPct val="0"/>
              </a:spcBef>
              <a:spcAft>
                <a:spcPct val="0"/>
              </a:spcAft>
              <a:tabLst>
                <a:tab pos="365125" algn="l"/>
              </a:tabLst>
            </a:pPr>
            <a:r>
              <a:rPr lang="ru-RU" sz="2200" b="1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Этапы работы: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ru-RU" sz="2200" dirty="0" smtClean="0"/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Проверить надежность закрепления заготовки.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2)Установить смазанный маслом метчик в отверстие, угольником проверить правильность положения метчика, на хвостовик метчика надеть вороток. 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3)Плавно повернуть вороток на 1—2 оборота, следя за тем, чтобы ось вращения метчика совпадала с осью отверстия.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4) Если метчик врезался в металл, снять вороток и угольником проверить правильность положения метчика.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5) Если ось метчика совпадает с осью отверстия, нарезать резьбу до конца черновым и чистовым метчиками.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6)Вывинтить метчик и снять с него вороток. 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7)Проверить качество резьбы.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8)Протереть инструменты, сдать работу учителю.</a:t>
            </a:r>
            <a:endParaRPr lang="ru-RU" sz="2200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Виды брака при нарезании резьбы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357298"/>
          <a:ext cx="8229600" cy="52323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423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Виды брака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Причины возникновения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Способ устранения</a:t>
                      </a:r>
                    </a:p>
                  </a:txBody>
                  <a:tcPr horzOverflow="overflow"/>
                </a:tc>
              </a:tr>
              <a:tr h="3795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/>
                </a:tc>
              </a:tr>
              <a:tr h="15389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1.  Рваная резьба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Отсутствует смазка.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Перекос метчика относительно отверстия при неправильной установке.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Увеличить охлаждение.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Правильно установить инструмент, не допуская перекоса.</a:t>
                      </a:r>
                    </a:p>
                  </a:txBody>
                  <a:tcPr horzOverflow="overflow"/>
                </a:tc>
              </a:tr>
              <a:tr h="14396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2.  Неполная (тупая) резьба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Велик размер просверленного отверстия под резьбу.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Правильно подобрать диаметр сверла и метчика по таблицам.</a:t>
                      </a:r>
                    </a:p>
                  </a:txBody>
                  <a:tcPr horzOverflow="overflow"/>
                </a:tc>
              </a:tr>
              <a:tr h="15389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3. Ослабленная резьба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Разбивание резьбы метчиком при неправильной его установке.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Установить метчик без перекоса.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b5f32425cea5af3f97d2c4ac2e59fd176eb0ed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1218</TotalTime>
  <Words>385</Words>
  <Application>Microsoft Office PowerPoint</Application>
  <PresentationFormat>Экран (4:3)</PresentationFormat>
  <Paragraphs>73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Продолжение презентации</vt:lpstr>
      <vt:lpstr>Слайд 2</vt:lpstr>
      <vt:lpstr>Набор инструментов для нарезания внутренней резьбы</vt:lpstr>
      <vt:lpstr>Диаметр отверстия для нарезания метрической резьбы  (табл. 6)</vt:lpstr>
      <vt:lpstr>Слайд 5</vt:lpstr>
      <vt:lpstr>Контроль резьбы (с помощью контрольного болта)</vt:lpstr>
      <vt:lpstr>Слайд 7</vt:lpstr>
      <vt:lpstr>Слайд 8</vt:lpstr>
      <vt:lpstr>Виды брака при нарезании резьбы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139</cp:revision>
  <dcterms:modified xsi:type="dcterms:W3CDTF">2013-03-14T04:32:03Z</dcterms:modified>
</cp:coreProperties>
</file>