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91" r:id="rId2"/>
    <p:sldId id="282" r:id="rId3"/>
    <p:sldId id="262" r:id="rId4"/>
    <p:sldId id="265" r:id="rId5"/>
    <p:sldId id="259" r:id="rId6"/>
    <p:sldId id="264" r:id="rId7"/>
    <p:sldId id="266" r:id="rId8"/>
    <p:sldId id="271" r:id="rId9"/>
    <p:sldId id="279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6FD"/>
    <a:srgbClr val="E1F2CA"/>
    <a:srgbClr val="EAF6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9FF78-D12C-413B-97E7-D3B4755D455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C24D-5799-4511-A341-C75A2805A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C24D-5799-4511-A341-C75A2805A8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9AA-6F6C-49FD-8711-C170DC0690CC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4DF-02C5-472E-AFC3-F568DDA5F559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E82F-08CD-43B1-ADB4-EED5AB77BBAE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8EF-B3DB-4043-9A7A-A53C806118CD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B6C-6989-45A1-83B6-C4029D943E81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4D5-7CF7-4F75-BC94-5D1AE347D972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927-382A-4C98-9EFE-34383567A6B1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EADD-6482-44FF-B776-B4582C7B9731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BB7-FC14-476D-97C5-DB4E9438EC4A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1D5-07DF-498C-89DD-E403B9E03298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69EF-1E2A-4DF1-BD2D-FE44DA5A4CBB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9D09-4DB3-4080-BF9F-8EE285A0DD64}" type="datetime1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6432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Нарезание наружной и внутренней резьбы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ТЕХНОЛОГИИ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приемам нарезания наружной и внутренней резьбы вручную;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представление о свойствах металлов и способах их обработки;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развивать умение организовывать свою практическую деятельность, воспитывать аккуратность и точность при выполнении работы.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rmAutofit fontScale="92500" lnSpcReduction="20000"/>
          </a:bodyPr>
          <a:lstStyle/>
          <a:p>
            <a:endParaRPr lang="ru-RU" b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Georgia" pitchFamily="18" charset="0"/>
              </a:rPr>
              <a:t>Новые термины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Резьбовое соединение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Болт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Гайка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Шпилька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Винт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Резьба- наружная и внутренняя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Плашка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Плашкодержатель</a:t>
            </a:r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Метчик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Вороток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img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4175125" cy="25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141663"/>
            <a:ext cx="36004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2066" y="2071678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Неразъемные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071678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Разъемные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000108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Виды соединения деталей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643446"/>
            <a:ext cx="1214446" cy="1889138"/>
          </a:xfrm>
          <a:prstGeom prst="rect">
            <a:avLst/>
          </a:prstGeom>
        </p:spPr>
      </p:pic>
      <p:pic>
        <p:nvPicPr>
          <p:cNvPr id="5" name="Рисунок 4" descr="три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71744"/>
            <a:ext cx="1214446" cy="1889138"/>
          </a:xfrm>
          <a:prstGeom prst="rect">
            <a:avLst/>
          </a:prstGeom>
        </p:spPr>
      </p:pic>
      <p:pic>
        <p:nvPicPr>
          <p:cNvPr id="6" name="Рисунок 5" descr="тр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28604"/>
            <a:ext cx="1224730" cy="1905136"/>
          </a:xfrm>
          <a:prstGeom prst="rect">
            <a:avLst/>
          </a:prstGeom>
        </p:spPr>
      </p:pic>
      <p:pic>
        <p:nvPicPr>
          <p:cNvPr id="8" name="Рисунок 7" descr="шпиль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931505" y="5140801"/>
            <a:ext cx="2071702" cy="934116"/>
          </a:xfrm>
          <a:prstGeom prst="rect">
            <a:avLst/>
          </a:prstGeom>
        </p:spPr>
      </p:pic>
      <p:pic>
        <p:nvPicPr>
          <p:cNvPr id="9" name="Рисунок 8" descr="2 вин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2018490" y="2910676"/>
            <a:ext cx="1892310" cy="1214446"/>
          </a:xfrm>
          <a:prstGeom prst="rect">
            <a:avLst/>
          </a:prstGeom>
        </p:spPr>
      </p:pic>
      <p:pic>
        <p:nvPicPr>
          <p:cNvPr id="11" name="Рисунок 10" descr="2болтаB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2035951" y="678637"/>
            <a:ext cx="1857388" cy="1357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620" y="571480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Болт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- цилиндрический стержень с головкой на одном конце и с резьбой на другом для навинчивания </a:t>
            </a:r>
            <a:r>
              <a:rPr lang="ru-RU" sz="2400" b="1" u="sng" dirty="0" smtClean="0">
                <a:solidFill>
                  <a:srgbClr val="FF0000"/>
                </a:solidFill>
              </a:rPr>
              <a:t>гайки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2571744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Винт</a:t>
            </a:r>
            <a:r>
              <a:rPr lang="ru-RU" sz="2400" b="1" dirty="0" smtClean="0">
                <a:solidFill>
                  <a:srgbClr val="FF0000"/>
                </a:solidFill>
              </a:rPr>
              <a:t> — цилиндрический стержень с резьбой для ввинчивания в одну из соединяемых деталей и головкой различных форм.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4786322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Шпилька</a:t>
            </a:r>
            <a:r>
              <a:rPr lang="ru-RU" sz="2400" b="1" dirty="0" smtClean="0">
                <a:solidFill>
                  <a:srgbClr val="FF0000"/>
                </a:solidFill>
              </a:rPr>
              <a:t> - цилиндрический стержень с резьбой на обоих концах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Резьба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выступы на поверхности винтов и гаек, расположенные по винтовой линии.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ево пра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72816"/>
            <a:ext cx="3078255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2348880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В зависимости от направления винтовой линии, образующей витки, резьбу подразделяют на правую (А) и левую (Б).</a:t>
            </a:r>
            <a:endParaRPr lang="ru-RU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78632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Различают наружную и внутреннюю резьбы.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Наружная резьба - это резьба па стержне.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Внутренняя — в отверстии.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Резьба имеет множество элементов. Наиболее важные из них: </a:t>
            </a:r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профиль резьбы, шаг резьбы, угол профиля, наружный и внутренний диаметры</a:t>
            </a: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500702"/>
            <a:ext cx="3214710" cy="770004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357694"/>
            <a:ext cx="3143272" cy="79165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14686"/>
            <a:ext cx="3143272" cy="779324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204864"/>
            <a:ext cx="3176267" cy="636818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268760"/>
            <a:ext cx="3143272" cy="576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77281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упорная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78605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трапецеидальная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9290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прямоугольная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07207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треугольная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621508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круглая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" name="Рисунок 12" descr="ша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196752"/>
            <a:ext cx="5190958" cy="34762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4869160"/>
            <a:ext cx="5286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Если элементы резьбы даются в миллиметрах, то есть единицах метрической системы, то такая резьба называется метрической. В нашей стране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метрическая резьба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имеет наибольшее распространение.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резь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381995" cy="392909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Инструменты и приспособления для нарезания резьбы</a:t>
            </a:r>
            <a:endParaRPr lang="ru-RU" sz="2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плашкодержа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000108"/>
            <a:ext cx="3425182" cy="1544390"/>
          </a:xfrm>
          <a:prstGeom prst="rect">
            <a:avLst/>
          </a:prstGeom>
        </p:spPr>
      </p:pic>
      <p:pic>
        <p:nvPicPr>
          <p:cNvPr id="4" name="Рисунок 3" descr="ворт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3214710" cy="1449490"/>
          </a:xfrm>
          <a:prstGeom prst="rect">
            <a:avLst/>
          </a:prstGeom>
        </p:spPr>
      </p:pic>
      <p:pic>
        <p:nvPicPr>
          <p:cNvPr id="5" name="Рисунок 4" descr="метч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071810"/>
            <a:ext cx="3327172" cy="1500198"/>
          </a:xfrm>
          <a:prstGeom prst="rect">
            <a:avLst/>
          </a:prstGeom>
        </p:spPr>
      </p:pic>
      <p:pic>
        <p:nvPicPr>
          <p:cNvPr id="6" name="Рисунок 5" descr="плаш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000107"/>
            <a:ext cx="3143272" cy="1417279"/>
          </a:xfrm>
          <a:prstGeom prst="rect">
            <a:avLst/>
          </a:prstGeom>
        </p:spPr>
      </p:pic>
      <p:pic>
        <p:nvPicPr>
          <p:cNvPr id="7" name="Рисунок 6" descr="3_9079DSCN20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143512"/>
            <a:ext cx="3282677" cy="1481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242886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Плашки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64344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Метчики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50030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Плашкодержатель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457200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Воротки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Нарезание внутренней резьбы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85786" y="1285860"/>
          <a:ext cx="7786742" cy="5357850"/>
        </p:xfrm>
        <a:graphic>
          <a:graphicData uri="http://schemas.openxmlformats.org/presentationml/2006/ole">
            <p:oleObj spid="_x0000_s41986" name="Презентация" r:id="rId3" imgW="4569445" imgH="3426611" progId="PowerPoint.Show.12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5f32425cea5af3f97d2c4ac2e59fd176eb0e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254</Words>
  <Application>Microsoft Office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Презентация</vt:lpstr>
      <vt:lpstr>Нарезание наружной и внутренней резьбы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Нарезание внутренней резьбы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139</cp:revision>
  <dcterms:modified xsi:type="dcterms:W3CDTF">2013-03-14T04:25:37Z</dcterms:modified>
</cp:coreProperties>
</file>