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9" r:id="rId4"/>
    <p:sldId id="276" r:id="rId5"/>
    <p:sldId id="277" r:id="rId6"/>
    <p:sldId id="258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90" r:id="rId16"/>
    <p:sldId id="298" r:id="rId17"/>
    <p:sldId id="291" r:id="rId18"/>
    <p:sldId id="292" r:id="rId19"/>
    <p:sldId id="293" r:id="rId20"/>
    <p:sldId id="294" r:id="rId21"/>
    <p:sldId id="295" r:id="rId22"/>
    <p:sldId id="300" r:id="rId23"/>
    <p:sldId id="296" r:id="rId24"/>
    <p:sldId id="297" r:id="rId25"/>
    <p:sldId id="301" r:id="rId26"/>
    <p:sldId id="302" r:id="rId27"/>
    <p:sldId id="303" r:id="rId28"/>
    <p:sldId id="270" r:id="rId29"/>
    <p:sldId id="304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2%D0%B8%D0%BB%D1%8C%D1%81%D0%BE%D0%BD,_%D0%A2%D0%BE%D0%BC%D0%B0%D1%81_%D0%92%D1%83%D0%B4%D1%80%D0%B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m.ru/transportavi/tehnika_i_vooruzhenie_2003_02/p8.php" TargetMode="External"/><Relationship Id="rId7" Type="http://schemas.openxmlformats.org/officeDocument/2006/relationships/hyperlink" Target="http://opoccuu.com/ranks-table.htm" TargetMode="External"/><Relationship Id="rId2" Type="http://schemas.openxmlformats.org/officeDocument/2006/relationships/hyperlink" Target="http://www.onlinedics.ru/slovar/fasmer/t/tan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sempire.ru/nagrady-rossyiskoy-imperii/str-3.html" TargetMode="External"/><Relationship Id="rId5" Type="http://schemas.openxmlformats.org/officeDocument/2006/relationships/hyperlink" Target="http://ru.wikipedia.org/" TargetMode="External"/><Relationship Id="rId4" Type="http://schemas.openxmlformats.org/officeDocument/2006/relationships/hyperlink" Target="http://ru.wikipedia.org/wik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18" Type="http://schemas.openxmlformats.org/officeDocument/2006/relationships/slide" Target="slide23.xml"/><Relationship Id="rId3" Type="http://schemas.openxmlformats.org/officeDocument/2006/relationships/slide" Target="slide10.xml"/><Relationship Id="rId7" Type="http://schemas.openxmlformats.org/officeDocument/2006/relationships/slide" Target="slide6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" Type="http://schemas.openxmlformats.org/officeDocument/2006/relationships/slide" Target="slide9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5.xml"/><Relationship Id="rId5" Type="http://schemas.openxmlformats.org/officeDocument/2006/relationships/slide" Target="slide11.xml"/><Relationship Id="rId15" Type="http://schemas.openxmlformats.org/officeDocument/2006/relationships/slide" Target="slide18.xml"/><Relationship Id="rId10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8.xml"/><Relationship Id="rId1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http://ru.wikipedia.org/wiki/%D0%A0%D0%B0%D0%B4%D0%BA%D0%BE-%D0%94%D0%BC%D0%B8%D1%82%D1%80%D0%B8%D0%B5%D0%B2,_%D0%A0%D0%B0%D0%B4%D0%BA%D0%BE_%D0%94%D0%BC%D0%B8%D1%82%D1%80%D0%B8%D0%B5%D0%B2%D0%B8%D1%8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По страницам истории. Первая мировая война.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b="1" dirty="0" smtClean="0"/>
              <a:t>Быковская Наталья Владимировна учитель биологии МОУ СОШ №1 с УИОП г. Надыма</a:t>
            </a:r>
            <a:endParaRPr lang="ru-RU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Сражения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Что такое «Верденская мясорубка»?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21 февраля 1916 года германские войска начали наступательную операцию в районе крепости Верден, получившую название Битва при Вердене или Верденская мясорубка. После упорных боев с огромными потерями с обеих сторон немцам удалось продвинуться на 6—8 километров вперёд и взять некоторые из фортов крепости, но их наступление было остановлено. Эта битва продолжалась до 18 декабря 1916 года. Французы и англичане потеряли 750 тыс. человек, немцы — 450 тыс.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81986" y="62960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Сражения 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Когда были впервые применены танки?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В июне 1916года же началась битва на Сомме, продолжавшаяся до ноября, в ходе которой впервые были применены танки. В битве на Сомме союзники потеряли около 625 тыс. человек, а немцы — 465 тыс. человек.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81986" y="62960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Сражения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Где впервые было применено химическое оружие?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Немцы предприняли </a:t>
            </a:r>
            <a:r>
              <a:rPr lang="ru-RU" b="1" dirty="0" smtClean="0">
                <a:solidFill>
                  <a:srgbClr val="FF0000"/>
                </a:solidFill>
              </a:rPr>
              <a:t>контрудар </a:t>
            </a:r>
            <a:r>
              <a:rPr lang="ru-RU" b="1" dirty="0" smtClean="0">
                <a:solidFill>
                  <a:srgbClr val="FF0000"/>
                </a:solidFill>
              </a:rPr>
              <a:t>во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  <a:r>
              <a:rPr lang="ru-RU" b="1" u="sng" dirty="0" smtClean="0">
                <a:solidFill>
                  <a:srgbClr val="FF0000"/>
                </a:solidFill>
              </a:rPr>
              <a:t>Фландрии</a:t>
            </a:r>
            <a:r>
              <a:rPr lang="ru-RU" b="1" dirty="0" smtClean="0">
                <a:solidFill>
                  <a:srgbClr val="FF0000"/>
                </a:solidFill>
              </a:rPr>
              <a:t> у </a:t>
            </a:r>
            <a:r>
              <a:rPr lang="ru-RU" b="1" u="sng" dirty="0" smtClean="0">
                <a:solidFill>
                  <a:srgbClr val="FF0000"/>
                </a:solidFill>
              </a:rPr>
              <a:t>Ипра</a:t>
            </a:r>
            <a:r>
              <a:rPr lang="ru-RU" b="1" dirty="0" smtClean="0">
                <a:solidFill>
                  <a:srgbClr val="FF0000"/>
                </a:solidFill>
              </a:rPr>
              <a:t>, против английских войск (22 апреля — 25 мая 1915 года). При этом Германия, впервые в истории человечества и с полной неожиданностью для </a:t>
            </a:r>
            <a:r>
              <a:rPr lang="ru-RU" b="1" dirty="0" err="1" smtClean="0">
                <a:solidFill>
                  <a:srgbClr val="FF0000"/>
                </a:solidFill>
              </a:rPr>
              <a:t>англо-французов</a:t>
            </a:r>
            <a:r>
              <a:rPr lang="ru-RU" b="1" dirty="0" smtClean="0">
                <a:solidFill>
                  <a:srgbClr val="FF0000"/>
                </a:solidFill>
              </a:rPr>
              <a:t>, применила </a:t>
            </a:r>
            <a:r>
              <a:rPr lang="ru-RU" b="1" u="sng" dirty="0" smtClean="0">
                <a:solidFill>
                  <a:srgbClr val="FF0000"/>
                </a:solidFill>
              </a:rPr>
              <a:t>химическое оружие</a:t>
            </a:r>
            <a:r>
              <a:rPr lang="ru-RU" b="1" dirty="0" smtClean="0">
                <a:solidFill>
                  <a:srgbClr val="FF0000"/>
                </a:solidFill>
              </a:rPr>
              <a:t> (из баллонов был выпущен </a:t>
            </a:r>
            <a:r>
              <a:rPr lang="ru-RU" b="1" u="sng" dirty="0" smtClean="0">
                <a:solidFill>
                  <a:srgbClr val="FF0000"/>
                </a:solidFill>
              </a:rPr>
              <a:t>хлор</a:t>
            </a:r>
            <a:r>
              <a:rPr lang="ru-RU" b="1" dirty="0" smtClean="0">
                <a:solidFill>
                  <a:srgbClr val="FF0000"/>
                </a:solidFill>
              </a:rPr>
              <a:t>). От газа пострадало 15 тыс. человек, из которых 5 тыс. умерли.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81986" y="62960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mgpreview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37298"/>
            <a:ext cx="7572428" cy="65207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Оружие 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означает  танк?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Танк -резервуар для хранения жидкостей. </a:t>
            </a:r>
            <a:r>
              <a:rPr lang="ru-RU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Англичане послали новейшие машины на фронт и в целях конспирации называли их  «бочки». В переводе танк. Так и закрепилось это название за этими боевыми машинами.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364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14488"/>
            <a:ext cx="7166193" cy="4572032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081986" y="62960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Оружие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Автор станкового пулемета?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Пулемет «Максим» обр. 1910 г. представлял </a:t>
            </a:r>
            <a:r>
              <a:rPr lang="ru-RU" b="1" dirty="0" smtClean="0">
                <a:solidFill>
                  <a:srgbClr val="FF0000"/>
                </a:solidFill>
              </a:rPr>
              <a:t>собой </a:t>
            </a:r>
            <a:r>
              <a:rPr lang="ru-RU" b="1" dirty="0" smtClean="0">
                <a:solidFill>
                  <a:srgbClr val="FF0000"/>
                </a:solidFill>
              </a:rPr>
              <a:t>модернизированный вариант пулемета обр. 1905 г., серийное производство которого велось на ИТОЗ с моя 1905 г. по лицензии английской фирмы «Максим, </a:t>
            </a:r>
            <a:r>
              <a:rPr lang="ru-RU" b="1" dirty="0" err="1" smtClean="0">
                <a:solidFill>
                  <a:srgbClr val="FF0000"/>
                </a:solidFill>
              </a:rPr>
              <a:t>Виккерс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энд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Санз</a:t>
            </a:r>
            <a:r>
              <a:rPr lang="ru-RU" b="1" dirty="0" smtClean="0">
                <a:solidFill>
                  <a:srgbClr val="FF0000"/>
                </a:solidFill>
              </a:rPr>
              <a:t>». Главная роль в доработке системы обоих образцов пулемета и постановке их на производство принадлежала служившим на ИТОЗ гвардии полковнику П.П.Третьякову и старшему классному мастеру </a:t>
            </a:r>
            <a:r>
              <a:rPr lang="ru-RU" b="1" dirty="0" err="1" smtClean="0">
                <a:solidFill>
                  <a:srgbClr val="FF0000"/>
                </a:solidFill>
              </a:rPr>
              <a:t>И.Л.Постухову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81986" y="62960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6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357430"/>
            <a:ext cx="6787658" cy="40195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Оружие 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Когда немцы впервые применили боевые аэропланы?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 время </a:t>
            </a:r>
            <a:r>
              <a:rPr lang="ru-RU" b="1" dirty="0" err="1" smtClean="0">
                <a:solidFill>
                  <a:srgbClr val="FF0000"/>
                </a:solidFill>
              </a:rPr>
              <a:t>Верденской</a:t>
            </a:r>
            <a:r>
              <a:rPr lang="ru-RU" b="1" dirty="0" smtClean="0">
                <a:solidFill>
                  <a:srgbClr val="FF0000"/>
                </a:solidFill>
              </a:rPr>
              <a:t> мясорубки были применены аэропланы, которые могли вести пулеметный огонь не повреждая винт машины.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war_1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143380"/>
            <a:ext cx="3428992" cy="2457444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50003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Оружие 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Стрелковое оружие безотказно действовавшее в годы первой мировой и Великой отечественной войны.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7,62-мм (3-линейная) винтовка образца 1891 года (</a:t>
            </a:r>
            <a:r>
              <a:rPr lang="ru-RU" b="1" i="1" dirty="0" smtClean="0">
                <a:solidFill>
                  <a:srgbClr val="FF0000"/>
                </a:solidFill>
              </a:rPr>
              <a:t>винтовка </a:t>
            </a:r>
            <a:r>
              <a:rPr lang="ru-RU" b="1" i="1" dirty="0" err="1" smtClean="0">
                <a:solidFill>
                  <a:srgbClr val="FF0000"/>
                </a:solidFill>
              </a:rPr>
              <a:t>Мосина</a:t>
            </a:r>
            <a:r>
              <a:rPr lang="ru-RU" b="1" dirty="0" smtClean="0">
                <a:solidFill>
                  <a:srgbClr val="FF0000"/>
                </a:solidFill>
              </a:rPr>
              <a:t>, </a:t>
            </a:r>
            <a:r>
              <a:rPr lang="ru-RU" b="1" i="1" dirty="0" smtClean="0">
                <a:solidFill>
                  <a:srgbClr val="FF0000"/>
                </a:solidFill>
              </a:rPr>
              <a:t>трёхлинейка</a:t>
            </a:r>
            <a:r>
              <a:rPr lang="ru-RU" b="1" dirty="0" smtClean="0">
                <a:solidFill>
                  <a:srgbClr val="FF0000"/>
                </a:solidFill>
              </a:rPr>
              <a:t>).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preview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6215106" cy="4561301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Личности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В чем заключался план </a:t>
            </a:r>
            <a:r>
              <a:rPr lang="ru-RU" dirty="0" err="1" smtClean="0"/>
              <a:t>Шлиффена</a:t>
            </a:r>
            <a:r>
              <a:rPr lang="ru-RU" dirty="0" smtClean="0"/>
              <a:t>?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План </a:t>
            </a:r>
            <a:r>
              <a:rPr lang="ru-RU" b="1" dirty="0" err="1" smtClean="0">
                <a:solidFill>
                  <a:srgbClr val="FF0000"/>
                </a:solidFill>
              </a:rPr>
              <a:t>Шли́ффена</a:t>
            </a:r>
            <a:r>
              <a:rPr lang="ru-RU" b="1" dirty="0" smtClean="0">
                <a:solidFill>
                  <a:srgbClr val="FF0000"/>
                </a:solidFill>
              </a:rPr>
              <a:t> — стратегический план военного командования Германской империи, который был разработан в начале XX века, чтобы одержать быструю победу в Первой мировой войне на Западном фронте в войне с Францией, и в войне с Россией на Восточном. В последующей, изменённой вариации, план был предназначен для победы в течение первого месяца Первой мировой войны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Alfred_Graf_von_Schlieff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855330"/>
            <a:ext cx="3286133" cy="600267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928662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Личности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Кто являлся главнокомандующим австро-венгерских войск?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Фридрих Мария Альбрехт Вильгельм Карл  Австрийский, герцог </a:t>
            </a:r>
            <a:r>
              <a:rPr lang="ru-RU" b="1" dirty="0" err="1" smtClean="0">
                <a:solidFill>
                  <a:srgbClr val="FF0000"/>
                </a:solidFill>
              </a:rPr>
              <a:t>Тешинский</a:t>
            </a:r>
            <a:r>
              <a:rPr lang="ru-RU" b="1" dirty="0" smtClean="0">
                <a:solidFill>
                  <a:srgbClr val="FF0000"/>
                </a:solidFill>
              </a:rPr>
              <a:t>, военачальник, главнокомандующий австро-венгерской армией во время </a:t>
            </a:r>
            <a:r>
              <a:rPr lang="ru-RU" b="1" u="sng" dirty="0" smtClean="0">
                <a:solidFill>
                  <a:srgbClr val="FF0000"/>
                </a:solidFill>
              </a:rPr>
              <a:t>Первой мировой </a:t>
            </a:r>
            <a:r>
              <a:rPr lang="ru-RU" b="1" u="sng" dirty="0" smtClean="0">
                <a:solidFill>
                  <a:srgbClr val="FF0000"/>
                </a:solidFill>
              </a:rPr>
              <a:t>войны</a:t>
            </a:r>
            <a:r>
              <a:rPr lang="ru-RU" b="1" u="sng" dirty="0" smtClean="0">
                <a:solidFill>
                  <a:srgbClr val="FF0000"/>
                </a:solidFill>
              </a:rPr>
              <a:t>, а</a:t>
            </a:r>
            <a:r>
              <a:rPr lang="ru-RU" b="1" dirty="0" smtClean="0">
                <a:solidFill>
                  <a:srgbClr val="FF0000"/>
                </a:solidFill>
              </a:rPr>
              <a:t>встрийский</a:t>
            </a:r>
            <a:r>
              <a:rPr lang="ru-RU" b="1" dirty="0" smtClean="0">
                <a:solidFill>
                  <a:srgbClr val="FF0000"/>
                </a:solidFill>
              </a:rPr>
              <a:t> фельдмаршал, германский генерал-фельдмаршал 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Friedrich_Austria_przemysl_19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71546"/>
            <a:ext cx="7855495" cy="464347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081986" y="62960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Личности </a:t>
            </a:r>
            <a:endParaRPr lang="ru-RU" dirty="0"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Русский военачальник, генерал от инфантерии. Военный разведчик, дипломат и путешественник-исследователь. Герой русско-японской и Первой мировой войн. Верховный Главнокомандующий Русской армии (август 1917 года). Участник Гражданской войны, один из организаторов и Главнокомандующий Добровольческой армии, вождь Белого движения на Юге России, кавалер орденов Святого Георгия 3-й и 4-й степеней, ордена Святой Анны 2-й степени, ордена Святого Станислава3-й степени, Знака 1-го Кубанского (Ледяного) похода (посмертно), обладатель Георгиевского оружия.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Причины: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ищут и не находят причину, по которой началась война. Их поиски тщетны, причину эту они не найдут. Война началась не по какой-то одной причине, война началась по всем причинам сразу.</a:t>
            </a:r>
          </a:p>
          <a:p>
            <a:pPr algn="r">
              <a:buNone/>
            </a:pPr>
            <a:r>
              <a:rPr lang="ru-RU" u="sng" dirty="0" smtClean="0">
                <a:hlinkClick r:id="rId2" tooltip="Вильсон, Томас Вудро"/>
              </a:rPr>
              <a:t>Томас </a:t>
            </a:r>
            <a:r>
              <a:rPr lang="ru-RU" u="sng" dirty="0" err="1" smtClean="0">
                <a:hlinkClick r:id="rId2" tooltip="Вильсон, Томас Вудро"/>
              </a:rPr>
              <a:t>Вудро</a:t>
            </a:r>
            <a:r>
              <a:rPr lang="ru-RU" u="sng" dirty="0" smtClean="0">
                <a:hlinkClick r:id="rId2" tooltip="Вильсон, Томас Вудро"/>
              </a:rPr>
              <a:t> Вильсон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Корнилов Лавр Георгиевич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200px-Генералъ-отъ-инфантерi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1357298"/>
            <a:ext cx="3556016" cy="5031763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000100" y="6072206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Личности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(19 [31] августа 1853, Тифлис — 17 марта 1926, Москва) — русский и </a:t>
            </a:r>
            <a:r>
              <a:rPr lang="ru-RU" dirty="0" smtClean="0"/>
              <a:t>советский военачальник </a:t>
            </a:r>
            <a:r>
              <a:rPr lang="ru-RU" dirty="0" smtClean="0"/>
              <a:t>и военный педагог, генерал от кавалерии (с 6 декабря 1912), генерал-адъютант (с 10 апреля 1915), главный инспектор кавалерии РККА (1923). Главнокомандующий знаменитого прорыва.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Брусилов Алексей Алексеевич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25px-Brusilov_Aleksei_in_19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499" y="500042"/>
            <a:ext cx="3800501" cy="5945672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357290" y="6072206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 – ордена и медали русской армии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rder_of_St._George,_4th_cla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2794000" cy="3124200"/>
          </a:xfr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5500694" y="1857364"/>
            <a:ext cx="3214710" cy="32147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7291" y="4937099"/>
            <a:ext cx="21431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Орден Святого Георгия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5643570" y="5143512"/>
            <a:ext cx="29289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Орден  Святого Благоверного Великого Князя Александра Невского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тур – ордена и медали русской армии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1000100" y="1785925"/>
            <a:ext cx="2714644" cy="3934267"/>
          </a:xfrm>
        </p:spPr>
      </p:pic>
      <p:pic>
        <p:nvPicPr>
          <p:cNvPr id="7" name="Рисунок 6" descr="sevastop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785926"/>
            <a:ext cx="2900935" cy="35004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1539" y="5929330"/>
            <a:ext cx="2928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Орден Святого Апостола Андрея Первозванного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5715016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Медаль за оборону Севастополя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 - соедини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Младший унтер-офицер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Сержант 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Капитан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Капитан 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Унтер-офицер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Старшина 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Поручик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Младший лейтенант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Подпрапорщик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Младший сержант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Штабс-капитан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Майор 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Прапорщик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Старший лейтенант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Генерал от инфантерии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Маршал 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Генерал фельдмаршал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Генерал полковник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Младший унтер-офицер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Младший сержант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Капитан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Майор 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Унтер-офицер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Сержант 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Поручик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Старший лейтенант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Подпрапорщик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Старшина 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Штабс-капитан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Капитан 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Прапорщик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Младший лейтенант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Генерал от инфантерии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Генерал полковник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Генерал фельдмаршал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Маршал 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Человечество никогда ещё не было в таком положении. Не достигнув значительно более высокого уровня добродетели и не пользуясь значительно более мудрым руководством, люди впервые получили в руки такие орудия, при помощи которых они без промаха могут уничтожить всё человечество. Таково достижение всей их славной истории, всех славных трудов предшествовавших поколений. И люди хорошо сделают, если остановятся и задумаются над этой своей новой ответственностью. Смерть стоит начеку, послушная, выжидающая, готовая служить, готовая смести все народы «</a:t>
            </a:r>
            <a:r>
              <a:rPr lang="ru-RU" dirty="0" err="1" smtClean="0"/>
              <a:t>en</a:t>
            </a:r>
            <a:r>
              <a:rPr lang="ru-RU" dirty="0" smtClean="0"/>
              <a:t> </a:t>
            </a:r>
            <a:r>
              <a:rPr lang="ru-RU" dirty="0" err="1" smtClean="0"/>
              <a:t>masse</a:t>
            </a:r>
            <a:r>
              <a:rPr lang="ru-RU" dirty="0" smtClean="0"/>
              <a:t>», готовая, если это потребуется, обратить в порошок, без всякой надежды на возрождение, всё, что осталось от цивилизации. Она ждёт только слова команды. Она ждёт этого слова от хрупкого перепуганного существа, которое уже давно служит ей жертвой и которое теперь один единственный раз стало её повелителем.</a:t>
            </a:r>
          </a:p>
          <a:p>
            <a:pPr algn="r">
              <a:buNone/>
            </a:pPr>
            <a:r>
              <a:rPr lang="ru-RU" dirty="0" smtClean="0"/>
              <a:t>У. </a:t>
            </a:r>
            <a:r>
              <a:rPr lang="ru-RU" dirty="0" smtClean="0"/>
              <a:t>Черчилль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71480"/>
            <a:ext cx="4040188" cy="555468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Война</a:t>
            </a:r>
          </a:p>
          <a:p>
            <a:pPr>
              <a:buNone/>
            </a:pPr>
            <a:r>
              <a:rPr lang="ru-RU" b="1" i="1" dirty="0" smtClean="0"/>
              <a:t>М. М. </a:t>
            </a:r>
            <a:r>
              <a:rPr lang="ru-RU" b="1" i="1" dirty="0" err="1" smtClean="0"/>
              <a:t>Чичагову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	Как собака на цепи тяжелой,</a:t>
            </a:r>
            <a:br>
              <a:rPr lang="ru-RU" b="1" dirty="0" smtClean="0"/>
            </a:br>
            <a:r>
              <a:rPr lang="ru-RU" b="1" dirty="0" smtClean="0"/>
              <a:t>Тявкает за лесом пулемет,</a:t>
            </a:r>
            <a:br>
              <a:rPr lang="ru-RU" b="1" dirty="0" smtClean="0"/>
            </a:br>
            <a:r>
              <a:rPr lang="ru-RU" b="1" dirty="0" smtClean="0"/>
              <a:t>И жужжат шрапнели, словно пчелы,</a:t>
            </a:r>
            <a:br>
              <a:rPr lang="ru-RU" b="1" dirty="0" smtClean="0"/>
            </a:br>
            <a:r>
              <a:rPr lang="ru-RU" b="1" dirty="0" smtClean="0"/>
              <a:t>Собирая ярко-красный мед.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 «ура» вдали — как будто пенье</a:t>
            </a:r>
            <a:br>
              <a:rPr lang="ru-RU" b="1" dirty="0" smtClean="0"/>
            </a:br>
            <a:r>
              <a:rPr lang="ru-RU" b="1" dirty="0" smtClean="0"/>
              <a:t>Трудный день окончивших жнецов.</a:t>
            </a:r>
            <a:br>
              <a:rPr lang="ru-RU" b="1" dirty="0" smtClean="0"/>
            </a:br>
            <a:r>
              <a:rPr lang="ru-RU" b="1" dirty="0" smtClean="0"/>
              <a:t>Скажешь: это — мирное селенье</a:t>
            </a:r>
            <a:br>
              <a:rPr lang="ru-RU" b="1" dirty="0" smtClean="0"/>
            </a:br>
            <a:r>
              <a:rPr lang="ru-RU" b="1" dirty="0" smtClean="0"/>
              <a:t>В самый благостный из вечеров.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b="1" dirty="0" smtClean="0"/>
              <a:t> 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500042"/>
            <a:ext cx="4041775" cy="562612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И воистину светло и свято</a:t>
            </a:r>
            <a:br>
              <a:rPr lang="ru-RU" b="1" dirty="0" smtClean="0"/>
            </a:br>
            <a:r>
              <a:rPr lang="ru-RU" b="1" dirty="0" smtClean="0"/>
              <a:t>Дело величавое войны,</a:t>
            </a:r>
            <a:br>
              <a:rPr lang="ru-RU" b="1" dirty="0" smtClean="0"/>
            </a:br>
            <a:r>
              <a:rPr lang="ru-RU" b="1" dirty="0" smtClean="0"/>
              <a:t>Серафимы, ясны и крылаты,</a:t>
            </a:r>
            <a:br>
              <a:rPr lang="ru-RU" b="1" dirty="0" smtClean="0"/>
            </a:br>
            <a:r>
              <a:rPr lang="ru-RU" b="1" dirty="0" smtClean="0"/>
              <a:t>За плечами воинов видны.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Тружеников, медленно идущих</a:t>
            </a:r>
            <a:br>
              <a:rPr lang="ru-RU" b="1" dirty="0" smtClean="0"/>
            </a:br>
            <a:r>
              <a:rPr lang="ru-RU" b="1" dirty="0" smtClean="0"/>
              <a:t>На полях, омоченных в крови,</a:t>
            </a:r>
            <a:br>
              <a:rPr lang="ru-RU" b="1" dirty="0" smtClean="0"/>
            </a:br>
            <a:r>
              <a:rPr lang="ru-RU" b="1" dirty="0" smtClean="0"/>
              <a:t>Подвиг сеющих и славу жнущих,</a:t>
            </a:r>
            <a:br>
              <a:rPr lang="ru-RU" b="1" dirty="0" smtClean="0"/>
            </a:br>
            <a:r>
              <a:rPr lang="ru-RU" b="1" dirty="0" smtClean="0"/>
              <a:t>Ныне, Господи, благослови.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Как у тех, что гнутся над сохою,</a:t>
            </a:r>
            <a:br>
              <a:rPr lang="ru-RU" b="1" dirty="0" smtClean="0"/>
            </a:br>
            <a:r>
              <a:rPr lang="ru-RU" b="1" dirty="0" smtClean="0"/>
              <a:t>Как у тех, что молят и скорбят,</a:t>
            </a:r>
            <a:br>
              <a:rPr lang="ru-RU" b="1" dirty="0" smtClean="0"/>
            </a:br>
            <a:r>
              <a:rPr lang="ru-RU" b="1" dirty="0" smtClean="0"/>
              <a:t>Их сердца горят перед Тобою,</a:t>
            </a:r>
            <a:br>
              <a:rPr lang="ru-RU" b="1" dirty="0" smtClean="0"/>
            </a:br>
            <a:r>
              <a:rPr lang="ru-RU" b="1" dirty="0" smtClean="0"/>
              <a:t>Восковыми свечками горят</a:t>
            </a:r>
          </a:p>
          <a:p>
            <a:pPr algn="r"/>
            <a:r>
              <a:rPr lang="ru-RU" b="1" dirty="0" smtClean="0"/>
              <a:t>Н.Гумилев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Источники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http://www.onlinedics.ru/slovar/fasmer/t/tank.html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http://www.plam.ru/transportavi/tehnika_i_vooruzhenie_2003_02/p8.php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http://ru.wikipedia.org/wiki</a:t>
            </a:r>
            <a:endParaRPr lang="ru-RU" dirty="0" smtClean="0"/>
          </a:p>
          <a:p>
            <a:r>
              <a:rPr lang="en-US" dirty="0" smtClean="0"/>
              <a:t>u.wikipedia.org/wiki/</a:t>
            </a:r>
            <a:r>
              <a:rPr lang="ru-RU" dirty="0" err="1" smtClean="0"/>
              <a:t>План_Шлиффена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http://ru.wikipedia.org/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http://www.rusempire.ru/nagrady-rossyiskoy-imperii/str-3.html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</a:t>
            </a:r>
            <a:r>
              <a:rPr lang="en-US" smtClean="0">
                <a:hlinkClick r:id="rId7"/>
              </a:rPr>
              <a:t>://opoccuu.com/ranks-table.htm</a:t>
            </a: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тур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Сражения 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Даты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Оружие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Личность </a:t>
            </a:r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3214678" y="1428736"/>
            <a:ext cx="1000132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100</a:t>
            </a:r>
            <a:endParaRPr lang="ru-RU" dirty="0"/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4929190" y="1500174"/>
            <a:ext cx="1000132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200</a:t>
            </a:r>
            <a:endParaRPr lang="ru-RU" dirty="0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7715272" y="1500174"/>
            <a:ext cx="1000132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500</a:t>
            </a:r>
            <a:endParaRPr lang="ru-RU" dirty="0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6357950" y="1500174"/>
            <a:ext cx="1000132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400</a:t>
            </a:r>
            <a:endParaRPr lang="ru-RU" dirty="0"/>
          </a:p>
        </p:txBody>
      </p:sp>
      <p:sp>
        <p:nvSpPr>
          <p:cNvPr id="8" name="Овал 7">
            <a:hlinkClick r:id="rId6" action="ppaction://hlinksldjump"/>
          </p:cNvPr>
          <p:cNvSpPr/>
          <p:nvPr/>
        </p:nvSpPr>
        <p:spPr>
          <a:xfrm>
            <a:off x="3143240" y="2500306"/>
            <a:ext cx="1000132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9" name="Овал 8">
            <a:hlinkClick r:id="rId7" action="ppaction://hlinksldjump"/>
          </p:cNvPr>
          <p:cNvSpPr/>
          <p:nvPr/>
        </p:nvSpPr>
        <p:spPr>
          <a:xfrm>
            <a:off x="4714876" y="2500306"/>
            <a:ext cx="1000132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10" name="Овал 9">
            <a:hlinkClick r:id="rId8" action="ppaction://hlinksldjump"/>
          </p:cNvPr>
          <p:cNvSpPr/>
          <p:nvPr/>
        </p:nvSpPr>
        <p:spPr>
          <a:xfrm>
            <a:off x="6215074" y="2571744"/>
            <a:ext cx="1000132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</a:t>
            </a:r>
            <a:endParaRPr lang="ru-RU" dirty="0"/>
          </a:p>
        </p:txBody>
      </p:sp>
      <p:sp>
        <p:nvSpPr>
          <p:cNvPr id="11" name="Овал 10">
            <a:hlinkClick r:id="rId9" action="ppaction://hlinksldjump"/>
          </p:cNvPr>
          <p:cNvSpPr/>
          <p:nvPr/>
        </p:nvSpPr>
        <p:spPr>
          <a:xfrm>
            <a:off x="7643834" y="2571744"/>
            <a:ext cx="1000132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500</a:t>
            </a:r>
            <a:endParaRPr lang="ru-RU" dirty="0"/>
          </a:p>
        </p:txBody>
      </p:sp>
      <p:sp>
        <p:nvSpPr>
          <p:cNvPr id="12" name="Овал 11">
            <a:hlinkClick r:id="rId10" action="ppaction://hlinksldjump"/>
          </p:cNvPr>
          <p:cNvSpPr/>
          <p:nvPr/>
        </p:nvSpPr>
        <p:spPr>
          <a:xfrm>
            <a:off x="3071802" y="3643314"/>
            <a:ext cx="1000132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13" name="Овал 12">
            <a:hlinkClick r:id="rId11" action="ppaction://hlinksldjump"/>
          </p:cNvPr>
          <p:cNvSpPr/>
          <p:nvPr/>
        </p:nvSpPr>
        <p:spPr>
          <a:xfrm>
            <a:off x="6143636" y="3643314"/>
            <a:ext cx="1000132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</a:t>
            </a:r>
            <a:endParaRPr lang="ru-RU" dirty="0"/>
          </a:p>
        </p:txBody>
      </p:sp>
      <p:sp>
        <p:nvSpPr>
          <p:cNvPr id="14" name="Овал 13">
            <a:hlinkClick r:id="rId12" action="ppaction://hlinksldjump"/>
          </p:cNvPr>
          <p:cNvSpPr/>
          <p:nvPr/>
        </p:nvSpPr>
        <p:spPr>
          <a:xfrm>
            <a:off x="7643834" y="3643314"/>
            <a:ext cx="1000132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500</a:t>
            </a:r>
            <a:endParaRPr lang="ru-RU" dirty="0"/>
          </a:p>
        </p:txBody>
      </p:sp>
      <p:sp>
        <p:nvSpPr>
          <p:cNvPr id="15" name="Овал 14">
            <a:hlinkClick r:id="rId13" action="ppaction://hlinksldjump"/>
          </p:cNvPr>
          <p:cNvSpPr/>
          <p:nvPr/>
        </p:nvSpPr>
        <p:spPr>
          <a:xfrm>
            <a:off x="4572000" y="3643314"/>
            <a:ext cx="1000132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16" name="Овал 15">
            <a:hlinkClick r:id="rId14" action="ppaction://hlinksldjump"/>
          </p:cNvPr>
          <p:cNvSpPr/>
          <p:nvPr/>
        </p:nvSpPr>
        <p:spPr>
          <a:xfrm>
            <a:off x="3071802" y="4643446"/>
            <a:ext cx="1000132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17" name="Овал 16">
            <a:hlinkClick r:id="rId15" action="ppaction://hlinksldjump"/>
          </p:cNvPr>
          <p:cNvSpPr/>
          <p:nvPr/>
        </p:nvSpPr>
        <p:spPr>
          <a:xfrm>
            <a:off x="4572000" y="4643446"/>
            <a:ext cx="1000132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18" name="Овал 17">
            <a:hlinkClick r:id="rId16" action="ppaction://hlinksldjump"/>
          </p:cNvPr>
          <p:cNvSpPr/>
          <p:nvPr/>
        </p:nvSpPr>
        <p:spPr>
          <a:xfrm>
            <a:off x="6072198" y="4643446"/>
            <a:ext cx="1000132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400</a:t>
            </a:r>
            <a:endParaRPr lang="ru-RU" dirty="0"/>
          </a:p>
        </p:txBody>
      </p:sp>
      <p:sp>
        <p:nvSpPr>
          <p:cNvPr id="19" name="Овал 18">
            <a:hlinkClick r:id="rId17" action="ppaction://hlinksldjump"/>
          </p:cNvPr>
          <p:cNvSpPr/>
          <p:nvPr/>
        </p:nvSpPr>
        <p:spPr>
          <a:xfrm>
            <a:off x="7643834" y="4643446"/>
            <a:ext cx="1000132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500</a:t>
            </a:r>
            <a:endParaRPr lang="ru-RU" dirty="0"/>
          </a:p>
        </p:txBody>
      </p:sp>
      <p:sp>
        <p:nvSpPr>
          <p:cNvPr id="20" name="Управляющая кнопка: в конец 19">
            <a:hlinkClick r:id="rId18" action="ppaction://hlinksldjump" highlightClick="1"/>
          </p:cNvPr>
          <p:cNvSpPr/>
          <p:nvPr/>
        </p:nvSpPr>
        <p:spPr>
          <a:xfrm>
            <a:off x="8001024" y="5786454"/>
            <a:ext cx="857256" cy="8572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Даты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Какова официальная причина начала первой мировой войны? Назовите дату этого события.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28 июня 1914 года </a:t>
            </a:r>
            <a:r>
              <a:rPr lang="ru-RU" b="1" u="sng" dirty="0" smtClean="0">
                <a:solidFill>
                  <a:srgbClr val="FF0000"/>
                </a:solidFill>
              </a:rPr>
              <a:t>Гаврило Принцип</a:t>
            </a:r>
            <a:r>
              <a:rPr lang="ru-RU" b="1" dirty="0" smtClean="0">
                <a:solidFill>
                  <a:srgbClr val="FF0000"/>
                </a:solidFill>
              </a:rPr>
              <a:t>, девятнадцатилетний боснийский серб, студент, член националистической сербской террористической организации Млада </a:t>
            </a:r>
            <a:r>
              <a:rPr lang="ru-RU" b="1" dirty="0" err="1" smtClean="0">
                <a:solidFill>
                  <a:srgbClr val="FF0000"/>
                </a:solidFill>
              </a:rPr>
              <a:t>Босна</a:t>
            </a:r>
            <a:r>
              <a:rPr lang="ru-RU" b="1" dirty="0" smtClean="0">
                <a:solidFill>
                  <a:srgbClr val="FF0000"/>
                </a:solidFill>
              </a:rPr>
              <a:t>, убивает в Сараево наследника австрийского престола эрцгерцога Франца Фердинанда, приехавшего для ознакомления со вновь приобретёнными территориями, и его жену Софию </a:t>
            </a:r>
            <a:r>
              <a:rPr lang="ru-RU" b="1" dirty="0" err="1" smtClean="0">
                <a:solidFill>
                  <a:srgbClr val="FF0000"/>
                </a:solidFill>
              </a:rPr>
              <a:t>Хотек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29586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Даты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6635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Когда началась </a:t>
            </a:r>
            <a:r>
              <a:rPr lang="ru-RU" dirty="0" err="1" smtClean="0"/>
              <a:t>Галицийская</a:t>
            </a:r>
            <a:r>
              <a:rPr lang="ru-RU" dirty="0" smtClean="0"/>
              <a:t> битва?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5 (18) августа 1914 года началась </a:t>
            </a:r>
            <a:r>
              <a:rPr lang="ru-RU" b="1" dirty="0" err="1" smtClean="0">
                <a:solidFill>
                  <a:srgbClr val="FF0000"/>
                </a:solidFill>
              </a:rPr>
              <a:t>Галицийская</a:t>
            </a:r>
            <a:r>
              <a:rPr lang="ru-RU" b="1" dirty="0" smtClean="0">
                <a:solidFill>
                  <a:srgbClr val="FF0000"/>
                </a:solidFill>
              </a:rPr>
              <a:t> битва — огромное по масштабу задействованных сил сражение между русскими войсками Юго-Западного фронта (5 армий) под командованием генерала </a:t>
            </a:r>
            <a:r>
              <a:rPr lang="ru-RU" b="1" u="sng" dirty="0" smtClean="0">
                <a:solidFill>
                  <a:srgbClr val="FF0000"/>
                </a:solidFill>
              </a:rPr>
              <a:t>Иванова</a:t>
            </a:r>
            <a:r>
              <a:rPr lang="ru-RU" b="1" dirty="0" smtClean="0">
                <a:solidFill>
                  <a:srgbClr val="FF0000"/>
                </a:solidFill>
              </a:rPr>
              <a:t> и четырьмя австро-венгерскими армиями под командованием </a:t>
            </a:r>
            <a:r>
              <a:rPr lang="ru-RU" b="1" u="sng" dirty="0" smtClean="0">
                <a:solidFill>
                  <a:srgbClr val="FF0000"/>
                </a:solidFill>
              </a:rPr>
              <a:t>эрцгерцога Фридриха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81986" y="62960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Даты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Когда началась Первая мировая война?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28 июля 1914 г. – 6 августа 1914 года Австро-Венгрия  и Германия объявили войну Сербии, Франции, Бельгии и России. Началась Первая мировая война.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81986" y="62960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Даты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Когда началась осада Перемышля?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4 (17) сентября 1914 года передовые отряды 3-й русской армии под командованием генерала </a:t>
            </a:r>
            <a:r>
              <a:rPr lang="ru-RU" b="1" dirty="0" err="1" smtClean="0">
                <a:solidFill>
                  <a:srgbClr val="FF0000"/>
                </a:solidFill>
                <a:hlinkClick r:id="rId2" tooltip="Радко-Дмитриев, Радко Дмитриевич"/>
              </a:rPr>
              <a:t>Радко-Дмитриева</a:t>
            </a:r>
            <a:r>
              <a:rPr lang="ru-RU" b="1" dirty="0" smtClean="0">
                <a:solidFill>
                  <a:srgbClr val="FF0000"/>
                </a:solidFill>
              </a:rPr>
              <a:t> начали осаду австро-венгерской крепости. 9 (22) марта 1915 года крепость капитулировала.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81986" y="62960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Сражения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Чем знаменита битва на Марне. («Чудо на Марне»)?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Битва на Марне</a:t>
            </a:r>
            <a:r>
              <a:rPr lang="ru-RU" b="1" dirty="0" smtClean="0">
                <a:solidFill>
                  <a:srgbClr val="FF0000"/>
                </a:solidFill>
              </a:rPr>
              <a:t>, в которой союзникам удалось переломить ход боевых действий в свою пользу и отбросить немецкие войска на фронте от </a:t>
            </a:r>
            <a:r>
              <a:rPr lang="ru-RU" b="1" u="sng" dirty="0" smtClean="0">
                <a:solidFill>
                  <a:srgbClr val="FF0000"/>
                </a:solidFill>
              </a:rPr>
              <a:t>Вердена</a:t>
            </a:r>
            <a:r>
              <a:rPr lang="ru-RU" b="1" dirty="0" smtClean="0">
                <a:solidFill>
                  <a:srgbClr val="FF0000"/>
                </a:solidFill>
              </a:rPr>
              <a:t> до </a:t>
            </a:r>
            <a:r>
              <a:rPr lang="ru-RU" b="1" u="sng" dirty="0" smtClean="0">
                <a:solidFill>
                  <a:srgbClr val="FF0000"/>
                </a:solidFill>
              </a:rPr>
              <a:t>Амьена</a:t>
            </a:r>
            <a:r>
              <a:rPr lang="ru-RU" b="1" dirty="0" smtClean="0">
                <a:solidFill>
                  <a:srgbClr val="FF0000"/>
                </a:solidFill>
              </a:rPr>
              <a:t> на 50-100 километров назад. Битва на Марне была интенсивной, но непродолжительной — основное сражение началось 5 сентября, 9 сентября поражение германской армии стало очевидным, к 12-13 сентября был закончен отход германской армии к рубежу по рекам </a:t>
            </a:r>
            <a:r>
              <a:rPr lang="ru-RU" b="1" dirty="0" err="1" smtClean="0">
                <a:solidFill>
                  <a:srgbClr val="FF0000"/>
                </a:solidFill>
              </a:rPr>
              <a:t>Эна</a:t>
            </a:r>
            <a:r>
              <a:rPr lang="ru-RU" b="1" dirty="0" smtClean="0">
                <a:solidFill>
                  <a:srgbClr val="FF0000"/>
                </a:solidFill>
              </a:rPr>
              <a:t> и </a:t>
            </a:r>
            <a:r>
              <a:rPr lang="ru-RU" b="1" dirty="0" err="1" smtClean="0">
                <a:solidFill>
                  <a:srgbClr val="FF0000"/>
                </a:solidFill>
              </a:rPr>
              <a:t>Вель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81986" y="62960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249</TotalTime>
  <Words>557</Words>
  <PresentationFormat>Экран (4:3)</PresentationFormat>
  <Paragraphs>145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По страницам истории. Первая мировая война.</vt:lpstr>
      <vt:lpstr>Причины:</vt:lpstr>
      <vt:lpstr>Слайд 3</vt:lpstr>
      <vt:lpstr>I тур </vt:lpstr>
      <vt:lpstr>Даты</vt:lpstr>
      <vt:lpstr>Даты</vt:lpstr>
      <vt:lpstr>Даты </vt:lpstr>
      <vt:lpstr>Даты</vt:lpstr>
      <vt:lpstr>Сражения</vt:lpstr>
      <vt:lpstr>Сражения</vt:lpstr>
      <vt:lpstr>Сражения </vt:lpstr>
      <vt:lpstr>Сражения </vt:lpstr>
      <vt:lpstr>Оружие </vt:lpstr>
      <vt:lpstr>Оружие </vt:lpstr>
      <vt:lpstr>Оружие </vt:lpstr>
      <vt:lpstr>Оружие </vt:lpstr>
      <vt:lpstr>Личности </vt:lpstr>
      <vt:lpstr>Личности </vt:lpstr>
      <vt:lpstr>Личности </vt:lpstr>
      <vt:lpstr>Корнилов Лавр Георгиевич</vt:lpstr>
      <vt:lpstr>Личности</vt:lpstr>
      <vt:lpstr>Слайд 22</vt:lpstr>
      <vt:lpstr>II тур – ордена и медали русской армии</vt:lpstr>
      <vt:lpstr>II тур – ордена и медали русской армии</vt:lpstr>
      <vt:lpstr>Слайд 25</vt:lpstr>
      <vt:lpstr>III тур - соедини</vt:lpstr>
      <vt:lpstr>Слайд 27</vt:lpstr>
      <vt:lpstr>Слайд 28</vt:lpstr>
      <vt:lpstr>Слайд 29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страницам истории. Первая мировая война.</dc:title>
  <dc:creator>Стас Bartsev</dc:creator>
  <cp:lastModifiedBy>Стас Bartsev</cp:lastModifiedBy>
  <cp:revision>30</cp:revision>
  <dcterms:created xsi:type="dcterms:W3CDTF">2014-03-25T18:16:19Z</dcterms:created>
  <dcterms:modified xsi:type="dcterms:W3CDTF">2014-04-16T18:57:25Z</dcterms:modified>
</cp:coreProperties>
</file>