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69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347C4-6225-4C58-A84B-0A1D4A3E53EF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59338-A16B-4D2E-8910-6303FA0D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439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9338-A16B-4D2E-8910-6303FA0D271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9288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9338-A16B-4D2E-8910-6303FA0D271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9270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9338-A16B-4D2E-8910-6303FA0D271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719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9338-A16B-4D2E-8910-6303FA0D2719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084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B57-9727-4DED-99BD-15BF617D61F9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174-F994-4D27-B210-B8C09F260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233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B57-9727-4DED-99BD-15BF617D61F9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174-F994-4D27-B210-B8C09F260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878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B57-9727-4DED-99BD-15BF617D61F9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174-F994-4D27-B210-B8C09F260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785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B57-9727-4DED-99BD-15BF617D61F9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174-F994-4D27-B210-B8C09F260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379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B57-9727-4DED-99BD-15BF617D61F9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174-F994-4D27-B210-B8C09F260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477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B57-9727-4DED-99BD-15BF617D61F9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174-F994-4D27-B210-B8C09F260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362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B57-9727-4DED-99BD-15BF617D61F9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174-F994-4D27-B210-B8C09F260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417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B57-9727-4DED-99BD-15BF617D61F9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174-F994-4D27-B210-B8C09F260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776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B57-9727-4DED-99BD-15BF617D61F9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174-F994-4D27-B210-B8C09F260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981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B57-9727-4DED-99BD-15BF617D61F9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174-F994-4D27-B210-B8C09F260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265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B57-9727-4DED-99BD-15BF617D61F9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174-F994-4D27-B210-B8C09F260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239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4B57-9727-4DED-99BD-15BF617D61F9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AF174-F994-4D27-B210-B8C09F260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25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8" descr="Нижний фон.png"/>
          <p:cNvPicPr>
            <a:picLocks noChangeAspect="1"/>
          </p:cNvPicPr>
          <p:nvPr/>
        </p:nvPicPr>
        <p:blipFill>
          <a:blip r:embed="rId2" cstate="print"/>
          <a:srcRect r="14667"/>
          <a:stretch>
            <a:fillRect/>
          </a:stretch>
        </p:blipFill>
        <p:spPr bwMode="auto">
          <a:xfrm>
            <a:off x="0" y="4929188"/>
            <a:ext cx="91440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Рисунок 8" descr="Нижний фон.png"/>
          <p:cNvPicPr>
            <a:picLocks noChangeAspect="1"/>
          </p:cNvPicPr>
          <p:nvPr/>
        </p:nvPicPr>
        <p:blipFill>
          <a:blip r:embed="rId3" cstate="print"/>
          <a:srcRect l="14667"/>
          <a:stretch>
            <a:fillRect/>
          </a:stretch>
        </p:blipFill>
        <p:spPr bwMode="auto">
          <a:xfrm>
            <a:off x="0" y="0"/>
            <a:ext cx="91440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9512" y="1844824"/>
            <a:ext cx="8676456" cy="2308324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Экологические проблемы</a:t>
            </a:r>
          </a:p>
          <a:p>
            <a:pPr algn="ctr"/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pPr algn="ctr"/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природоохранные технологии</a:t>
            </a:r>
            <a:endParaRPr lang="ru-RU" sz="48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Мусор - угроза для человечества. Что же делать? 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Весь мусор надо собрать, рассортировать, переработать, получить полезные продукты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4000" b="1" dirty="0">
                <a:solidFill>
                  <a:srgbClr val="FF0000"/>
                </a:solidFill>
              </a:rPr>
              <a:t>Но кто же этим будет заниматься </a:t>
            </a:r>
            <a:r>
              <a:rPr lang="ru-RU" sz="4000" b="1" dirty="0" smtClean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Переработку твердых отходов производят на мусороперерабатывающих заводах, отходы складируют в специально отведенных местах.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7196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368152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>
                <a:solidFill>
                  <a:srgbClr val="002060"/>
                </a:solidFill>
              </a:rPr>
              <a:t>Практически </a:t>
            </a:r>
            <a:r>
              <a:rPr lang="ru-RU" sz="2800" b="1" dirty="0">
                <a:solidFill>
                  <a:srgbClr val="002060"/>
                </a:solidFill>
              </a:rPr>
              <a:t>весь мусор может найти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вторую </a:t>
            </a:r>
            <a:r>
              <a:rPr lang="ru-RU" sz="2800" b="1" dirty="0">
                <a:solidFill>
                  <a:srgbClr val="FF0000"/>
                </a:solidFill>
              </a:rPr>
              <a:t>жизнь </a:t>
            </a:r>
            <a:r>
              <a:rPr lang="ru-RU" sz="2800" b="1" dirty="0" smtClean="0">
                <a:solidFill>
                  <a:srgbClr val="FF0000"/>
                </a:solidFill>
              </a:rPr>
              <a:t>–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достаточно лишь немного подумать.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10026"/>
            <a:ext cx="842493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algn="ctr"/>
            <a:r>
              <a:rPr lang="ru-RU" dirty="0" smtClean="0"/>
              <a:t>  </a:t>
            </a:r>
            <a:r>
              <a:rPr lang="ru-RU" sz="2000" dirty="0"/>
              <a:t>Что можно произвести из пищевых отходов?  </a:t>
            </a:r>
            <a:endParaRPr lang="ru-RU" sz="2000" dirty="0" smtClean="0"/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компост</a:t>
            </a:r>
            <a:r>
              <a:rPr lang="ru-RU" sz="2400" b="1" i="1" dirty="0">
                <a:solidFill>
                  <a:srgbClr val="C00000"/>
                </a:solidFill>
              </a:rPr>
              <a:t>, комбикорм для </a:t>
            </a:r>
            <a:r>
              <a:rPr lang="ru-RU" sz="2400" b="1" i="1" dirty="0" smtClean="0">
                <a:solidFill>
                  <a:srgbClr val="C00000"/>
                </a:solidFill>
              </a:rPr>
              <a:t>животных;</a:t>
            </a:r>
            <a:r>
              <a:rPr lang="ru-RU" sz="2400" b="1" i="1" dirty="0">
                <a:solidFill>
                  <a:srgbClr val="C00000"/>
                </a:solidFill>
              </a:rPr>
              <a:t/>
            </a:r>
            <a:br>
              <a:rPr lang="ru-RU" sz="2400" b="1" i="1" dirty="0">
                <a:solidFill>
                  <a:srgbClr val="C00000"/>
                </a:solidFill>
              </a:rPr>
            </a:br>
            <a:r>
              <a:rPr lang="ru-RU" sz="2000" dirty="0" smtClean="0"/>
              <a:t> </a:t>
            </a:r>
            <a:r>
              <a:rPr lang="ru-RU" sz="2000" dirty="0"/>
              <a:t>Что можно произвести из макулатуры?  </a:t>
            </a:r>
            <a:endParaRPr lang="ru-RU" sz="2000" dirty="0" smtClean="0"/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бумагу</a:t>
            </a:r>
            <a:r>
              <a:rPr lang="ru-RU" sz="2400" b="1" i="1" dirty="0">
                <a:solidFill>
                  <a:srgbClr val="C00000"/>
                </a:solidFill>
              </a:rPr>
              <a:t>, тетради, цветную </a:t>
            </a:r>
            <a:r>
              <a:rPr lang="ru-RU" sz="2400" b="1" i="1" dirty="0" smtClean="0">
                <a:solidFill>
                  <a:srgbClr val="C00000"/>
                </a:solidFill>
              </a:rPr>
              <a:t>бумагу;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dirty="0" smtClean="0"/>
              <a:t> </a:t>
            </a:r>
            <a:r>
              <a:rPr lang="ru-RU" sz="2000" dirty="0"/>
              <a:t>Что можно произвести из стекла</a:t>
            </a:r>
            <a:r>
              <a:rPr lang="ru-RU" sz="2000" dirty="0" smtClean="0"/>
              <a:t>?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400" b="1" i="1" dirty="0" smtClean="0">
                <a:solidFill>
                  <a:srgbClr val="C00000"/>
                </a:solidFill>
              </a:rPr>
              <a:t>новое</a:t>
            </a:r>
            <a:r>
              <a:rPr lang="ru-RU" sz="2400" b="1" i="1" dirty="0">
                <a:solidFill>
                  <a:srgbClr val="C00000"/>
                </a:solidFill>
              </a:rPr>
              <a:t>, хорошее стекло, </a:t>
            </a:r>
            <a:r>
              <a:rPr lang="ru-RU" sz="2400" b="1" i="1" dirty="0" smtClean="0">
                <a:solidFill>
                  <a:srgbClr val="C00000"/>
                </a:solidFill>
              </a:rPr>
              <a:t>стекловату;</a:t>
            </a:r>
            <a:r>
              <a:rPr lang="ru-RU" sz="2400" b="1" i="1" dirty="0">
                <a:solidFill>
                  <a:srgbClr val="C00000"/>
                </a:solidFill>
              </a:rPr>
              <a:t/>
            </a:r>
            <a:br>
              <a:rPr lang="ru-RU" sz="2400" b="1" i="1" dirty="0">
                <a:solidFill>
                  <a:srgbClr val="C00000"/>
                </a:solidFill>
              </a:rPr>
            </a:br>
            <a:r>
              <a:rPr lang="ru-RU" sz="2000" dirty="0" smtClean="0"/>
              <a:t> </a:t>
            </a:r>
            <a:r>
              <a:rPr lang="ru-RU" sz="2000" dirty="0"/>
              <a:t>Что можно произвести из  </a:t>
            </a:r>
            <a:r>
              <a:rPr lang="ru-RU" sz="2000" dirty="0" smtClean="0"/>
              <a:t>старого  металлолома</a:t>
            </a:r>
            <a:r>
              <a:rPr lang="ru-RU" sz="2000" dirty="0"/>
              <a:t>? </a:t>
            </a:r>
            <a:endParaRPr lang="ru-RU" sz="2000" dirty="0" smtClean="0"/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 </a:t>
            </a:r>
            <a:r>
              <a:rPr lang="ru-RU" sz="2400" b="1" i="1" dirty="0" smtClean="0">
                <a:solidFill>
                  <a:srgbClr val="C00000"/>
                </a:solidFill>
              </a:rPr>
              <a:t>автомобили</a:t>
            </a:r>
            <a:r>
              <a:rPr lang="ru-RU" sz="2400" b="1" i="1" dirty="0">
                <a:solidFill>
                  <a:srgbClr val="C00000"/>
                </a:solidFill>
              </a:rPr>
              <a:t>, станки и </a:t>
            </a:r>
            <a:r>
              <a:rPr lang="ru-RU" sz="2400" b="1" i="1" dirty="0" smtClean="0">
                <a:solidFill>
                  <a:srgbClr val="C00000"/>
                </a:solidFill>
              </a:rPr>
              <a:t>другое;</a:t>
            </a:r>
            <a:r>
              <a:rPr lang="ru-RU" sz="2400" b="1" i="1" dirty="0">
                <a:solidFill>
                  <a:srgbClr val="C00000"/>
                </a:solidFill>
              </a:rPr>
              <a:t/>
            </a:r>
            <a:br>
              <a:rPr lang="ru-RU" sz="2400" b="1" i="1" dirty="0">
                <a:solidFill>
                  <a:srgbClr val="C00000"/>
                </a:solidFill>
              </a:rPr>
            </a:br>
            <a:r>
              <a:rPr lang="ru-RU" sz="2000" dirty="0" smtClean="0"/>
              <a:t> </a:t>
            </a:r>
            <a:r>
              <a:rPr lang="ru-RU" sz="2000" dirty="0"/>
              <a:t>Что можно произвести из отходов </a:t>
            </a:r>
            <a:r>
              <a:rPr lang="ru-RU" sz="2000" dirty="0" err="1" smtClean="0"/>
              <a:t>деревопроизводства</a:t>
            </a:r>
            <a:r>
              <a:rPr lang="ru-RU" sz="2000" dirty="0" smtClean="0"/>
              <a:t>?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кора</a:t>
            </a:r>
            <a:r>
              <a:rPr lang="ru-RU" sz="2400" b="1" i="1" dirty="0">
                <a:solidFill>
                  <a:srgbClr val="C00000"/>
                </a:solidFill>
              </a:rPr>
              <a:t>, </a:t>
            </a:r>
            <a:r>
              <a:rPr lang="ru-RU" sz="2400" b="1" i="1" dirty="0" smtClean="0">
                <a:solidFill>
                  <a:srgbClr val="C00000"/>
                </a:solidFill>
              </a:rPr>
              <a:t>опилки</a:t>
            </a:r>
            <a:r>
              <a:rPr lang="ru-RU" sz="2400" b="1" i="1" dirty="0">
                <a:solidFill>
                  <a:srgbClr val="C00000"/>
                </a:solidFill>
              </a:rPr>
              <a:t>;</a:t>
            </a:r>
            <a:r>
              <a:rPr lang="ru-RU" sz="2400" b="1" dirty="0">
                <a:solidFill>
                  <a:srgbClr val="C00000"/>
                </a:solidFill>
              </a:rPr>
              <a:t> 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dirty="0" smtClean="0"/>
              <a:t> </a:t>
            </a:r>
            <a:r>
              <a:rPr lang="ru-RU" sz="2000" dirty="0"/>
              <a:t>После переработки отходов </a:t>
            </a:r>
            <a:r>
              <a:rPr lang="ru-RU" sz="2000" dirty="0" err="1" smtClean="0"/>
              <a:t>деревопроизводства</a:t>
            </a:r>
            <a:r>
              <a:rPr lang="ru-RU" sz="2000" dirty="0" smtClean="0"/>
              <a:t> </a:t>
            </a:r>
            <a:r>
              <a:rPr lang="ru-RU" sz="2000" dirty="0"/>
              <a:t>можно получить различные материалы</a:t>
            </a:r>
            <a:r>
              <a:rPr lang="ru-RU" sz="2400" b="1" dirty="0">
                <a:solidFill>
                  <a:srgbClr val="C00000"/>
                </a:solidFill>
              </a:rPr>
              <a:t>: </a:t>
            </a:r>
            <a:r>
              <a:rPr lang="ru-RU" sz="2400" b="1" i="1" dirty="0" err="1">
                <a:solidFill>
                  <a:srgbClr val="C00000"/>
                </a:solidFill>
              </a:rPr>
              <a:t>биотопливо</a:t>
            </a:r>
            <a:r>
              <a:rPr lang="ru-RU" sz="2400" b="1" i="1" dirty="0">
                <a:solidFill>
                  <a:srgbClr val="C00000"/>
                </a:solidFill>
              </a:rPr>
              <a:t>,  древесностружечные </a:t>
            </a:r>
            <a:r>
              <a:rPr lang="ru-RU" sz="2400" b="1" i="1" dirty="0" smtClean="0">
                <a:solidFill>
                  <a:srgbClr val="C00000"/>
                </a:solidFill>
              </a:rPr>
              <a:t>плиты, </a:t>
            </a:r>
            <a:r>
              <a:rPr lang="ru-RU" sz="2400" b="1" i="1" dirty="0">
                <a:solidFill>
                  <a:srgbClr val="C00000"/>
                </a:solidFill>
              </a:rPr>
              <a:t>из </a:t>
            </a:r>
            <a:r>
              <a:rPr lang="ru-RU" sz="2400" b="1" i="1" dirty="0" smtClean="0">
                <a:solidFill>
                  <a:srgbClr val="C00000"/>
                </a:solidFill>
              </a:rPr>
              <a:t>которых делают </a:t>
            </a:r>
            <a:r>
              <a:rPr lang="ru-RU" sz="2400" b="1" i="1" dirty="0">
                <a:solidFill>
                  <a:srgbClr val="C00000"/>
                </a:solidFill>
              </a:rPr>
              <a:t>мебель и многое другое.</a:t>
            </a:r>
            <a:br>
              <a:rPr lang="ru-RU" sz="2400" b="1" i="1" dirty="0">
                <a:solidFill>
                  <a:srgbClr val="C00000"/>
                </a:solidFill>
              </a:rPr>
            </a:br>
            <a:r>
              <a:rPr lang="ru-RU" sz="2400" b="1" i="1" dirty="0">
                <a:solidFill>
                  <a:srgbClr val="C00000"/>
                </a:solidFill>
              </a:rPr>
              <a:t> </a:t>
            </a:r>
            <a:br>
              <a:rPr lang="ru-RU" sz="2400" b="1" i="1" dirty="0">
                <a:solidFill>
                  <a:srgbClr val="C00000"/>
                </a:solidFill>
              </a:rPr>
            </a:b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5224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Природоохранные технологии </a:t>
            </a:r>
            <a:br>
              <a:rPr lang="ru-RU" sz="4000" b="1" dirty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97666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11100" b="1" dirty="0">
                <a:solidFill>
                  <a:srgbClr val="FF0000"/>
                </a:solidFill>
              </a:rPr>
              <a:t>1) </a:t>
            </a:r>
            <a:r>
              <a:rPr lang="ru-RU" sz="11100" dirty="0"/>
              <a:t>Переработка бытового мусора и промышленных </a:t>
            </a:r>
            <a:r>
              <a:rPr lang="ru-RU" sz="11100" dirty="0" smtClean="0"/>
              <a:t>отходов</a:t>
            </a:r>
            <a:r>
              <a:rPr lang="ru-RU" sz="11100" dirty="0"/>
              <a:t/>
            </a:r>
            <a:br>
              <a:rPr lang="ru-RU" sz="11100" dirty="0"/>
            </a:br>
            <a:r>
              <a:rPr lang="ru-RU" sz="11100" b="1" dirty="0">
                <a:solidFill>
                  <a:srgbClr val="FF0000"/>
                </a:solidFill>
              </a:rPr>
              <a:t>2) </a:t>
            </a:r>
            <a:r>
              <a:rPr lang="ru-RU" sz="11100" dirty="0"/>
              <a:t>Рациональное использование лесов и пахотных земель</a:t>
            </a:r>
            <a:br>
              <a:rPr lang="ru-RU" sz="11100" dirty="0"/>
            </a:br>
            <a:r>
              <a:rPr lang="ru-RU" sz="11100" b="1" dirty="0">
                <a:solidFill>
                  <a:srgbClr val="FF0000"/>
                </a:solidFill>
              </a:rPr>
              <a:t>3) </a:t>
            </a:r>
            <a:r>
              <a:rPr lang="ru-RU" sz="11100" dirty="0"/>
              <a:t>Рациональное использование минеральных ресурсов</a:t>
            </a:r>
            <a:br>
              <a:rPr lang="ru-RU" sz="11100" dirty="0"/>
            </a:br>
            <a:r>
              <a:rPr lang="ru-RU" sz="11100" b="1" dirty="0">
                <a:solidFill>
                  <a:srgbClr val="FF0000"/>
                </a:solidFill>
              </a:rPr>
              <a:t>4) </a:t>
            </a:r>
            <a:r>
              <a:rPr lang="ru-RU" sz="11100" dirty="0"/>
              <a:t>Рациональное использование водных ресурсов</a:t>
            </a:r>
            <a:br>
              <a:rPr lang="ru-RU" sz="11100" dirty="0"/>
            </a:br>
            <a:r>
              <a:rPr lang="ru-RU" sz="11100" b="1" dirty="0">
                <a:solidFill>
                  <a:srgbClr val="FF0000"/>
                </a:solidFill>
              </a:rPr>
              <a:t>5) </a:t>
            </a:r>
            <a:r>
              <a:rPr lang="ru-RU" sz="11100" dirty="0"/>
              <a:t>Оборотное водоснабжение</a:t>
            </a:r>
            <a:br>
              <a:rPr lang="ru-RU" sz="11100" dirty="0"/>
            </a:br>
            <a:r>
              <a:rPr lang="ru-RU" sz="11100" b="1" dirty="0">
                <a:solidFill>
                  <a:srgbClr val="FF0000"/>
                </a:solidFill>
              </a:rPr>
              <a:t>6) </a:t>
            </a:r>
            <a:r>
              <a:rPr lang="ru-RU" sz="11100" dirty="0"/>
              <a:t>Ответственность за сохранение гидросферы</a:t>
            </a:r>
            <a:br>
              <a:rPr lang="ru-RU" sz="11100" dirty="0"/>
            </a:br>
            <a:r>
              <a:rPr lang="ru-RU" sz="11100" dirty="0"/>
              <a:t> </a:t>
            </a:r>
            <a:br>
              <a:rPr lang="ru-RU" sz="11100" dirty="0"/>
            </a:br>
            <a:endParaRPr lang="ru-RU" sz="11100" dirty="0"/>
          </a:p>
        </p:txBody>
      </p:sp>
    </p:spTree>
    <p:extLst>
      <p:ext uri="{BB962C8B-B14F-4D97-AF65-F5344CB8AC3E}">
        <p14:creationId xmlns="" xmlns:p14="http://schemas.microsoft.com/office/powerpoint/2010/main" val="3055547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1095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Пути решения природоохранных проблем</a:t>
            </a:r>
            <a:r>
              <a:rPr lang="ru-RU" sz="3600" dirty="0">
                <a:solidFill>
                  <a:srgbClr val="002060"/>
                </a:solidFill>
              </a:rPr>
              <a:t/>
            </a:r>
            <a:br>
              <a:rPr lang="ru-RU" sz="36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Переход </a:t>
            </a:r>
            <a:r>
              <a:rPr lang="ru-RU" dirty="0">
                <a:solidFill>
                  <a:srgbClr val="002060"/>
                </a:solidFill>
              </a:rPr>
              <a:t>к малоотходным и безотходным производственным </a:t>
            </a:r>
            <a:r>
              <a:rPr lang="ru-RU" dirty="0" smtClean="0">
                <a:solidFill>
                  <a:srgbClr val="002060"/>
                </a:solidFill>
              </a:rPr>
              <a:t>процессам, что предупреждает </a:t>
            </a:r>
            <a:r>
              <a:rPr lang="ru-RU" dirty="0">
                <a:solidFill>
                  <a:srgbClr val="002060"/>
                </a:solidFill>
              </a:rPr>
              <a:t>загрязнение окружающей среды.</a:t>
            </a:r>
          </a:p>
          <a:p>
            <a:pPr lvl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Создание очистных </a:t>
            </a:r>
            <a:r>
              <a:rPr lang="ru-RU" dirty="0">
                <a:solidFill>
                  <a:srgbClr val="002060"/>
                </a:solidFill>
              </a:rPr>
              <a:t>сооружений, </a:t>
            </a:r>
            <a:r>
              <a:rPr lang="ru-RU" dirty="0" smtClean="0">
                <a:solidFill>
                  <a:srgbClr val="002060"/>
                </a:solidFill>
              </a:rPr>
              <a:t>применение </a:t>
            </a:r>
            <a:r>
              <a:rPr lang="ru-RU" dirty="0">
                <a:solidFill>
                  <a:srgbClr val="002060"/>
                </a:solidFill>
              </a:rPr>
              <a:t>малосернистого топлива, </a:t>
            </a:r>
            <a:r>
              <a:rPr lang="ru-RU" dirty="0" smtClean="0">
                <a:solidFill>
                  <a:srgbClr val="002060"/>
                </a:solidFill>
              </a:rPr>
              <a:t>уничтожение </a:t>
            </a:r>
            <a:r>
              <a:rPr lang="ru-RU" dirty="0">
                <a:solidFill>
                  <a:srgbClr val="002060"/>
                </a:solidFill>
              </a:rPr>
              <a:t>и </a:t>
            </a:r>
            <a:r>
              <a:rPr lang="ru-RU" dirty="0" smtClean="0">
                <a:solidFill>
                  <a:srgbClr val="002060"/>
                </a:solidFill>
              </a:rPr>
              <a:t>переработка </a:t>
            </a:r>
            <a:r>
              <a:rPr lang="ru-RU" dirty="0">
                <a:solidFill>
                  <a:srgbClr val="002060"/>
                </a:solidFill>
              </a:rPr>
              <a:t>мусора, </a:t>
            </a:r>
            <a:r>
              <a:rPr lang="ru-RU" dirty="0" smtClean="0">
                <a:solidFill>
                  <a:srgbClr val="002060"/>
                </a:solidFill>
              </a:rPr>
              <a:t>рекультивация </a:t>
            </a:r>
            <a:r>
              <a:rPr lang="ru-RU" dirty="0">
                <a:solidFill>
                  <a:srgbClr val="002060"/>
                </a:solidFill>
              </a:rPr>
              <a:t>земель и др.</a:t>
            </a:r>
          </a:p>
          <a:p>
            <a:pPr lvl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Рациональное размещение «</a:t>
            </a:r>
            <a:r>
              <a:rPr lang="ru-RU" dirty="0">
                <a:solidFill>
                  <a:srgbClr val="002060"/>
                </a:solidFill>
              </a:rPr>
              <a:t>грязных» производств, оказывающих отрицательное воздействие на состояние окружающей среды.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6923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Как сказал один мудрец</a:t>
            </a:r>
            <a:br>
              <a:rPr lang="ru-RU" sz="3600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«Мусор - это все то, что не догадались использовать»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19256" cy="3633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Мастер-класс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«Вторая жизнь ненужных вещей»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8963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Упаковки от чипсов.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сумка из упаковок от чипсов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776864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47027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Упаковки от конфет и других сладостей.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как сделать сумку из пакетов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920879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833191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u="sng" dirty="0">
                <a:solidFill>
                  <a:srgbClr val="002060"/>
                </a:solidFill>
              </a:rPr>
              <a:t>Винные пробки для доски объявлений.</a:t>
            </a: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5" name="Объект 4" descr="доска из пробок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7704855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5559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600" b="1" u="sng" dirty="0">
                <a:solidFill>
                  <a:srgbClr val="002060"/>
                </a:solidFill>
              </a:rPr>
              <a:t>Поделки из газет и полиэтиленовых пакетов</a:t>
            </a:r>
            <a:r>
              <a:rPr lang="ru-RU" u="sng" dirty="0"/>
              <a:t>.</a:t>
            </a:r>
            <a:endParaRPr lang="ru-RU" dirty="0"/>
          </a:p>
        </p:txBody>
      </p:sp>
      <p:pic>
        <p:nvPicPr>
          <p:cNvPr id="4" name="Объект 3" descr="сумка из газет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848871" cy="4752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161050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b="1" u="sng" dirty="0">
                <a:solidFill>
                  <a:srgbClr val="002060"/>
                </a:solidFill>
              </a:rPr>
              <a:t>Мода из мусора.</a:t>
            </a:r>
            <a:r>
              <a:rPr lang="ru-RU" sz="3600" dirty="0">
                <a:solidFill>
                  <a:srgbClr val="002060"/>
                </a:solidFill>
              </a:rPr>
              <a:t/>
            </a:r>
            <a:br>
              <a:rPr lang="ru-RU" sz="36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платье из газет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2664296" cy="43204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платье из старых сумок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20688"/>
            <a:ext cx="2915816" cy="4536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платье из пакетиков от сока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4" y="1643062"/>
            <a:ext cx="2846809" cy="50262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11981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Конституция Российской Федерации гарантирует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12800" dirty="0" smtClean="0">
                <a:solidFill>
                  <a:srgbClr val="002060"/>
                </a:solidFill>
              </a:rPr>
              <a:t>- </a:t>
            </a:r>
            <a:r>
              <a:rPr lang="ru-RU" sz="12800" dirty="0">
                <a:solidFill>
                  <a:srgbClr val="002060"/>
                </a:solidFill>
              </a:rPr>
              <a:t> Каждый имеет право на благоприятную окружающую среду</a:t>
            </a:r>
            <a:r>
              <a:rPr lang="ru-RU" sz="12800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800" dirty="0">
                <a:solidFill>
                  <a:srgbClr val="002060"/>
                </a:solidFill>
              </a:rPr>
              <a:t/>
            </a:r>
            <a:br>
              <a:rPr lang="ru-RU" sz="12800" dirty="0">
                <a:solidFill>
                  <a:srgbClr val="002060"/>
                </a:solidFill>
              </a:rPr>
            </a:br>
            <a:r>
              <a:rPr lang="ru-RU" sz="12800" dirty="0">
                <a:solidFill>
                  <a:srgbClr val="002060"/>
                </a:solidFill>
              </a:rPr>
              <a:t>- Каждый обязан сохранять природу и окружающую среду и бережно </a:t>
            </a:r>
            <a:r>
              <a:rPr lang="ru-RU" sz="12800" dirty="0" smtClean="0">
                <a:solidFill>
                  <a:srgbClr val="002060"/>
                </a:solidFill>
              </a:rPr>
              <a:t>относиться </a:t>
            </a:r>
            <a:r>
              <a:rPr lang="ru-RU" sz="12800" dirty="0">
                <a:solidFill>
                  <a:srgbClr val="002060"/>
                </a:solidFill>
              </a:rPr>
              <a:t>к природным богатствам</a:t>
            </a:r>
            <a:r>
              <a:rPr lang="ru-RU" sz="128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8000" dirty="0">
                <a:solidFill>
                  <a:srgbClr val="002060"/>
                </a:solidFill>
              </a:rPr>
              <a:t/>
            </a:r>
            <a:br>
              <a:rPr lang="ru-RU" sz="8000" dirty="0">
                <a:solidFill>
                  <a:srgbClr val="002060"/>
                </a:solidFill>
              </a:rPr>
            </a:br>
            <a:r>
              <a:rPr lang="ru-RU" sz="8000" dirty="0"/>
              <a:t/>
            </a:r>
            <a:br>
              <a:rPr lang="ru-RU" sz="8000" dirty="0"/>
            </a:br>
            <a:r>
              <a:rPr lang="ru-RU" sz="8000" dirty="0"/>
              <a:t/>
            </a:r>
            <a:br>
              <a:rPr lang="ru-RU" sz="8000" dirty="0"/>
            </a:b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3134039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 descr="Ваза из пивных банок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0648"/>
            <a:ext cx="3960440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что сделать со старой ванной"/>
          <p:cNvPicPr/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3600400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Что сделать из барабана стиральной машины"/>
          <p:cNvPicPr/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7031"/>
            <a:ext cx="3168352" cy="2448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844091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96144"/>
          </a:xfrm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rgbClr val="002060"/>
                </a:solidFill>
              </a:rPr>
              <a:t>Что можно сделать из старых джинсов.</a:t>
            </a:r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удобная сумка из старых джинсов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958181"/>
            <a:ext cx="3816423" cy="4063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что сделать со старыми джинсами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19274"/>
            <a:ext cx="4392487" cy="42020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044548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Не забывайте, что загрязняют природу не только заводы, фабрики, фермы, </a:t>
            </a:r>
            <a:r>
              <a:rPr lang="ru-RU" sz="3600" b="1" dirty="0" smtClean="0">
                <a:solidFill>
                  <a:srgbClr val="002060"/>
                </a:solidFill>
              </a:rPr>
              <a:t>но и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мы </a:t>
            </a:r>
            <a:r>
              <a:rPr lang="ru-RU" sz="3600" b="1" dirty="0">
                <a:solidFill>
                  <a:srgbClr val="FF0000"/>
                </a:solidFill>
              </a:rPr>
              <a:t>сами</a:t>
            </a:r>
            <a:r>
              <a:rPr lang="ru-RU" b="1" dirty="0">
                <a:solidFill>
                  <a:srgbClr val="FF0000"/>
                </a:solidFill>
              </a:rPr>
              <a:t>!</a:t>
            </a:r>
            <a:r>
              <a:rPr lang="ru-RU" dirty="0">
                <a:solidFill>
                  <a:srgbClr val="FF0000"/>
                </a:solidFill>
              </a:rPr>
              <a:t> 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002060"/>
                </a:solidFill>
              </a:rPr>
              <a:t>Высаживая </a:t>
            </a:r>
            <a:r>
              <a:rPr lang="ru-RU" dirty="0">
                <a:solidFill>
                  <a:srgbClr val="002060"/>
                </a:solidFill>
              </a:rPr>
              <a:t>деревья, очищая родники, кормя </a:t>
            </a:r>
            <a:r>
              <a:rPr lang="ru-RU" dirty="0" smtClean="0">
                <a:solidFill>
                  <a:srgbClr val="002060"/>
                </a:solidFill>
              </a:rPr>
              <a:t>птиц, ты </a:t>
            </a:r>
            <a:r>
              <a:rPr lang="ru-RU" dirty="0">
                <a:solidFill>
                  <a:srgbClr val="002060"/>
                </a:solidFill>
              </a:rPr>
              <a:t>помогаешь природе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- Экономно </a:t>
            </a:r>
            <a:r>
              <a:rPr lang="ru-RU" dirty="0">
                <a:solidFill>
                  <a:srgbClr val="002060"/>
                </a:solidFill>
              </a:rPr>
              <a:t>относясь к продуктам, бережешь плодородие земли и труд людей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- Починив </a:t>
            </a:r>
            <a:r>
              <a:rPr lang="ru-RU" dirty="0">
                <a:solidFill>
                  <a:srgbClr val="002060"/>
                </a:solidFill>
              </a:rPr>
              <a:t>подтекающий кран, бережешь чистую воду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- Выключая </a:t>
            </a:r>
            <a:r>
              <a:rPr lang="ru-RU" dirty="0">
                <a:solidFill>
                  <a:srgbClr val="002060"/>
                </a:solidFill>
              </a:rPr>
              <a:t>свет, экономишь ресурсы и сберегаешь воздух от загрязнения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- Сортируя </a:t>
            </a:r>
            <a:r>
              <a:rPr lang="ru-RU" dirty="0">
                <a:solidFill>
                  <a:srgbClr val="002060"/>
                </a:solidFill>
              </a:rPr>
              <a:t>мусор, даешь возможность снова делать полезные вещи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- Отказавшись </a:t>
            </a:r>
            <a:r>
              <a:rPr lang="ru-RU" dirty="0">
                <a:solidFill>
                  <a:srgbClr val="002060"/>
                </a:solidFill>
              </a:rPr>
              <a:t>от курения, бережешь чистый воздух и здоровье свое и своих близких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- Выкидывая </a:t>
            </a:r>
            <a:r>
              <a:rPr lang="ru-RU" dirty="0">
                <a:solidFill>
                  <a:srgbClr val="002060"/>
                </a:solidFill>
              </a:rPr>
              <a:t>мусор в урны и контейнеры, бережешь чистоту своего города от </a:t>
            </a:r>
            <a:r>
              <a:rPr lang="ru-RU" dirty="0" smtClean="0">
                <a:solidFill>
                  <a:srgbClr val="002060"/>
                </a:solidFill>
              </a:rPr>
              <a:t>захламления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29435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8" descr="Нижний фон.png"/>
          <p:cNvPicPr>
            <a:picLocks noChangeAspect="1"/>
          </p:cNvPicPr>
          <p:nvPr/>
        </p:nvPicPr>
        <p:blipFill>
          <a:blip r:embed="rId2" cstate="print"/>
          <a:srcRect r="14667"/>
          <a:stretch>
            <a:fillRect/>
          </a:stretch>
        </p:blipFill>
        <p:spPr bwMode="auto">
          <a:xfrm>
            <a:off x="0" y="4929188"/>
            <a:ext cx="91440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Рисунок 8" descr="Нижний фон.png"/>
          <p:cNvPicPr>
            <a:picLocks noChangeAspect="1"/>
          </p:cNvPicPr>
          <p:nvPr/>
        </p:nvPicPr>
        <p:blipFill>
          <a:blip r:embed="rId3" cstate="print"/>
          <a:srcRect l="14667"/>
          <a:stretch>
            <a:fillRect/>
          </a:stretch>
        </p:blipFill>
        <p:spPr bwMode="auto">
          <a:xfrm>
            <a:off x="0" y="0"/>
            <a:ext cx="91440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9512" y="2348880"/>
            <a:ext cx="8676456" cy="2308324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БЕРЕГИТЕ НАШУ</a:t>
            </a:r>
          </a:p>
          <a:p>
            <a:pPr algn="ctr"/>
            <a:endParaRPr lang="ru-RU" sz="48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ПРИРОДУ!</a:t>
            </a:r>
            <a:endParaRPr lang="ru-RU" sz="48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78621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Наиболее серьёзными проблемами нашего времени  являются: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Загрязнение </a:t>
            </a:r>
            <a:r>
              <a:rPr lang="ru-RU" dirty="0">
                <a:solidFill>
                  <a:srgbClr val="002060"/>
                </a:solidFill>
              </a:rPr>
              <a:t>окружающей природной среды </a:t>
            </a:r>
            <a:r>
              <a:rPr lang="ru-RU" dirty="0" smtClean="0">
                <a:solidFill>
                  <a:srgbClr val="002060"/>
                </a:solidFill>
              </a:rPr>
              <a:t>отходами;</a:t>
            </a:r>
            <a:endParaRPr lang="ru-RU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- Загрязнение </a:t>
            </a:r>
            <a:r>
              <a:rPr lang="ru-RU" dirty="0">
                <a:solidFill>
                  <a:srgbClr val="002060"/>
                </a:solidFill>
              </a:rPr>
              <a:t>мирового </a:t>
            </a:r>
            <a:r>
              <a:rPr lang="ru-RU" dirty="0" smtClean="0">
                <a:solidFill>
                  <a:srgbClr val="002060"/>
                </a:solidFill>
              </a:rPr>
              <a:t>океана;</a:t>
            </a:r>
            <a:endParaRPr lang="ru-RU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- Загрязнение атмосферы.</a:t>
            </a:r>
            <a:endParaRPr lang="ru-RU" dirty="0">
              <a:solidFill>
                <a:srgbClr val="002060"/>
              </a:solidFill>
            </a:endParaRPr>
          </a:p>
          <a:p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948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lang="ru-RU" b="1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ru-RU" b="1" dirty="0" smtClean="0"/>
              <a:t> </a:t>
            </a:r>
            <a:r>
              <a:rPr lang="ru-RU" sz="5100" b="1" u="sng" dirty="0">
                <a:solidFill>
                  <a:srgbClr val="002060"/>
                </a:solidFill>
              </a:rPr>
              <a:t>Экологический мониторинг </a:t>
            </a:r>
            <a:r>
              <a:rPr lang="ru-RU" sz="5100" b="1" dirty="0">
                <a:solidFill>
                  <a:srgbClr val="002060"/>
                </a:solidFill>
              </a:rPr>
              <a:t>– </a:t>
            </a:r>
            <a:r>
              <a:rPr lang="ru-RU" sz="5100" dirty="0">
                <a:solidFill>
                  <a:srgbClr val="002060"/>
                </a:solidFill>
              </a:rPr>
              <a:t>информационная система наблюдения и анализа окружающей среды, в первую очередь загрязнений и эффектов, вызываемых ими в биосфере</a:t>
            </a:r>
            <a:r>
              <a:rPr lang="ru-RU" sz="51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5100" dirty="0">
                <a:solidFill>
                  <a:srgbClr val="002060"/>
                </a:solidFill>
              </a:rPr>
              <a:t/>
            </a:r>
            <a:br>
              <a:rPr lang="ru-RU" sz="5100" dirty="0">
                <a:solidFill>
                  <a:srgbClr val="002060"/>
                </a:solidFill>
              </a:rPr>
            </a:br>
            <a:r>
              <a:rPr lang="ru-RU" sz="5100" b="1" u="sng" dirty="0">
                <a:solidFill>
                  <a:srgbClr val="002060"/>
                </a:solidFill>
              </a:rPr>
              <a:t>Мониторинг</a:t>
            </a:r>
            <a:r>
              <a:rPr lang="ru-RU" sz="5100" b="1" dirty="0">
                <a:solidFill>
                  <a:srgbClr val="002060"/>
                </a:solidFill>
              </a:rPr>
              <a:t>: наблюдение, оценка состояния, прогноз состояния природной среды.</a:t>
            </a:r>
            <a:r>
              <a:rPr lang="ru-RU" sz="3500" dirty="0"/>
              <a:t/>
            </a:r>
            <a:br>
              <a:rPr lang="ru-RU" sz="3500" dirty="0"/>
            </a:br>
            <a:r>
              <a:rPr lang="ru-RU" sz="3500" dirty="0"/>
              <a:t/>
            </a:r>
            <a:br>
              <a:rPr lang="ru-RU" sz="3500" dirty="0"/>
            </a:br>
            <a:endParaRPr lang="ru-RU" sz="3500" dirty="0"/>
          </a:p>
        </p:txBody>
      </p:sp>
    </p:spTree>
    <p:extLst>
      <p:ext uri="{BB962C8B-B14F-4D97-AF65-F5344CB8AC3E}">
        <p14:creationId xmlns="" xmlns:p14="http://schemas.microsoft.com/office/powerpoint/2010/main" val="196886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Главный источник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загрязнения </a:t>
            </a:r>
            <a:r>
              <a:rPr lang="ru-RU" dirty="0">
                <a:solidFill>
                  <a:srgbClr val="002060"/>
                </a:solidFill>
              </a:rPr>
              <a:t>окружающей среды </a:t>
            </a:r>
            <a:r>
              <a:rPr lang="ru-RU" dirty="0" smtClean="0">
                <a:solidFill>
                  <a:srgbClr val="002060"/>
                </a:solidFill>
              </a:rPr>
              <a:t>– отходы, образующиеся </a:t>
            </a:r>
            <a:r>
              <a:rPr lang="ru-RU" dirty="0">
                <a:solidFill>
                  <a:srgbClr val="002060"/>
                </a:solidFill>
              </a:rPr>
              <a:t>в процессе человеческой деятельности. 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>
                <a:solidFill>
                  <a:srgbClr val="002060"/>
                </a:solidFill>
              </a:rPr>
              <a:t>России на санкционированных и несанкционированных свалках скопилось около 86 </a:t>
            </a:r>
            <a:r>
              <a:rPr lang="ru-RU" dirty="0" smtClean="0">
                <a:solidFill>
                  <a:srgbClr val="002060"/>
                </a:solidFill>
              </a:rPr>
              <a:t>млрд. т твердых </a:t>
            </a:r>
            <a:r>
              <a:rPr lang="ru-RU" dirty="0">
                <a:solidFill>
                  <a:srgbClr val="002060"/>
                </a:solidFill>
              </a:rPr>
              <a:t>отходов производства, что составляет 600 т на каждого жителя страны.</a:t>
            </a:r>
          </a:p>
        </p:txBody>
      </p:sp>
    </p:spTree>
    <p:extLst>
      <p:ext uri="{BB962C8B-B14F-4D97-AF65-F5344CB8AC3E}">
        <p14:creationId xmlns="" xmlns:p14="http://schemas.microsoft.com/office/powerpoint/2010/main" val="264956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4096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«Мусорная цивилизация»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14500" y="2481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Наиболее </a:t>
            </a:r>
            <a:r>
              <a:rPr lang="ru-RU" dirty="0">
                <a:solidFill>
                  <a:srgbClr val="002060"/>
                </a:solidFill>
              </a:rPr>
              <a:t>«грязными» отраслями </a:t>
            </a:r>
            <a:r>
              <a:rPr lang="ru-RU" dirty="0" smtClean="0">
                <a:solidFill>
                  <a:srgbClr val="002060"/>
                </a:solidFill>
              </a:rPr>
              <a:t>являются </a:t>
            </a:r>
            <a:r>
              <a:rPr lang="ru-RU" dirty="0">
                <a:solidFill>
                  <a:srgbClr val="002060"/>
                </a:solidFill>
              </a:rPr>
              <a:t>– </a:t>
            </a:r>
            <a:r>
              <a:rPr lang="ru-RU" b="1" u="sng" dirty="0">
                <a:solidFill>
                  <a:srgbClr val="002060"/>
                </a:solidFill>
              </a:rPr>
              <a:t>энергетика, </a:t>
            </a:r>
            <a:r>
              <a:rPr lang="ru-RU" b="1" u="sng" dirty="0" smtClean="0">
                <a:solidFill>
                  <a:srgbClr val="002060"/>
                </a:solidFill>
              </a:rPr>
              <a:t>металлургия, </a:t>
            </a:r>
            <a:r>
              <a:rPr lang="ru-RU" b="1" u="sng" dirty="0">
                <a:solidFill>
                  <a:srgbClr val="002060"/>
                </a:solidFill>
              </a:rPr>
              <a:t>химическая, </a:t>
            </a:r>
            <a:r>
              <a:rPr lang="ru-RU" b="1" u="sng" dirty="0" smtClean="0">
                <a:solidFill>
                  <a:srgbClr val="002060"/>
                </a:solidFill>
              </a:rPr>
              <a:t>целлюлозно-бумажная промышленность</a:t>
            </a:r>
            <a:r>
              <a:rPr lang="ru-RU" u="sng" dirty="0" smtClean="0">
                <a:solidFill>
                  <a:srgbClr val="00206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На </a:t>
            </a:r>
            <a:r>
              <a:rPr lang="ru-RU" dirty="0">
                <a:solidFill>
                  <a:srgbClr val="002060"/>
                </a:solidFill>
              </a:rPr>
              <a:t>каждого жителя России в среднем </a:t>
            </a: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год приходится 300-350 кг мусора, на жителя стран Западной Европы – 150-300 кг, США – 500-600 кг. Не случайно по отношению к нашему времени иногда применяют термин </a:t>
            </a:r>
            <a:r>
              <a:rPr lang="ru-RU" sz="4000" b="1" dirty="0">
                <a:solidFill>
                  <a:srgbClr val="002060"/>
                </a:solidFill>
              </a:rPr>
              <a:t>“</a:t>
            </a:r>
            <a:r>
              <a:rPr lang="ru-RU" sz="4000" b="1" u="sng" dirty="0">
                <a:solidFill>
                  <a:srgbClr val="002060"/>
                </a:solidFill>
              </a:rPr>
              <a:t>мусорная цивилизация</a:t>
            </a:r>
            <a:r>
              <a:rPr lang="ru-RU" sz="4000" b="1" dirty="0">
                <a:solidFill>
                  <a:srgbClr val="002060"/>
                </a:solidFill>
              </a:rPr>
              <a:t>”.</a:t>
            </a:r>
          </a:p>
        </p:txBody>
      </p:sp>
    </p:spTree>
    <p:extLst>
      <p:ext uri="{BB962C8B-B14F-4D97-AF65-F5344CB8AC3E}">
        <p14:creationId xmlns="" xmlns:p14="http://schemas.microsoft.com/office/powerpoint/2010/main" val="172059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56184"/>
          </a:xfrm>
        </p:spPr>
        <p:txBody>
          <a:bodyPr>
            <a:noAutofit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002060"/>
                </a:solidFill>
              </a:rPr>
              <a:t>А задавали ли вы себе вопрос, попадают ли отходы в реки, моря, океаны?</a:t>
            </a:r>
            <a:br>
              <a:rPr lang="ru-RU" sz="4000" b="1" dirty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Оказывается, </a:t>
            </a:r>
            <a:r>
              <a:rPr lang="ru-RU" dirty="0">
                <a:solidFill>
                  <a:srgbClr val="002060"/>
                </a:solidFill>
              </a:rPr>
              <a:t>75 г. сухого веса в твердом виде на одного человека в день попадают в водные объекты, а в мире живёт более 6 миллиардов человек. Огромный остров из мусора образовался в Тихом океане благодаря безответственному отношению людей к природе и водным ресурсам. Это самое крупное скопление пластикового мусора в Мировом океане. Площадь мусорного острова варьирует от 700 тысяч до 15 миллионов квадратных километров</a:t>
            </a:r>
          </a:p>
        </p:txBody>
      </p:sp>
    </p:spTree>
    <p:extLst>
      <p:ext uri="{BB962C8B-B14F-4D97-AF65-F5344CB8AC3E}">
        <p14:creationId xmlns="" xmlns:p14="http://schemas.microsoft.com/office/powerpoint/2010/main" val="135294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Мусор - угроза для человечества!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157592" cy="50014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2800" b="1" dirty="0" smtClean="0">
                <a:solidFill>
                  <a:srgbClr val="002060"/>
                </a:solidFill>
              </a:rPr>
              <a:t>Работа </a:t>
            </a:r>
            <a:r>
              <a:rPr lang="ru-RU" sz="12800" b="1" dirty="0">
                <a:solidFill>
                  <a:srgbClr val="002060"/>
                </a:solidFill>
              </a:rPr>
              <a:t>в группах.  </a:t>
            </a:r>
            <a:endParaRPr lang="ru-RU" sz="1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35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35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35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12800" dirty="0">
                <a:solidFill>
                  <a:srgbClr val="002060"/>
                </a:solidFill>
              </a:rPr>
              <a:t>- Сколько бытового мусора Вы выбрасываете каждый день</a:t>
            </a:r>
            <a:r>
              <a:rPr lang="ru-RU" sz="12800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r>
              <a:rPr lang="ru-RU" sz="12800" dirty="0">
                <a:solidFill>
                  <a:srgbClr val="002060"/>
                </a:solidFill>
              </a:rPr>
              <a:t/>
            </a:r>
            <a:br>
              <a:rPr lang="ru-RU" sz="12800" dirty="0">
                <a:solidFill>
                  <a:srgbClr val="002060"/>
                </a:solidFill>
              </a:rPr>
            </a:br>
            <a:r>
              <a:rPr lang="ru-RU" sz="12800" dirty="0">
                <a:solidFill>
                  <a:srgbClr val="002060"/>
                </a:solidFill>
              </a:rPr>
              <a:t>- Что вы выбрасываете в мусор</a:t>
            </a:r>
            <a:r>
              <a:rPr lang="ru-RU" sz="12800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r>
              <a:rPr lang="ru-RU" sz="12800" dirty="0">
                <a:solidFill>
                  <a:srgbClr val="002060"/>
                </a:solidFill>
              </a:rPr>
              <a:t/>
            </a:r>
            <a:br>
              <a:rPr lang="ru-RU" sz="12800" dirty="0">
                <a:solidFill>
                  <a:srgbClr val="002060"/>
                </a:solidFill>
              </a:rPr>
            </a:br>
            <a:r>
              <a:rPr lang="ru-RU" sz="12800" dirty="0">
                <a:solidFill>
                  <a:srgbClr val="002060"/>
                </a:solidFill>
              </a:rPr>
              <a:t>- Как Вы относитесь к свалкам бытового мусора</a:t>
            </a:r>
            <a:r>
              <a:rPr lang="ru-RU" sz="12800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r>
              <a:rPr lang="ru-RU" sz="12800" dirty="0">
                <a:solidFill>
                  <a:srgbClr val="002060"/>
                </a:solidFill>
              </a:rPr>
              <a:t/>
            </a:r>
            <a:br>
              <a:rPr lang="ru-RU" sz="12800" dirty="0">
                <a:solidFill>
                  <a:srgbClr val="002060"/>
                </a:solidFill>
              </a:rPr>
            </a:br>
            <a:r>
              <a:rPr lang="ru-RU" sz="12800" dirty="0">
                <a:solidFill>
                  <a:srgbClr val="002060"/>
                </a:solidFill>
              </a:rPr>
              <a:t>- Как влияют отходы на жизнь и здоровье человека</a:t>
            </a:r>
            <a:r>
              <a:rPr lang="ru-RU" sz="12800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r>
              <a:rPr lang="ru-RU" sz="12800" dirty="0"/>
              <a:t/>
            </a:r>
            <a:br>
              <a:rPr lang="ru-RU" sz="12800" dirty="0"/>
            </a:br>
            <a:endParaRPr lang="ru-RU" sz="12800" dirty="0"/>
          </a:p>
        </p:txBody>
      </p:sp>
    </p:spTree>
    <p:extLst>
      <p:ext uri="{BB962C8B-B14F-4D97-AF65-F5344CB8AC3E}">
        <p14:creationId xmlns="" xmlns:p14="http://schemas.microsoft.com/office/powerpoint/2010/main" val="133839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Выводы: 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6048672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Мусор </a:t>
            </a:r>
            <a:r>
              <a:rPr lang="ru-RU" dirty="0">
                <a:solidFill>
                  <a:srgbClr val="002060"/>
                </a:solidFill>
              </a:rPr>
              <a:t>гниёт, в атмосферу выделяются ядовитые вещества, отравляется </a:t>
            </a:r>
            <a:r>
              <a:rPr lang="ru-RU" dirty="0" smtClean="0">
                <a:solidFill>
                  <a:srgbClr val="002060"/>
                </a:solidFill>
              </a:rPr>
              <a:t>воздух: заболевают люди, </a:t>
            </a:r>
            <a:r>
              <a:rPr lang="ru-RU" dirty="0">
                <a:solidFill>
                  <a:srgbClr val="002060"/>
                </a:solidFill>
              </a:rPr>
              <a:t>растения и </a:t>
            </a:r>
            <a:r>
              <a:rPr lang="ru-RU" dirty="0" smtClean="0">
                <a:solidFill>
                  <a:srgbClr val="002060"/>
                </a:solidFill>
              </a:rPr>
              <a:t>животные.</a:t>
            </a:r>
            <a:endParaRPr lang="ru-RU" dirty="0">
              <a:solidFill>
                <a:srgbClr val="002060"/>
              </a:solidFill>
            </a:endParaRPr>
          </a:p>
          <a:p>
            <a:pPr lvl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Кроме </a:t>
            </a:r>
            <a:r>
              <a:rPr lang="ru-RU" dirty="0">
                <a:solidFill>
                  <a:srgbClr val="002060"/>
                </a:solidFill>
              </a:rPr>
              <a:t>этого отходы и химические вещества </a:t>
            </a:r>
            <a:r>
              <a:rPr lang="ru-RU" dirty="0" smtClean="0">
                <a:solidFill>
                  <a:srgbClr val="002060"/>
                </a:solidFill>
              </a:rPr>
              <a:t>загрязняют почву, попадают </a:t>
            </a:r>
            <a:r>
              <a:rPr lang="ru-RU" dirty="0">
                <a:solidFill>
                  <a:srgbClr val="002060"/>
                </a:solidFill>
              </a:rPr>
              <a:t>в растения. Растениями питаются люди и животные. Таким образом, вред наносится всей живой природе.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Из </a:t>
            </a:r>
            <a:r>
              <a:rPr lang="ru-RU" dirty="0">
                <a:solidFill>
                  <a:srgbClr val="002060"/>
                </a:solidFill>
              </a:rPr>
              <a:t>почвы и </a:t>
            </a:r>
            <a:r>
              <a:rPr lang="ru-RU" dirty="0" smtClean="0">
                <a:solidFill>
                  <a:srgbClr val="002060"/>
                </a:solidFill>
              </a:rPr>
              <a:t>воздуха </a:t>
            </a:r>
            <a:r>
              <a:rPr lang="ru-RU" dirty="0">
                <a:solidFill>
                  <a:srgbClr val="002060"/>
                </a:solidFill>
              </a:rPr>
              <a:t>ядовитые вещества попадают в </a:t>
            </a:r>
            <a:r>
              <a:rPr lang="ru-RU" dirty="0" smtClean="0">
                <a:solidFill>
                  <a:srgbClr val="002060"/>
                </a:solidFill>
              </a:rPr>
              <a:t>воду, употребляемую людьми и животными. Опять </a:t>
            </a:r>
            <a:r>
              <a:rPr lang="ru-RU" dirty="0">
                <a:solidFill>
                  <a:srgbClr val="002060"/>
                </a:solidFill>
              </a:rPr>
              <a:t>наносится вред </a:t>
            </a:r>
            <a:r>
              <a:rPr lang="ru-RU" dirty="0" smtClean="0">
                <a:solidFill>
                  <a:srgbClr val="002060"/>
                </a:solidFill>
              </a:rPr>
              <a:t>человеку </a:t>
            </a:r>
            <a:r>
              <a:rPr lang="ru-RU" dirty="0">
                <a:solidFill>
                  <a:srgbClr val="002060"/>
                </a:solidFill>
              </a:rPr>
              <a:t>и всей живой природе</a:t>
            </a:r>
          </a:p>
        </p:txBody>
      </p:sp>
    </p:spTree>
    <p:extLst>
      <p:ext uri="{BB962C8B-B14F-4D97-AF65-F5344CB8AC3E}">
        <p14:creationId xmlns="" xmlns:p14="http://schemas.microsoft.com/office/powerpoint/2010/main" val="22131832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550</Words>
  <Application>Microsoft Office PowerPoint</Application>
  <PresentationFormat>Экран (4:3)</PresentationFormat>
  <Paragraphs>91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Конституция Российской Федерации гарантирует</vt:lpstr>
      <vt:lpstr>Наиболее серьёзными проблемами нашего времени  являются: </vt:lpstr>
      <vt:lpstr>Слайд 4</vt:lpstr>
      <vt:lpstr>Слайд 5</vt:lpstr>
      <vt:lpstr>«Мусорная цивилизация»</vt:lpstr>
      <vt:lpstr> А задавали ли вы себе вопрос, попадают ли отходы в реки, моря, океаны? </vt:lpstr>
      <vt:lpstr>Мусор - угроза для человечества! </vt:lpstr>
      <vt:lpstr>Выводы:  </vt:lpstr>
      <vt:lpstr>Мусор - угроза для человечества. Что же делать?  </vt:lpstr>
      <vt:lpstr>  Практически весь мусор может найти  вторую жизнь –  достаточно лишь немного подумать.  </vt:lpstr>
      <vt:lpstr>Природоохранные технологии  </vt:lpstr>
      <vt:lpstr>Пути решения природоохранных проблем </vt:lpstr>
      <vt:lpstr>Как сказал один мудрец «Мусор - это все то, что не догадались использовать»</vt:lpstr>
      <vt:lpstr>Упаковки от чипсов. </vt:lpstr>
      <vt:lpstr>Упаковки от конфет и других сладостей.</vt:lpstr>
      <vt:lpstr>Винные пробки для доски объявлений. </vt:lpstr>
      <vt:lpstr>Поделки из газет и полиэтиленовых пакетов.</vt:lpstr>
      <vt:lpstr>Мода из мусора. </vt:lpstr>
      <vt:lpstr>Слайд 20</vt:lpstr>
      <vt:lpstr>Что можно сделать из старых джинсов. </vt:lpstr>
      <vt:lpstr>Не забывайте, что загрязняют природу не только заводы, фабрики, фермы, но и  мы сами!  </vt:lpstr>
      <vt:lpstr>Слайд 23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 конференция</dc:title>
  <dc:creator>Windows-7</dc:creator>
  <cp:lastModifiedBy>пользователь</cp:lastModifiedBy>
  <cp:revision>28</cp:revision>
  <dcterms:created xsi:type="dcterms:W3CDTF">2013-02-12T15:04:38Z</dcterms:created>
  <dcterms:modified xsi:type="dcterms:W3CDTF">2013-03-02T06:04:42Z</dcterms:modified>
</cp:coreProperties>
</file>