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0" r:id="rId4"/>
    <p:sldId id="261" r:id="rId5"/>
    <p:sldId id="263" r:id="rId6"/>
    <p:sldId id="264" r:id="rId7"/>
    <p:sldId id="265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975AE-6D92-4EA4-8BD8-E3C4177A0456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B1513-3C4A-4B89-91D4-3D67E9B0DD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155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C47F6-C5A9-4BDA-A3B1-56820765A530}" type="datetime1">
              <a:rPr lang="ru-RU" smtClean="0"/>
              <a:t>09.03.2013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9A00D1-EB7B-4B8A-9197-269E9C2B160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EB78-2878-4C6C-8A53-133F5E94CFAF}" type="datetime1">
              <a:rPr lang="ru-RU" smtClean="0"/>
              <a:t>09.03.2013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00D1-EB7B-4B8A-9197-269E9C2B1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9AE1-B6D1-488E-B357-9D72F78AFF69}" type="datetime1">
              <a:rPr lang="ru-RU" smtClean="0"/>
              <a:t>09.03.2013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00D1-EB7B-4B8A-9197-269E9C2B1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8C04-1B58-4545-B59C-D2ABABB9E299}" type="datetime1">
              <a:rPr lang="ru-RU" smtClean="0"/>
              <a:t>09.03.2013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00D1-EB7B-4B8A-9197-269E9C2B1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8A36-925B-468C-80BA-348EE2BAA501}" type="datetime1">
              <a:rPr lang="ru-RU" smtClean="0"/>
              <a:t>09.03.2013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00D1-EB7B-4B8A-9197-269E9C2B160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4EAD-F3C4-4D0F-9348-EAA4694DF6BD}" type="datetime1">
              <a:rPr lang="ru-RU" smtClean="0"/>
              <a:t>09.03.2013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00D1-EB7B-4B8A-9197-269E9C2B160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27562-F980-4A29-9060-859E3515AB2C}" type="datetime1">
              <a:rPr lang="ru-RU" smtClean="0"/>
              <a:t>09.03.2013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00D1-EB7B-4B8A-9197-269E9C2B160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6A8D-AEB1-41BD-B35D-20F470F78D87}" type="datetime1">
              <a:rPr lang="ru-RU" smtClean="0"/>
              <a:t>09.03.2013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00D1-EB7B-4B8A-9197-269E9C2B1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94BD-1247-4DFF-974C-DADE8E590F99}" type="datetime1">
              <a:rPr lang="ru-RU" smtClean="0"/>
              <a:t>09.03.2013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00D1-EB7B-4B8A-9197-269E9C2B1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025E-0ECD-4278-A729-1D9B57BD6C13}" type="datetime1">
              <a:rPr lang="ru-RU" smtClean="0"/>
              <a:t>09.03.2013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00D1-EB7B-4B8A-9197-269E9C2B1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9CCF-15B5-4C91-8F9F-1EE62972D37F}" type="datetime1">
              <a:rPr lang="ru-RU" smtClean="0"/>
              <a:t>09.03.2013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00D1-EB7B-4B8A-9197-269E9C2B1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2204266-6E34-492A-80B4-C4EBBDCFC6CF}" type="datetime1">
              <a:rPr lang="ru-RU" smtClean="0"/>
              <a:t>09.03.2013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29A00D1-EB7B-4B8A-9197-269E9C2B160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4688161"/>
          </a:xfrm>
        </p:spPr>
        <p:txBody>
          <a:bodyPr/>
          <a:lstStyle/>
          <a:p>
            <a:r>
              <a:rPr lang="ru-RU" sz="1800" dirty="0"/>
              <a:t>Министерство образования и науки Российской Федерации</a:t>
            </a:r>
            <a:br>
              <a:rPr lang="ru-RU" sz="1800" dirty="0"/>
            </a:br>
            <a:r>
              <a:rPr lang="ru-RU" sz="1800" dirty="0"/>
              <a:t>Муниципальное автономное общеобразовательное учреждение</a:t>
            </a:r>
            <a:br>
              <a:rPr lang="ru-RU" sz="1800" dirty="0"/>
            </a:br>
            <a:r>
              <a:rPr lang="ru-RU" sz="1800" dirty="0"/>
              <a:t> «Гимназия № 1 МО «Ахтубинский район</a:t>
            </a:r>
            <a:r>
              <a:rPr lang="ru-RU" sz="1800" dirty="0" smtClean="0"/>
              <a:t>»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3200" dirty="0"/>
              <a:t>ТВОРЧЕСКИЙ ПРОЕКТ</a:t>
            </a:r>
            <a:br>
              <a:rPr lang="ru-RU" sz="3200" dirty="0"/>
            </a:br>
            <a:r>
              <a:rPr lang="ru-RU" sz="3200" dirty="0"/>
              <a:t>по ТЕХНОЛОГИИ</a:t>
            </a:r>
            <a:br>
              <a:rPr lang="ru-RU" sz="3200" dirty="0"/>
            </a:br>
            <a:r>
              <a:rPr lang="ru-RU" sz="3200" dirty="0" smtClean="0"/>
              <a:t>«……………………………………………»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941168"/>
            <a:ext cx="8640960" cy="172819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 smtClean="0"/>
              <a:t>                                                </a:t>
            </a:r>
            <a:r>
              <a:rPr lang="ru-RU" sz="1800" dirty="0" smtClean="0">
                <a:latin typeface="Comic Sans MS" pitchFamily="66" charset="0"/>
              </a:rPr>
              <a:t>выполнила: Ф.................... И.................</a:t>
            </a:r>
            <a:endParaRPr lang="ru-RU" sz="1800" dirty="0">
              <a:latin typeface="Comic Sans MS" pitchFamily="66" charset="0"/>
            </a:endParaRPr>
          </a:p>
          <a:p>
            <a:pPr algn="l"/>
            <a:r>
              <a:rPr lang="ru-RU" sz="1800" dirty="0" smtClean="0">
                <a:latin typeface="Comic Sans MS" pitchFamily="66" charset="0"/>
              </a:rPr>
              <a:t>                                                                                ученица </a:t>
            </a:r>
            <a:r>
              <a:rPr lang="ru-RU" sz="1800" dirty="0">
                <a:latin typeface="Comic Sans MS" pitchFamily="66" charset="0"/>
              </a:rPr>
              <a:t>8 </a:t>
            </a:r>
            <a:r>
              <a:rPr lang="ru-RU" sz="1800" dirty="0" smtClean="0">
                <a:latin typeface="Comic Sans MS" pitchFamily="66" charset="0"/>
              </a:rPr>
              <a:t>У класса</a:t>
            </a:r>
            <a:endParaRPr lang="ru-RU" sz="1800" dirty="0">
              <a:latin typeface="Comic Sans MS" pitchFamily="66" charset="0"/>
            </a:endParaRPr>
          </a:p>
          <a:p>
            <a:pPr algn="l"/>
            <a:r>
              <a:rPr lang="ru-RU" sz="1800" dirty="0" smtClean="0">
                <a:latin typeface="Comic Sans MS" pitchFamily="66" charset="0"/>
              </a:rPr>
              <a:t>                                                       руководитель: Семёнова </a:t>
            </a:r>
            <a:r>
              <a:rPr lang="ru-RU" sz="1800" dirty="0">
                <a:latin typeface="Comic Sans MS" pitchFamily="66" charset="0"/>
              </a:rPr>
              <a:t>Ольга </a:t>
            </a:r>
            <a:r>
              <a:rPr lang="ru-RU" sz="1800" dirty="0" smtClean="0">
                <a:latin typeface="Comic Sans MS" pitchFamily="66" charset="0"/>
              </a:rPr>
              <a:t>Ивановна</a:t>
            </a:r>
          </a:p>
          <a:p>
            <a:pPr algn="l"/>
            <a:endParaRPr lang="ru-RU" sz="1800" dirty="0" smtClean="0">
              <a:latin typeface="Comic Sans MS" pitchFamily="66" charset="0"/>
            </a:endParaRPr>
          </a:p>
          <a:p>
            <a:endParaRPr lang="ru-RU" sz="1800" dirty="0" smtClean="0">
              <a:latin typeface="Comic Sans MS" pitchFamily="66" charset="0"/>
            </a:endParaRPr>
          </a:p>
          <a:p>
            <a:r>
              <a:rPr lang="ru-RU" sz="1800" dirty="0" smtClean="0">
                <a:latin typeface="Comic Sans MS" pitchFamily="66" charset="0"/>
              </a:rPr>
              <a:t>Ахтубинск </a:t>
            </a:r>
            <a:r>
              <a:rPr lang="ru-RU" sz="1800" dirty="0">
                <a:latin typeface="Comic Sans MS" pitchFamily="66" charset="0"/>
              </a:rPr>
              <a:t>2013г.</a:t>
            </a:r>
          </a:p>
        </p:txBody>
      </p:sp>
    </p:spTree>
    <p:extLst>
      <p:ext uri="{BB962C8B-B14F-4D97-AF65-F5344CB8AC3E}">
        <p14:creationId xmlns:p14="http://schemas.microsoft.com/office/powerpoint/2010/main" val="29643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ru-RU" sz="3600" dirty="0"/>
              <a:t>Научная организация труда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НОТ, организация </a:t>
            </a:r>
            <a:r>
              <a:rPr lang="ru-RU" dirty="0">
                <a:latin typeface="Comic Sans MS" pitchFamily="66" charset="0"/>
              </a:rPr>
              <a:t>рабочего </a:t>
            </a:r>
            <a:r>
              <a:rPr lang="ru-RU" dirty="0" smtClean="0">
                <a:latin typeface="Comic Sans MS" pitchFamily="66" charset="0"/>
              </a:rPr>
              <a:t>места:</a:t>
            </a:r>
            <a:endParaRPr lang="ru-RU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- описание правильной рабочей позы, удобство;</a:t>
            </a: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- освещение (естественное или искусственное);</a:t>
            </a: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- техника </a:t>
            </a:r>
            <a:r>
              <a:rPr lang="ru-RU" dirty="0">
                <a:latin typeface="Comic Sans MS" pitchFamily="66" charset="0"/>
              </a:rPr>
              <a:t>безопасности и условия хранения </a:t>
            </a:r>
            <a:endParaRPr lang="ru-RU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  материалов </a:t>
            </a:r>
            <a:r>
              <a:rPr lang="ru-RU" dirty="0">
                <a:latin typeface="Comic Sans MS" pitchFamily="66" charset="0"/>
              </a:rPr>
              <a:t>и </a:t>
            </a:r>
            <a:r>
              <a:rPr lang="ru-RU" dirty="0" smtClean="0">
                <a:latin typeface="Comic Sans MS" pitchFamily="66" charset="0"/>
              </a:rPr>
              <a:t>оборудования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00D1-EB7B-4B8A-9197-269E9C2B160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08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ru-RU" sz="3600" dirty="0"/>
              <a:t>Экономическое обоснование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1) </a:t>
            </a:r>
            <a:r>
              <a:rPr lang="ru-RU" b="1" i="1" dirty="0" smtClean="0">
                <a:latin typeface="Comic Sans MS" pitchFamily="66" charset="0"/>
              </a:rPr>
              <a:t>приблизительные</a:t>
            </a:r>
            <a:r>
              <a:rPr lang="ru-RU" b="1" i="1" dirty="0">
                <a:latin typeface="Comic Sans MS" pitchFamily="66" charset="0"/>
              </a:rPr>
              <a:t>, предполагаемые расчеты </a:t>
            </a:r>
            <a:endParaRPr lang="ru-RU" b="1" i="1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b="1" i="1" dirty="0" smtClean="0">
                <a:latin typeface="Comic Sans MS" pitchFamily="66" charset="0"/>
              </a:rPr>
              <a:t>  до </a:t>
            </a:r>
            <a:r>
              <a:rPr lang="ru-RU" b="1" i="1" dirty="0">
                <a:latin typeface="Comic Sans MS" pitchFamily="66" charset="0"/>
              </a:rPr>
              <a:t>начала </a:t>
            </a:r>
            <a:r>
              <a:rPr lang="ru-RU" b="1" i="1" dirty="0" smtClean="0">
                <a:latin typeface="Comic Sans MS" pitchFamily="66" charset="0"/>
              </a:rPr>
              <a:t>работы</a:t>
            </a:r>
          </a:p>
          <a:p>
            <a:pPr marL="0" indent="0">
              <a:buNone/>
            </a:pPr>
            <a:endParaRPr lang="ru-RU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2) </a:t>
            </a:r>
            <a:r>
              <a:rPr lang="ru-RU" b="1" i="1" dirty="0" smtClean="0">
                <a:latin typeface="Comic Sans MS" pitchFamily="66" charset="0"/>
              </a:rPr>
              <a:t>действительные </a:t>
            </a:r>
            <a:r>
              <a:rPr lang="ru-RU" b="1" i="1" dirty="0">
                <a:latin typeface="Comic Sans MS" pitchFamily="66" charset="0"/>
              </a:rPr>
              <a:t>денежные затраты на </a:t>
            </a:r>
            <a:endParaRPr lang="ru-RU" b="1" i="1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b="1" i="1" dirty="0">
                <a:latin typeface="Comic Sans MS" pitchFamily="66" charset="0"/>
              </a:rPr>
              <a:t> </a:t>
            </a:r>
            <a:r>
              <a:rPr lang="ru-RU" b="1" i="1" dirty="0" smtClean="0">
                <a:latin typeface="Comic Sans MS" pitchFamily="66" charset="0"/>
              </a:rPr>
              <a:t> приобретение материалов</a:t>
            </a:r>
          </a:p>
          <a:p>
            <a:pPr marL="0" indent="0">
              <a:buNone/>
            </a:pPr>
            <a:endParaRPr lang="ru-RU" dirty="0">
              <a:latin typeface="Comic Sans MS" pitchFamily="66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00D1-EB7B-4B8A-9197-269E9C2B160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18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ru-RU" sz="3600" dirty="0"/>
              <a:t>Экономическое обоснование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3) </a:t>
            </a:r>
            <a:r>
              <a:rPr lang="ru-RU" b="1" i="1" dirty="0" smtClean="0">
                <a:latin typeface="Comic Sans MS" pitchFamily="66" charset="0"/>
              </a:rPr>
              <a:t>итоговая себестоимость изделия </a:t>
            </a:r>
          </a:p>
          <a:p>
            <a:pPr marL="0" indent="0">
              <a:buNone/>
            </a:pPr>
            <a:endParaRPr lang="ru-RU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(к стоимости материалов прибавляется </a:t>
            </a: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затраченная электроэнергия, </a:t>
            </a: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износ оборудования, </a:t>
            </a: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оплата труда и т.д., </a:t>
            </a: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например, 10 см моего вязаного полотна стоит </a:t>
            </a: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Х</a:t>
            </a:r>
            <a:r>
              <a:rPr lang="ru-RU" dirty="0" smtClean="0">
                <a:latin typeface="Comic Sans MS" pitchFamily="66" charset="0"/>
              </a:rPr>
              <a:t> рублей, </a:t>
            </a:r>
            <a:r>
              <a:rPr lang="ru-RU" dirty="0" smtClean="0">
                <a:latin typeface="Comic Sans MS" pitchFamily="66" charset="0"/>
                <a:sym typeface="Symbol"/>
              </a:rPr>
              <a:t></a:t>
            </a:r>
            <a:r>
              <a:rPr lang="ru-RU" dirty="0" smtClean="0">
                <a:latin typeface="Comic Sans MS" pitchFamily="66" charset="0"/>
              </a:rPr>
              <a:t>  всё изделие стоит ...)</a:t>
            </a:r>
          </a:p>
          <a:p>
            <a:pPr marL="0" indent="0">
              <a:buNone/>
            </a:pPr>
            <a:endParaRPr lang="ru-RU" dirty="0">
              <a:latin typeface="Comic Sans MS" pitchFamily="66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00D1-EB7B-4B8A-9197-269E9C2B160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3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ru-RU" sz="3600" dirty="0"/>
              <a:t>Экономическое обоснование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4) </a:t>
            </a:r>
            <a:r>
              <a:rPr lang="ru-RU" b="1" i="1" dirty="0" smtClean="0">
                <a:latin typeface="Comic Sans MS" pitchFamily="66" charset="0"/>
              </a:rPr>
              <a:t>вывод</a:t>
            </a:r>
            <a:r>
              <a:rPr lang="ru-RU" b="1" i="1" dirty="0">
                <a:latin typeface="Comic Sans MS" pitchFamily="66" charset="0"/>
              </a:rPr>
              <a:t>, целесообразность, возможная </a:t>
            </a:r>
            <a:r>
              <a:rPr lang="ru-RU" b="1" i="1" dirty="0" smtClean="0">
                <a:latin typeface="Comic Sans MS" pitchFamily="66" charset="0"/>
              </a:rPr>
              <a:t>экономия</a:t>
            </a:r>
          </a:p>
          <a:p>
            <a:pPr marL="0" indent="0">
              <a:buNone/>
            </a:pPr>
            <a:endParaRPr lang="ru-RU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(сравнение суммы затраченных средств и итоговой </a:t>
            </a:r>
            <a:endParaRPr lang="ru-RU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себестоимости </a:t>
            </a:r>
            <a:r>
              <a:rPr lang="ru-RU" dirty="0">
                <a:latin typeface="Comic Sans MS" pitchFamily="66" charset="0"/>
              </a:rPr>
              <a:t>готового изделия со стоимостью </a:t>
            </a:r>
            <a:endParaRPr lang="ru-RU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аналогичного </a:t>
            </a:r>
            <a:r>
              <a:rPr lang="ru-RU" dirty="0">
                <a:latin typeface="Comic Sans MS" pitchFamily="66" charset="0"/>
              </a:rPr>
              <a:t>изделия в магазине (на рынке)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00D1-EB7B-4B8A-9197-269E9C2B160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ru-RU" sz="3600" dirty="0"/>
              <a:t>Заключение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Comic Sans MS" pitchFamily="66" charset="0"/>
              </a:rPr>
              <a:t>И</a:t>
            </a:r>
            <a:r>
              <a:rPr lang="ru-RU" b="1" dirty="0" smtClean="0">
                <a:latin typeface="Comic Sans MS" pitchFamily="66" charset="0"/>
              </a:rPr>
              <a:t>тог работы, выводы:</a:t>
            </a: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- в </a:t>
            </a:r>
            <a:r>
              <a:rPr lang="ru-RU" dirty="0">
                <a:latin typeface="Comic Sans MS" pitchFamily="66" charset="0"/>
              </a:rPr>
              <a:t>чём прелесть эксклюзивности изделия?</a:t>
            </a: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- каковы его положительные стороны и недостатки?</a:t>
            </a: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- есть </a:t>
            </a:r>
            <a:r>
              <a:rPr lang="ru-RU" dirty="0">
                <a:latin typeface="Comic Sans MS" pitchFamily="66" charset="0"/>
              </a:rPr>
              <a:t>ли отрицательные последствия </a:t>
            </a:r>
            <a:r>
              <a:rPr lang="ru-RU" dirty="0" smtClean="0">
                <a:latin typeface="Comic Sans MS" pitchFamily="66" charset="0"/>
              </a:rPr>
              <a:t>изготовления</a:t>
            </a: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  </a:t>
            </a:r>
            <a:r>
              <a:rPr lang="ru-RU" dirty="0">
                <a:latin typeface="Comic Sans MS" pitchFamily="66" charset="0"/>
              </a:rPr>
              <a:t>изделия?</a:t>
            </a: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- чему научилась за время работы?</a:t>
            </a: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- экологическая </a:t>
            </a:r>
            <a:r>
              <a:rPr lang="ru-RU" dirty="0">
                <a:latin typeface="Comic Sans MS" pitchFamily="66" charset="0"/>
              </a:rPr>
              <a:t>оценка изделия: какого характера </a:t>
            </a:r>
            <a:endParaRPr lang="ru-RU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  отходы </a:t>
            </a:r>
            <a:r>
              <a:rPr lang="ru-RU" dirty="0">
                <a:latin typeface="Comic Sans MS" pitchFamily="66" charset="0"/>
              </a:rPr>
              <a:t>образуются при изготовлении </a:t>
            </a: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  </a:t>
            </a:r>
            <a:r>
              <a:rPr lang="ru-RU" dirty="0" smtClean="0">
                <a:latin typeface="Comic Sans MS" pitchFamily="66" charset="0"/>
              </a:rPr>
              <a:t>изделия </a:t>
            </a:r>
            <a:r>
              <a:rPr lang="ru-RU" dirty="0">
                <a:latin typeface="Comic Sans MS" pitchFamily="66" charset="0"/>
              </a:rPr>
              <a:t>и как можно их использовать?</a:t>
            </a: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- соответствие критериям</a:t>
            </a: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- анализ и самооценка</a:t>
            </a: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- достигнута ли цель?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00D1-EB7B-4B8A-9197-269E9C2B160B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471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ru-RU" sz="3600" dirty="0" smtClean="0"/>
              <a:t>Обзор использованной </a:t>
            </a:r>
            <a:r>
              <a:rPr lang="ru-RU" sz="3600" dirty="0"/>
              <a:t>литературы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Алфавитный список по порядку фамилий </a:t>
            </a:r>
            <a:r>
              <a:rPr lang="ru-RU" dirty="0">
                <a:latin typeface="Comic Sans MS" pitchFamily="66" charset="0"/>
              </a:rPr>
              <a:t>авторов или </a:t>
            </a:r>
            <a:r>
              <a:rPr lang="ru-RU" dirty="0" smtClean="0">
                <a:latin typeface="Comic Sans MS" pitchFamily="66" charset="0"/>
              </a:rPr>
              <a:t>заглавий</a:t>
            </a:r>
            <a:endParaRPr lang="ru-RU" dirty="0">
              <a:latin typeface="Comic Sans MS" pitchFamily="66" charset="0"/>
            </a:endParaRPr>
          </a:p>
          <a:p>
            <a:pPr marL="0" indent="0">
              <a:buNone/>
            </a:pPr>
            <a:endParaRPr lang="ru-RU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  <a:sym typeface="Symbol"/>
              </a:rPr>
              <a:t></a:t>
            </a: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  <a:sym typeface="Symbol"/>
              </a:rPr>
              <a:t></a:t>
            </a: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  <a:sym typeface="Symbol"/>
              </a:rPr>
              <a:t></a:t>
            </a:r>
          </a:p>
          <a:p>
            <a:pPr marL="0" indent="0">
              <a:buNone/>
            </a:pPr>
            <a:endParaRPr lang="ru-RU" dirty="0">
              <a:latin typeface="Comic Sans MS" pitchFamily="66" charset="0"/>
              <a:sym typeface="Symbol"/>
            </a:endParaRPr>
          </a:p>
          <a:p>
            <a:pPr marL="0" indent="0">
              <a:buNone/>
            </a:pPr>
            <a:endParaRPr lang="ru-RU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(№</a:t>
            </a:r>
            <a:r>
              <a:rPr lang="ru-RU" dirty="0">
                <a:latin typeface="Comic Sans MS" pitchFamily="66" charset="0"/>
              </a:rPr>
              <a:t>, название, автор, город, год издания, </a:t>
            </a:r>
            <a:r>
              <a:rPr lang="ru-RU" dirty="0" smtClean="0">
                <a:latin typeface="Comic Sans MS" pitchFamily="66" charset="0"/>
              </a:rPr>
              <a:t>страница</a:t>
            </a: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или </a:t>
            </a: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ссылка </a:t>
            </a:r>
            <a:r>
              <a:rPr lang="ru-RU" dirty="0">
                <a:latin typeface="Comic Sans MS" pitchFamily="66" charset="0"/>
              </a:rPr>
              <a:t>на адрес </a:t>
            </a:r>
            <a:r>
              <a:rPr lang="ru-RU" dirty="0" smtClean="0">
                <a:latin typeface="Comic Sans MS" pitchFamily="66" charset="0"/>
              </a:rPr>
              <a:t>сайта)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00D1-EB7B-4B8A-9197-269E9C2B160B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5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ru-RU" sz="3600" dirty="0"/>
              <a:t>Приложения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- изображение внешнего вида </a:t>
            </a:r>
            <a:r>
              <a:rPr lang="ru-RU" dirty="0" smtClean="0">
                <a:latin typeface="Comic Sans MS" pitchFamily="66" charset="0"/>
              </a:rPr>
              <a:t>изделия, фотографии;</a:t>
            </a:r>
            <a:endParaRPr lang="ru-RU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- схемы, чертежи, </a:t>
            </a:r>
            <a:r>
              <a:rPr lang="ru-RU" dirty="0" smtClean="0">
                <a:latin typeface="Comic Sans MS" pitchFamily="66" charset="0"/>
              </a:rPr>
              <a:t>таблицы, технические </a:t>
            </a:r>
            <a:r>
              <a:rPr lang="ru-RU" dirty="0">
                <a:latin typeface="Comic Sans MS" pitchFamily="66" charset="0"/>
              </a:rPr>
              <a:t>рисунки;</a:t>
            </a: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- рекламный проспект, слоган;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00D1-EB7B-4B8A-9197-269E9C2B160B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8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ru-RU" sz="3600" dirty="0"/>
              <a:t>Содержание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Все страницы (слайды) </a:t>
            </a:r>
            <a:r>
              <a:rPr lang="ru-RU" dirty="0" smtClean="0">
                <a:latin typeface="Comic Sans MS" pitchFamily="66" charset="0"/>
              </a:rPr>
              <a:t>нумеруются </a:t>
            </a: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и указываются в содержании работы, </a:t>
            </a: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начиная </a:t>
            </a:r>
            <a:r>
              <a:rPr lang="ru-RU" dirty="0">
                <a:latin typeface="Comic Sans MS" pitchFamily="66" charset="0"/>
              </a:rPr>
              <a:t>с титульного листа, </a:t>
            </a:r>
            <a:endParaRPr lang="ru-RU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но </a:t>
            </a:r>
            <a:r>
              <a:rPr lang="ru-RU" dirty="0">
                <a:latin typeface="Comic Sans MS" pitchFamily="66" charset="0"/>
              </a:rPr>
              <a:t>на самом титульном листе (слайде) номер </a:t>
            </a:r>
            <a:endParaRPr lang="ru-RU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не ставится!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00D1-EB7B-4B8A-9197-269E9C2B160B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484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en-US" sz="3600" dirty="0" smtClean="0"/>
              <a:t>P.S.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Comic Sans MS" pitchFamily="66" charset="0"/>
              </a:rPr>
              <a:t>Дополнительная информация по оформлению</a:t>
            </a:r>
          </a:p>
          <a:p>
            <a:pPr marL="0" indent="0" algn="ctr">
              <a:buNone/>
            </a:pPr>
            <a:r>
              <a:rPr lang="ru-RU" b="1" dirty="0" smtClean="0">
                <a:latin typeface="Comic Sans MS" pitchFamily="66" charset="0"/>
              </a:rPr>
              <a:t>презентации для представления проекта </a:t>
            </a:r>
          </a:p>
          <a:p>
            <a:pPr marL="0" indent="0" algn="ctr">
              <a:buNone/>
            </a:pPr>
            <a:r>
              <a:rPr lang="ru-RU" b="1" dirty="0" smtClean="0">
                <a:latin typeface="Comic Sans MS" pitchFamily="66" charset="0"/>
              </a:rPr>
              <a:t>по технологии:</a:t>
            </a:r>
          </a:p>
          <a:p>
            <a:pPr>
              <a:buFont typeface="Symbol"/>
              <a:buChar char="·"/>
            </a:pPr>
            <a:r>
              <a:rPr lang="ru-RU" dirty="0" smtClean="0">
                <a:latin typeface="Comic Sans MS" pitchFamily="66" charset="0"/>
                <a:sym typeface="Symbol"/>
              </a:rPr>
              <a:t>на </a:t>
            </a:r>
            <a:r>
              <a:rPr lang="ru-RU" dirty="0">
                <a:latin typeface="Comic Sans MS" pitchFamily="66" charset="0"/>
                <a:sym typeface="Symbol"/>
              </a:rPr>
              <a:t>титульном </a:t>
            </a:r>
            <a:r>
              <a:rPr lang="ru-RU" dirty="0" smtClean="0">
                <a:latin typeface="Comic Sans MS" pitchFamily="66" charset="0"/>
                <a:sym typeface="Symbol"/>
              </a:rPr>
              <a:t>слайде </a:t>
            </a:r>
            <a:r>
              <a:rPr lang="ru-RU" dirty="0">
                <a:latin typeface="Comic Sans MS" pitchFamily="66" charset="0"/>
                <a:sym typeface="Symbol"/>
              </a:rPr>
              <a:t>название темы </a:t>
            </a:r>
            <a:r>
              <a:rPr lang="ru-RU" dirty="0" smtClean="0">
                <a:latin typeface="Comic Sans MS" pitchFamily="66" charset="0"/>
                <a:sym typeface="Symbol"/>
              </a:rPr>
              <a:t>записывается</a:t>
            </a: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  <a:sym typeface="Symbol"/>
              </a:rPr>
              <a:t> </a:t>
            </a:r>
            <a:r>
              <a:rPr lang="ru-RU" dirty="0" smtClean="0">
                <a:latin typeface="Comic Sans MS" pitchFamily="66" charset="0"/>
                <a:sym typeface="Symbol"/>
              </a:rPr>
              <a:t>   </a:t>
            </a:r>
            <a:r>
              <a:rPr lang="ru-RU" dirty="0">
                <a:latin typeface="Comic Sans MS" pitchFamily="66" charset="0"/>
                <a:sym typeface="Symbol"/>
              </a:rPr>
              <a:t>без слова «тема</a:t>
            </a:r>
            <a:r>
              <a:rPr lang="ru-RU" dirty="0" smtClean="0">
                <a:latin typeface="Comic Sans MS" pitchFamily="66" charset="0"/>
                <a:sym typeface="Symbol"/>
              </a:rPr>
              <a:t>»;</a:t>
            </a:r>
            <a:endParaRPr lang="ru-RU" dirty="0" smtClean="0">
              <a:latin typeface="Comic Sans MS" pitchFamily="66" charset="0"/>
            </a:endParaRPr>
          </a:p>
          <a:p>
            <a:pPr>
              <a:buFont typeface="Symbol"/>
              <a:buChar char="·"/>
            </a:pPr>
            <a:r>
              <a:rPr lang="ru-RU" dirty="0" smtClean="0">
                <a:latin typeface="Comic Sans MS" pitchFamily="66" charset="0"/>
              </a:rPr>
              <a:t>заголовок на каждом слайде располагается </a:t>
            </a:r>
            <a:r>
              <a:rPr lang="ru-RU" dirty="0">
                <a:latin typeface="Comic Sans MS" pitchFamily="66" charset="0"/>
              </a:rPr>
              <a:t>в </a:t>
            </a:r>
            <a:endParaRPr lang="ru-RU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   центре </a:t>
            </a:r>
            <a:r>
              <a:rPr lang="ru-RU" dirty="0">
                <a:latin typeface="Comic Sans MS" pitchFamily="66" charset="0"/>
              </a:rPr>
              <a:t>строки</a:t>
            </a:r>
            <a:r>
              <a:rPr lang="ru-RU" dirty="0" smtClean="0">
                <a:latin typeface="Comic Sans MS" pitchFamily="66" charset="0"/>
              </a:rPr>
              <a:t>, желательно в одну строчку, точку </a:t>
            </a: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   в </a:t>
            </a:r>
            <a:r>
              <a:rPr lang="ru-RU" dirty="0">
                <a:latin typeface="Comic Sans MS" pitchFamily="66" charset="0"/>
              </a:rPr>
              <a:t>конце заголовка не </a:t>
            </a:r>
            <a:r>
              <a:rPr lang="ru-RU" dirty="0" smtClean="0">
                <a:latin typeface="Comic Sans MS" pitchFamily="66" charset="0"/>
              </a:rPr>
              <a:t>ставят;</a:t>
            </a:r>
            <a:endParaRPr lang="en-US" dirty="0" smtClean="0">
              <a:latin typeface="Comic Sans MS" pitchFamily="66" charset="0"/>
            </a:endParaRPr>
          </a:p>
          <a:p>
            <a:pPr>
              <a:buFont typeface="Symbol"/>
              <a:buChar char="·"/>
            </a:pPr>
            <a:r>
              <a:rPr lang="ru-RU" dirty="0" smtClean="0">
                <a:latin typeface="Comic Sans MS" pitchFamily="66" charset="0"/>
              </a:rPr>
              <a:t>фон презентации не должен быть ярким или </a:t>
            </a: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   пёстрым, текст должен легко читаться;</a:t>
            </a:r>
          </a:p>
          <a:p>
            <a:pPr>
              <a:buFont typeface="Symbol"/>
              <a:buChar char="·"/>
            </a:pPr>
            <a:r>
              <a:rPr lang="ru-RU" dirty="0" smtClean="0">
                <a:latin typeface="Comic Sans MS" pitchFamily="66" charset="0"/>
                <a:sym typeface="Symbol"/>
              </a:rPr>
              <a:t>необходимо соблюдать единый стиль </a:t>
            </a: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  <a:sym typeface="Symbol"/>
              </a:rPr>
              <a:t> </a:t>
            </a:r>
            <a:r>
              <a:rPr lang="ru-RU" dirty="0" smtClean="0">
                <a:latin typeface="Comic Sans MS" pitchFamily="66" charset="0"/>
                <a:sym typeface="Symbol"/>
              </a:rPr>
              <a:t>   оформления презентации;</a:t>
            </a:r>
            <a:endParaRPr lang="ru-RU" dirty="0" smtClean="0">
              <a:latin typeface="Comic Sans MS" pitchFamily="66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00D1-EB7B-4B8A-9197-269E9C2B160B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357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en-US" sz="3600" dirty="0" smtClean="0"/>
              <a:t>P.S.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Comic Sans MS" pitchFamily="66" charset="0"/>
              </a:rPr>
              <a:t>Дополнительная информация по оформлению</a:t>
            </a:r>
          </a:p>
          <a:p>
            <a:pPr marL="0" indent="0" algn="ctr">
              <a:buNone/>
            </a:pPr>
            <a:r>
              <a:rPr lang="ru-RU" b="1" dirty="0" smtClean="0">
                <a:latin typeface="Comic Sans MS" pitchFamily="66" charset="0"/>
              </a:rPr>
              <a:t>презентации для представления проекта </a:t>
            </a:r>
          </a:p>
          <a:p>
            <a:pPr marL="0" indent="0" algn="ctr">
              <a:buNone/>
            </a:pPr>
            <a:r>
              <a:rPr lang="ru-RU" b="1" dirty="0" smtClean="0">
                <a:latin typeface="Comic Sans MS" pitchFamily="66" charset="0"/>
              </a:rPr>
              <a:t>по технологии:</a:t>
            </a:r>
          </a:p>
          <a:p>
            <a:pPr>
              <a:buFont typeface="Symbol"/>
              <a:buChar char="·"/>
            </a:pPr>
            <a:r>
              <a:rPr lang="ru-RU" dirty="0">
                <a:latin typeface="Comic Sans MS" pitchFamily="66" charset="0"/>
                <a:sym typeface="Symbol"/>
              </a:rPr>
              <a:t>н</a:t>
            </a:r>
            <a:r>
              <a:rPr lang="ru-RU" dirty="0" smtClean="0">
                <a:latin typeface="Comic Sans MS" pitchFamily="66" charset="0"/>
                <a:sym typeface="Symbol"/>
              </a:rPr>
              <a:t>а одном слайде не используйте более трёх цветов</a:t>
            </a: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  <a:sym typeface="Symbol"/>
              </a:rPr>
              <a:t> </a:t>
            </a:r>
            <a:r>
              <a:rPr lang="ru-RU" dirty="0" smtClean="0">
                <a:latin typeface="Comic Sans MS" pitchFamily="66" charset="0"/>
                <a:sym typeface="Symbol"/>
              </a:rPr>
              <a:t>   (фон, заголовок и текст);</a:t>
            </a:r>
          </a:p>
          <a:p>
            <a:pPr>
              <a:buFont typeface="Symbol"/>
              <a:buChar char="·"/>
            </a:pPr>
            <a:r>
              <a:rPr lang="ru-RU" dirty="0" smtClean="0">
                <a:latin typeface="Comic Sans MS" pitchFamily="66" charset="0"/>
                <a:sym typeface="Symbol"/>
              </a:rPr>
              <a:t>не перегружайте свою презентацию различными </a:t>
            </a: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  <a:sym typeface="Symbol"/>
              </a:rPr>
              <a:t> </a:t>
            </a:r>
            <a:r>
              <a:rPr lang="ru-RU" dirty="0" smtClean="0">
                <a:latin typeface="Comic Sans MS" pitchFamily="66" charset="0"/>
                <a:sym typeface="Symbol"/>
              </a:rPr>
              <a:t>   анимационными эффектами;</a:t>
            </a:r>
          </a:p>
          <a:p>
            <a:pPr>
              <a:buFont typeface="Symbol"/>
              <a:buChar char="·"/>
            </a:pPr>
            <a:r>
              <a:rPr lang="ru-RU" dirty="0" smtClean="0">
                <a:latin typeface="Comic Sans MS" pitchFamily="66" charset="0"/>
                <a:sym typeface="Symbol"/>
              </a:rPr>
              <a:t>для заголовков используйте шрифт не менее № 24, </a:t>
            </a: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  <a:sym typeface="Symbol"/>
              </a:rPr>
              <a:t> </a:t>
            </a:r>
            <a:r>
              <a:rPr lang="ru-RU" dirty="0" smtClean="0">
                <a:latin typeface="Comic Sans MS" pitchFamily="66" charset="0"/>
                <a:sym typeface="Symbol"/>
              </a:rPr>
              <a:t>   для остального текста – не менее № 18;</a:t>
            </a:r>
          </a:p>
          <a:p>
            <a:pPr>
              <a:buFont typeface="Symbol"/>
              <a:buChar char="·"/>
            </a:pPr>
            <a:r>
              <a:rPr lang="ru-RU" dirty="0" smtClean="0">
                <a:latin typeface="Comic Sans MS" pitchFamily="66" charset="0"/>
                <a:sym typeface="Symbol"/>
              </a:rPr>
              <a:t>избегайте грамматических ошибок, пользуйтесь</a:t>
            </a: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  <a:sym typeface="Symbol"/>
              </a:rPr>
              <a:t> </a:t>
            </a:r>
            <a:r>
              <a:rPr lang="ru-RU" dirty="0" smtClean="0">
                <a:latin typeface="Comic Sans MS" pitchFamily="66" charset="0"/>
                <a:sym typeface="Symbol"/>
              </a:rPr>
              <a:t>   текстовым редактором!</a:t>
            </a:r>
            <a:endParaRPr lang="ru-RU" dirty="0" smtClean="0">
              <a:latin typeface="Comic Sans MS" pitchFamily="66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00D1-EB7B-4B8A-9197-269E9C2B160B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90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ru-RU" sz="3600" dirty="0" smtClean="0"/>
              <a:t>Введение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Историческая справка </a:t>
            </a:r>
            <a:endParaRPr lang="ru-RU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(чужой авторский текст о данном виде рукоделия)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00D1-EB7B-4B8A-9197-269E9C2B160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39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ru-RU" sz="3600" dirty="0" smtClean="0"/>
              <a:t>Выбор </a:t>
            </a:r>
            <a:r>
              <a:rPr lang="ru-RU" sz="3600" dirty="0"/>
              <a:t>темы проектного задания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- почему именно эта тема меня заинтересовала?</a:t>
            </a: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- что я умею?</a:t>
            </a: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- что смогу сделать?</a:t>
            </a: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- что я буду делать?</a:t>
            </a: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- зачем?</a:t>
            </a: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- для чего?</a:t>
            </a: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- для кого?</a:t>
            </a: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- возможно</a:t>
            </a:r>
            <a:r>
              <a:rPr lang="ru-RU" dirty="0">
                <a:latin typeface="Comic Sans MS" pitchFamily="66" charset="0"/>
              </a:rPr>
              <a:t>, работой двигает экономическая </a:t>
            </a:r>
            <a:endParaRPr lang="ru-RU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  выгода </a:t>
            </a:r>
            <a:r>
              <a:rPr lang="ru-RU" dirty="0">
                <a:latin typeface="Comic Sans MS" pitchFamily="66" charset="0"/>
              </a:rPr>
              <a:t>(продам</a:t>
            </a:r>
            <a:r>
              <a:rPr lang="ru-RU" dirty="0" smtClean="0">
                <a:latin typeface="Comic Sans MS" pitchFamily="66" charset="0"/>
              </a:rPr>
              <a:t>);</a:t>
            </a: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- хочу </a:t>
            </a:r>
            <a:r>
              <a:rPr lang="ru-RU" dirty="0">
                <a:latin typeface="Comic Sans MS" pitchFamily="66" charset="0"/>
              </a:rPr>
              <a:t>подарить, а денег нет, чтобы купить </a:t>
            </a:r>
            <a:endParaRPr lang="ru-RU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   что-то </a:t>
            </a:r>
            <a:r>
              <a:rPr lang="ru-RU" dirty="0">
                <a:latin typeface="Comic Sans MS" pitchFamily="66" charset="0"/>
              </a:rPr>
              <a:t>готовое;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00D1-EB7B-4B8A-9197-269E9C2B160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50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ru-RU" sz="3600" dirty="0" smtClean="0"/>
              <a:t>Выбор </a:t>
            </a:r>
            <a:r>
              <a:rPr lang="ru-RU" sz="3600" dirty="0"/>
              <a:t>темы проектного задания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- возможно</a:t>
            </a:r>
            <a:r>
              <a:rPr lang="ru-RU" dirty="0">
                <a:latin typeface="Comic Sans MS" pitchFamily="66" charset="0"/>
              </a:rPr>
              <a:t>, это очень модная деталь </a:t>
            </a:r>
            <a:endParaRPr lang="ru-RU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  современного </a:t>
            </a:r>
            <a:r>
              <a:rPr lang="ru-RU" dirty="0">
                <a:latin typeface="Comic Sans MS" pitchFamily="66" charset="0"/>
              </a:rPr>
              <a:t>гардероба или интерьера;</a:t>
            </a: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- давно </a:t>
            </a:r>
            <a:r>
              <a:rPr lang="ru-RU" dirty="0">
                <a:latin typeface="Comic Sans MS" pitchFamily="66" charset="0"/>
              </a:rPr>
              <a:t>куплены и лежат материалы, мешаются </a:t>
            </a:r>
            <a:endParaRPr lang="ru-RU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  в </a:t>
            </a:r>
            <a:r>
              <a:rPr lang="ru-RU" dirty="0">
                <a:latin typeface="Comic Sans MS" pitchFamily="66" charset="0"/>
              </a:rPr>
              <a:t>шкафу;</a:t>
            </a: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- давно </a:t>
            </a:r>
            <a:r>
              <a:rPr lang="ru-RU" dirty="0">
                <a:latin typeface="Comic Sans MS" pitchFamily="66" charset="0"/>
              </a:rPr>
              <a:t>хотелось сделать что-то своими руками, </a:t>
            </a:r>
            <a:endParaRPr lang="ru-RU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  но </a:t>
            </a:r>
            <a:r>
              <a:rPr lang="ru-RU" dirty="0">
                <a:latin typeface="Comic Sans MS" pitchFamily="66" charset="0"/>
              </a:rPr>
              <a:t>не было повода или толчка;</a:t>
            </a: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- есть </a:t>
            </a:r>
            <a:r>
              <a:rPr lang="ru-RU" dirty="0">
                <a:latin typeface="Comic Sans MS" pitchFamily="66" charset="0"/>
              </a:rPr>
              <a:t>идея оформления работы, которую давно </a:t>
            </a:r>
            <a:endParaRPr lang="ru-RU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  хотелось </a:t>
            </a:r>
            <a:r>
              <a:rPr lang="ru-RU" dirty="0">
                <a:latin typeface="Comic Sans MS" pitchFamily="66" charset="0"/>
              </a:rPr>
              <a:t>использовать на практике и т.д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endParaRPr lang="ru-RU" sz="28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(повествовать от первого лица, допустим: я могла </a:t>
            </a:r>
            <a:r>
              <a:rPr lang="ru-RU" dirty="0" smtClean="0">
                <a:latin typeface="Comic Sans MS" pitchFamily="66" charset="0"/>
              </a:rPr>
              <a:t>бы </a:t>
            </a:r>
            <a:r>
              <a:rPr lang="ru-RU" dirty="0">
                <a:latin typeface="Comic Sans MS" pitchFamily="66" charset="0"/>
              </a:rPr>
              <a:t>сшить, сплести, но я буду вязать шапку, т.к. ...)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00D1-EB7B-4B8A-9197-269E9C2B160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92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ru-RU" sz="3600" dirty="0"/>
              <a:t>Основные параметры и ограничения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- формулировка </a:t>
            </a:r>
            <a:r>
              <a:rPr lang="ru-RU" dirty="0">
                <a:latin typeface="Comic Sans MS" pitchFamily="66" charset="0"/>
              </a:rPr>
              <a:t>конкретного названия проекта; </a:t>
            </a: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- конкретные </a:t>
            </a:r>
            <a:r>
              <a:rPr lang="ru-RU" dirty="0">
                <a:latin typeface="Comic Sans MS" pitchFamily="66" charset="0"/>
              </a:rPr>
              <a:t>размеры работы </a:t>
            </a:r>
            <a:endParaRPr lang="ru-RU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  (</a:t>
            </a:r>
            <a:r>
              <a:rPr lang="ru-RU" dirty="0">
                <a:latin typeface="Comic Sans MS" pitchFamily="66" charset="0"/>
              </a:rPr>
              <a:t>см и кол-во связанных рядов </a:t>
            </a:r>
            <a:r>
              <a:rPr lang="ru-RU" dirty="0" smtClean="0">
                <a:latin typeface="Comic Sans MS" pitchFamily="66" charset="0"/>
              </a:rPr>
              <a:t>или, например, </a:t>
            </a: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  вышитых крестиков</a:t>
            </a:r>
            <a:r>
              <a:rPr lang="ru-RU" dirty="0">
                <a:latin typeface="Comic Sans MS" pitchFamily="66" charset="0"/>
              </a:rPr>
              <a:t>); </a:t>
            </a: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- расчет дневного и недельного объема работы; </a:t>
            </a: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- зависимость от обстоятельств;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00D1-EB7B-4B8A-9197-269E9C2B160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68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ru-RU" sz="3600" dirty="0"/>
              <a:t>Основные параметры и ограничения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- мои физические возможности;</a:t>
            </a: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- ограничение во времени, занятость; </a:t>
            </a: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- скорость работы (я работаю быстро или медленно); </a:t>
            </a: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- это </a:t>
            </a:r>
            <a:r>
              <a:rPr lang="ru-RU" dirty="0">
                <a:latin typeface="Comic Sans MS" pitchFamily="66" charset="0"/>
              </a:rPr>
              <a:t>сюрприз или нет, нужно ли скрывать от </a:t>
            </a:r>
            <a:r>
              <a:rPr lang="ru-RU" dirty="0" smtClean="0">
                <a:latin typeface="Comic Sans MS" pitchFamily="66" charset="0"/>
              </a:rPr>
              <a:t>кого-то</a:t>
            </a: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  </a:t>
            </a:r>
            <a:r>
              <a:rPr lang="ru-RU" dirty="0">
                <a:latin typeface="Comic Sans MS" pitchFamily="66" charset="0"/>
              </a:rPr>
              <a:t>процесс </a:t>
            </a:r>
            <a:r>
              <a:rPr lang="ru-RU" dirty="0" smtClean="0">
                <a:latin typeface="Comic Sans MS" pitchFamily="66" charset="0"/>
              </a:rPr>
              <a:t>работы</a:t>
            </a:r>
            <a:r>
              <a:rPr lang="ru-RU" dirty="0">
                <a:latin typeface="Comic Sans MS" pitchFamily="66" charset="0"/>
              </a:rPr>
              <a:t>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00D1-EB7B-4B8A-9197-269E9C2B160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01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ru-RU" sz="3600" dirty="0"/>
              <a:t>Выбор </a:t>
            </a:r>
            <a:r>
              <a:rPr lang="ru-RU" sz="3600" dirty="0" smtClean="0"/>
              <a:t>технологии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latin typeface="Comic Sans MS" pitchFamily="66" charset="0"/>
              </a:rPr>
              <a:t>технология: </a:t>
            </a: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вспомнить краткий учебный курс выполнения данной техники, предоставить </a:t>
            </a:r>
            <a:r>
              <a:rPr lang="ru-RU" dirty="0" smtClean="0">
                <a:latin typeface="Comic Sans MS" pitchFamily="66" charset="0"/>
              </a:rPr>
              <a:t>схемы</a:t>
            </a:r>
          </a:p>
          <a:p>
            <a:pPr marL="0" indent="0">
              <a:buNone/>
            </a:pPr>
            <a:endParaRPr lang="ru-RU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b="1" i="1" dirty="0">
                <a:latin typeface="Comic Sans MS" pitchFamily="66" charset="0"/>
              </a:rPr>
              <a:t>материалы:</a:t>
            </a: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- планируете для работы б/у или новые материалы; </a:t>
            </a: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- подбираете их сами или куплен готовый набор; </a:t>
            </a: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- выкройки </a:t>
            </a:r>
            <a:r>
              <a:rPr lang="ru-RU" dirty="0">
                <a:latin typeface="Comic Sans MS" pitchFamily="66" charset="0"/>
              </a:rPr>
              <a:t>и схемы взяты из журналов целиком </a:t>
            </a:r>
            <a:endParaRPr lang="ru-RU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  или </a:t>
            </a:r>
            <a:r>
              <a:rPr lang="ru-RU" dirty="0">
                <a:latin typeface="Comic Sans MS" pitchFamily="66" charset="0"/>
              </a:rPr>
              <a:t>подверглись Вашей коррекции,  </a:t>
            </a: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  или целиком составлены лично Вами?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00D1-EB7B-4B8A-9197-269E9C2B160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02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ru-RU" sz="3600" dirty="0"/>
              <a:t>Выбор </a:t>
            </a:r>
            <a:r>
              <a:rPr lang="ru-RU" sz="3600" dirty="0" smtClean="0"/>
              <a:t>технологии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latin typeface="Comic Sans MS" pitchFamily="66" charset="0"/>
              </a:rPr>
              <a:t>инструменты: </a:t>
            </a:r>
            <a:endParaRPr lang="ru-RU" b="1" i="1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что</a:t>
            </a:r>
            <a:r>
              <a:rPr lang="ru-RU" dirty="0">
                <a:latin typeface="Comic Sans MS" pitchFamily="66" charset="0"/>
              </a:rPr>
              <a:t>?  какое?  для чего</a:t>
            </a:r>
            <a:r>
              <a:rPr lang="ru-RU" dirty="0" smtClean="0">
                <a:latin typeface="Comic Sans MS" pitchFamily="66" charset="0"/>
              </a:rPr>
              <a:t>?</a:t>
            </a:r>
          </a:p>
          <a:p>
            <a:pPr marL="0" indent="0">
              <a:buNone/>
            </a:pPr>
            <a:endParaRPr lang="ru-RU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например</a:t>
            </a:r>
            <a:r>
              <a:rPr lang="ru-RU" dirty="0">
                <a:latin typeface="Comic Sans MS" pitchFamily="66" charset="0"/>
              </a:rPr>
              <a:t>, вязать шапку я буду крючком, </a:t>
            </a:r>
            <a:r>
              <a:rPr lang="ru-RU" dirty="0" smtClean="0">
                <a:latin typeface="Comic Sans MS" pitchFamily="66" charset="0"/>
              </a:rPr>
              <a:t>затем </a:t>
            </a: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указание </a:t>
            </a:r>
            <a:r>
              <a:rPr lang="ru-RU" dirty="0">
                <a:latin typeface="Comic Sans MS" pitchFamily="66" charset="0"/>
              </a:rPr>
              <a:t>способа вязания со схемой, № крючка </a:t>
            </a:r>
            <a:endParaRPr lang="ru-RU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и </a:t>
            </a:r>
            <a:r>
              <a:rPr lang="ru-RU" dirty="0">
                <a:latin typeface="Comic Sans MS" pitchFamily="66" charset="0"/>
              </a:rPr>
              <a:t>описание </a:t>
            </a:r>
            <a:r>
              <a:rPr lang="ru-RU" dirty="0" smtClean="0">
                <a:latin typeface="Comic Sans MS" pitchFamily="66" charset="0"/>
              </a:rPr>
              <a:t>ниток</a:t>
            </a:r>
          </a:p>
          <a:p>
            <a:pPr marL="0" indent="0">
              <a:buNone/>
            </a:pPr>
            <a:r>
              <a:rPr lang="ru-RU" dirty="0">
                <a:latin typeface="Comic Sans MS" pitchFamily="66" charset="0"/>
              </a:rPr>
              <a:t>(</a:t>
            </a:r>
            <a:r>
              <a:rPr lang="ru-RU" dirty="0" smtClean="0">
                <a:latin typeface="Comic Sans MS" pitchFamily="66" charset="0"/>
              </a:rPr>
              <a:t>фото)</a:t>
            </a:r>
          </a:p>
          <a:p>
            <a:pPr marL="0" indent="0">
              <a:buNone/>
            </a:pPr>
            <a:endParaRPr lang="ru-RU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b="1" i="1" dirty="0" smtClean="0">
                <a:latin typeface="Comic Sans MS" pitchFamily="66" charset="0"/>
              </a:rPr>
              <a:t>критерии</a:t>
            </a:r>
            <a:r>
              <a:rPr lang="ru-RU" b="1" i="1" dirty="0">
                <a:latin typeface="Comic Sans MS" pitchFamily="66" charset="0"/>
              </a:rPr>
              <a:t>, требования к </a:t>
            </a:r>
            <a:r>
              <a:rPr lang="ru-RU" b="1" dirty="0" smtClean="0">
                <a:latin typeface="Comic Sans MS" pitchFamily="66" charset="0"/>
              </a:rPr>
              <a:t>качеству</a:t>
            </a: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(описать, перечислить)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00D1-EB7B-4B8A-9197-269E9C2B160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50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ru-RU" sz="3600" dirty="0"/>
              <a:t>Алгоритм изготовления изделия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Последовательность выполнения работы, </a:t>
            </a: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полное</a:t>
            </a:r>
            <a:r>
              <a:rPr lang="ru-RU" dirty="0">
                <a:latin typeface="Comic Sans MS" pitchFamily="66" charset="0"/>
              </a:rPr>
              <a:t>, но компактное описание всех своих </a:t>
            </a:r>
            <a:endParaRPr lang="ru-RU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действий </a:t>
            </a:r>
            <a:r>
              <a:rPr lang="ru-RU" dirty="0">
                <a:latin typeface="Comic Sans MS" pitchFamily="66" charset="0"/>
              </a:rPr>
              <a:t>от самого начала </a:t>
            </a:r>
            <a:r>
              <a:rPr lang="ru-RU" dirty="0" smtClean="0">
                <a:latin typeface="Comic Sans MS" pitchFamily="66" charset="0"/>
              </a:rPr>
              <a:t>практической работы </a:t>
            </a: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до </a:t>
            </a:r>
            <a:r>
              <a:rPr lang="ru-RU" dirty="0">
                <a:latin typeface="Comic Sans MS" pitchFamily="66" charset="0"/>
              </a:rPr>
              <a:t>ее завершения </a:t>
            </a:r>
            <a:r>
              <a:rPr lang="ru-RU" dirty="0" smtClean="0">
                <a:latin typeface="Comic Sans MS" pitchFamily="66" charset="0"/>
              </a:rPr>
              <a:t>(</a:t>
            </a:r>
            <a:r>
              <a:rPr lang="ru-RU" dirty="0">
                <a:latin typeface="Comic Sans MS" pitchFamily="66" charset="0"/>
              </a:rPr>
              <a:t>подтверждение - фото)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00D1-EB7B-4B8A-9197-269E9C2B160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111</TotalTime>
  <Words>834</Words>
  <Application>Microsoft Office PowerPoint</Application>
  <PresentationFormat>Экран (4:3)</PresentationFormat>
  <Paragraphs>176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Исполнительная</vt:lpstr>
      <vt:lpstr>Министерство образования и науки Российской Федерации Муниципальное автономное общеобразовательное учреждение  «Гимназия № 1 МО «Ахтубинский район»       ТВОРЧЕСКИЙ ПРОЕКТ по ТЕХНОЛОГИИ «……………………………………………» </vt:lpstr>
      <vt:lpstr>Введение</vt:lpstr>
      <vt:lpstr>Выбор темы проектного задания </vt:lpstr>
      <vt:lpstr>Выбор темы проектного задания </vt:lpstr>
      <vt:lpstr>Основные параметры и ограничения</vt:lpstr>
      <vt:lpstr>Основные параметры и ограничения</vt:lpstr>
      <vt:lpstr>Выбор технологии</vt:lpstr>
      <vt:lpstr>Выбор технологии</vt:lpstr>
      <vt:lpstr>Алгоритм изготовления изделия</vt:lpstr>
      <vt:lpstr>Научная организация труда</vt:lpstr>
      <vt:lpstr>Экономическое обоснование</vt:lpstr>
      <vt:lpstr>Экономическое обоснование</vt:lpstr>
      <vt:lpstr>Экономическое обоснование</vt:lpstr>
      <vt:lpstr>Заключение</vt:lpstr>
      <vt:lpstr>Обзор использованной литературы </vt:lpstr>
      <vt:lpstr>Приложения</vt:lpstr>
      <vt:lpstr>Содержание </vt:lpstr>
      <vt:lpstr>P.S.</vt:lpstr>
      <vt:lpstr>P.S.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Российской Федерации Муниципальное автономное общеобразовательное учреждение  «Гимназия № 1 МО «Ахтубинский район»      ТВОРЧЕСКИЙ ПРОЕКТ по ТЕХНОЛОГИИ «……………………………………………»</dc:title>
  <dc:creator>olya</dc:creator>
  <cp:lastModifiedBy>olya</cp:lastModifiedBy>
  <cp:revision>14</cp:revision>
  <dcterms:created xsi:type="dcterms:W3CDTF">2013-03-06T18:23:15Z</dcterms:created>
  <dcterms:modified xsi:type="dcterms:W3CDTF">2013-03-09T10:22:23Z</dcterms:modified>
</cp:coreProperties>
</file>