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10456-1A23-4775-8C41-398E9691105B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0ABC-F267-49B4-A3AB-CE7F478F5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13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10456-1A23-4775-8C41-398E9691105B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0ABC-F267-49B4-A3AB-CE7F478F5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826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10456-1A23-4775-8C41-398E9691105B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0ABC-F267-49B4-A3AB-CE7F478F5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080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10456-1A23-4775-8C41-398E9691105B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0ABC-F267-49B4-A3AB-CE7F478F5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37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10456-1A23-4775-8C41-398E9691105B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0ABC-F267-49B4-A3AB-CE7F478F5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825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10456-1A23-4775-8C41-398E9691105B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0ABC-F267-49B4-A3AB-CE7F478F5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279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10456-1A23-4775-8C41-398E9691105B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0ABC-F267-49B4-A3AB-CE7F478F5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510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10456-1A23-4775-8C41-398E9691105B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0ABC-F267-49B4-A3AB-CE7F478F5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442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10456-1A23-4775-8C41-398E9691105B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0ABC-F267-49B4-A3AB-CE7F478F5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649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10456-1A23-4775-8C41-398E9691105B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0ABC-F267-49B4-A3AB-CE7F478F5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336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10456-1A23-4775-8C41-398E9691105B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0ABC-F267-49B4-A3AB-CE7F478F5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73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grayscl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encilGrayscale pencilSize="7"/>
                    </a14:imgEffect>
                    <a14:imgEffect>
                      <a14:colorTemperature colorTemp="6375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10456-1A23-4775-8C41-398E9691105B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70ABC-F267-49B4-A3AB-CE7F478F5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020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Ватная набивка</a:t>
            </a:r>
            <a:endParaRPr lang="ru-RU" sz="9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589240"/>
            <a:ext cx="6400800" cy="64807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МАОУ «Гимназия № 1 МО «Ахтубинский район»</a:t>
            </a:r>
          </a:p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Семёнова Ольга Ивановна, учитель технологии</a:t>
            </a:r>
          </a:p>
          <a:p>
            <a:endParaRPr lang="ru-RU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43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Выполнение изделия в технике ватной набивки</a:t>
            </a:r>
            <a:endParaRPr lang="ru-RU" sz="3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60029" y="1772816"/>
            <a:ext cx="3677837" cy="3780000"/>
          </a:xfrm>
          <a:ln w="38100">
            <a:solidFill>
              <a:schemeClr val="accent1">
                <a:lumMod val="75000"/>
              </a:schemeClr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9592" y="1772816"/>
            <a:ext cx="2835000" cy="3780000"/>
          </a:xfrm>
          <a:prstGeom prst="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01576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404664"/>
            <a:ext cx="8003186" cy="5976664"/>
          </a:xfrm>
        </p:spPr>
      </p:pic>
    </p:spTree>
    <p:extLst>
      <p:ext uri="{BB962C8B-B14F-4D97-AF65-F5344CB8AC3E}">
        <p14:creationId xmlns:p14="http://schemas.microsoft.com/office/powerpoint/2010/main" val="288224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Выполнение изделия в технике ватной набивки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5549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Инструменты и материалы: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два кусочка основной ткани</a:t>
            </a:r>
          </a:p>
          <a:p>
            <a:pPr marL="0" lv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один кусочек плотной х/б ткани</a:t>
            </a:r>
          </a:p>
          <a:p>
            <a:pPr marL="0" lv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рисунок с заданной тематикой</a:t>
            </a:r>
            <a:endParaRPr lang="ru-RU" sz="2000" b="1" dirty="0">
              <a:solidFill>
                <a:srgbClr val="002060"/>
              </a:solidFill>
              <a:latin typeface="Garamond" pitchFamily="18" charset="0"/>
              <a:sym typeface="Wingdings 2"/>
            </a:endParaRPr>
          </a:p>
          <a:p>
            <a:pPr marL="0" lv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вата или синтепон</a:t>
            </a:r>
          </a:p>
          <a:p>
            <a:pPr marL="0" lv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тонкая палочка типа зубочистки</a:t>
            </a:r>
            <a:endParaRPr lang="ru-RU" sz="2000" b="1" dirty="0">
              <a:solidFill>
                <a:srgbClr val="002060"/>
              </a:solidFill>
              <a:latin typeface="Garamond" pitchFamily="18" charset="0"/>
              <a:sym typeface="Wingdings 2"/>
            </a:endParaRPr>
          </a:p>
          <a:p>
            <a:pPr marL="0" lv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ножницы острые маникюрные</a:t>
            </a:r>
            <a:endParaRPr lang="ru-RU" sz="2000" b="1" dirty="0">
              <a:solidFill>
                <a:srgbClr val="002060"/>
              </a:solidFill>
              <a:latin typeface="Garamond" pitchFamily="18" charset="0"/>
              <a:sym typeface="Wingdings 2"/>
            </a:endParaRPr>
          </a:p>
          <a:p>
            <a:pPr marL="0" lv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нитки х/б в тон ткани х/б</a:t>
            </a:r>
            <a:endParaRPr lang="ru-RU" sz="2000" b="1" dirty="0">
              <a:solidFill>
                <a:srgbClr val="002060"/>
              </a:solidFill>
              <a:latin typeface="Garamond" pitchFamily="18" charset="0"/>
              <a:sym typeface="Wingdings 2"/>
            </a:endParaRPr>
          </a:p>
          <a:p>
            <a:pPr marL="0" lv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игла ручная тонкая</a:t>
            </a:r>
            <a:endParaRPr lang="ru-RU" sz="2000" b="1" dirty="0">
              <a:solidFill>
                <a:srgbClr val="002060"/>
              </a:solidFill>
              <a:latin typeface="Garamond" pitchFamily="18" charset="0"/>
              <a:sym typeface="Wingdings 2"/>
            </a:endParaRPr>
          </a:p>
          <a:p>
            <a:pPr marL="0" lvl="0" indent="0">
              <a:buNone/>
            </a:pPr>
            <a:r>
              <a:rPr lang="ru-RU" sz="2000" b="1" dirty="0">
                <a:solidFill>
                  <a:srgbClr val="002060"/>
                </a:solidFill>
                <a:latin typeface="Garamond" pitchFamily="18" charset="0"/>
                <a:sym typeface="Wingdings 2"/>
              </a:rPr>
              <a:t>нитки 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основные прочные одного или </a:t>
            </a:r>
          </a:p>
          <a:p>
            <a:pPr marL="0" lvl="0" indent="0">
              <a:buNone/>
            </a:pPr>
            <a:r>
              <a:rPr lang="ru-RU" sz="2000" b="1" dirty="0">
                <a:solidFill>
                  <a:srgbClr val="002060"/>
                </a:solidFill>
                <a:latin typeface="Garamond" pitchFamily="18" charset="0"/>
                <a:sym typeface="Wingdings 2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  нескольких цветов</a:t>
            </a:r>
            <a:endParaRPr lang="ru-RU" sz="2000" b="1" dirty="0">
              <a:solidFill>
                <a:srgbClr val="002060"/>
              </a:solidFill>
              <a:latin typeface="Garamond" pitchFamily="18" charset="0"/>
              <a:sym typeface="Wingdings 2"/>
            </a:endParaRPr>
          </a:p>
          <a:p>
            <a:pPr marL="0" lv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шпульки с такими же нитками</a:t>
            </a:r>
            <a:endParaRPr lang="ru-RU" sz="2000" b="1" dirty="0">
              <a:solidFill>
                <a:srgbClr val="002060"/>
              </a:solidFill>
              <a:latin typeface="Garamond" pitchFamily="18" charset="0"/>
              <a:sym typeface="Wingdings 2"/>
            </a:endParaRPr>
          </a:p>
          <a:p>
            <a:pPr marL="0" lvl="0" indent="0">
              <a:buNone/>
            </a:pPr>
            <a:endParaRPr lang="ru-RU" sz="2000" b="1" dirty="0">
              <a:solidFill>
                <a:srgbClr val="4F81BD">
                  <a:lumMod val="75000"/>
                </a:srgbClr>
              </a:solidFill>
              <a:latin typeface="Garamond" pitchFamily="18" charset="0"/>
              <a:sym typeface="Wingdings 2"/>
            </a:endParaRPr>
          </a:p>
          <a:p>
            <a:pPr marL="0" lvl="0" indent="0">
              <a:buNone/>
            </a:pPr>
            <a:endParaRPr lang="ru-RU" sz="2000" b="1" dirty="0">
              <a:solidFill>
                <a:srgbClr val="4F81BD">
                  <a:lumMod val="75000"/>
                </a:srgbClr>
              </a:solidFill>
              <a:latin typeface="Garamond" pitchFamily="18" charset="0"/>
              <a:sym typeface="Wingdings 2"/>
            </a:endParaRPr>
          </a:p>
          <a:p>
            <a:pPr marL="0" lvl="0" indent="0">
              <a:buNone/>
            </a:pPr>
            <a:endParaRPr lang="ru-RU" sz="2000" b="1" dirty="0">
              <a:solidFill>
                <a:srgbClr val="4F81BD">
                  <a:lumMod val="75000"/>
                </a:srgbClr>
              </a:solidFill>
              <a:latin typeface="Garamond" pitchFamily="18" charset="0"/>
              <a:sym typeface="Wingdings 2"/>
            </a:endParaRPr>
          </a:p>
          <a:p>
            <a:pPr marL="0" indent="0">
              <a:buNone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Garamond" pitchFamily="18" charset="0"/>
              <a:sym typeface="Wingdings 2"/>
            </a:endParaRPr>
          </a:p>
          <a:p>
            <a:pPr marL="0" indent="0">
              <a:buNone/>
            </a:pPr>
            <a:endParaRPr lang="ru-RU" sz="2000" b="1" dirty="0">
              <a:solidFill>
                <a:schemeClr val="accent1">
                  <a:lumMod val="75000"/>
                </a:schemeClr>
              </a:solidFill>
              <a:latin typeface="Garamond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160" y="1600200"/>
            <a:ext cx="2664296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492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Выполнение изделия в технике ватной набивки</a:t>
            </a:r>
            <a:endParaRPr lang="ru-RU" sz="36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sym typeface="Wingdings 2"/>
              </a:rPr>
              <a:t>Терминология:</a:t>
            </a:r>
            <a:endParaRPr lang="ru-RU" sz="2000" b="1" dirty="0">
              <a:solidFill>
                <a:srgbClr val="002060"/>
              </a:solidFill>
              <a:latin typeface="Garamond" pitchFamily="18" charset="0"/>
              <a:sym typeface="Wingdings 2"/>
            </a:endParaRPr>
          </a:p>
          <a:p>
            <a:pPr marL="0" lv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*  </a:t>
            </a:r>
            <a:r>
              <a:rPr lang="ru-RU" sz="2000" b="1" u="sng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Стежок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Garamond" pitchFamily="18" charset="0"/>
                <a:sym typeface="Wingdings 2"/>
              </a:rPr>
              <a:t>– расстояние между двумя проколами иглы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.</a:t>
            </a:r>
          </a:p>
          <a:p>
            <a:pPr marL="0" lvl="0" indent="0">
              <a:buNone/>
            </a:pPr>
            <a:endParaRPr lang="ru-RU" sz="2000" b="1" dirty="0" smtClean="0">
              <a:solidFill>
                <a:srgbClr val="002060"/>
              </a:solidFill>
              <a:latin typeface="Garamond" pitchFamily="18" charset="0"/>
              <a:sym typeface="Wingdings 2"/>
            </a:endParaRPr>
          </a:p>
          <a:p>
            <a:pPr marL="0" lv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*  </a:t>
            </a:r>
            <a:r>
              <a:rPr lang="ru-RU" sz="2000" b="1" u="sng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Шов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Garamond" pitchFamily="18" charset="0"/>
                <a:sym typeface="Wingdings 2"/>
              </a:rPr>
              <a:t>– место соединения двух или нескольких деталей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.</a:t>
            </a:r>
          </a:p>
          <a:p>
            <a:pPr marL="0" lvl="0" indent="0">
              <a:buNone/>
            </a:pPr>
            <a:endParaRPr lang="ru-RU" sz="2000" b="1" dirty="0">
              <a:solidFill>
                <a:srgbClr val="002060"/>
              </a:solidFill>
              <a:latin typeface="Garamond" pitchFamily="18" charset="0"/>
              <a:sym typeface="Wingdings 2"/>
            </a:endParaRPr>
          </a:p>
          <a:p>
            <a:pPr marL="0" lv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*  </a:t>
            </a:r>
            <a:r>
              <a:rPr lang="ru-RU" sz="2000" b="1" u="sng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Строчка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Garamond" pitchFamily="18" charset="0"/>
                <a:sym typeface="Wingdings 2"/>
              </a:rPr>
              <a:t>– ряд повторяющихся стежков на ткани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.</a:t>
            </a:r>
          </a:p>
          <a:p>
            <a:pPr marL="0" lvl="0" indent="0">
              <a:buNone/>
            </a:pPr>
            <a:endParaRPr lang="ru-RU" sz="2000" b="1" dirty="0">
              <a:solidFill>
                <a:srgbClr val="002060"/>
              </a:solidFill>
              <a:latin typeface="Garamond" pitchFamily="18" charset="0"/>
              <a:sym typeface="Wingdings 2"/>
            </a:endParaRPr>
          </a:p>
          <a:p>
            <a:pPr marL="0" lv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*  </a:t>
            </a:r>
            <a:r>
              <a:rPr lang="ru-RU" sz="2000" b="1" u="sng" dirty="0">
                <a:solidFill>
                  <a:srgbClr val="002060"/>
                </a:solidFill>
                <a:latin typeface="Garamond" pitchFamily="18" charset="0"/>
                <a:sym typeface="Wingdings 2"/>
              </a:rPr>
              <a:t>Настрочить</a:t>
            </a:r>
            <a:r>
              <a:rPr lang="ru-RU" sz="2000" b="1" dirty="0">
                <a:solidFill>
                  <a:srgbClr val="002060"/>
                </a:solidFill>
                <a:latin typeface="Garamond" pitchFamily="18" charset="0"/>
                <a:sym typeface="Wingdings 2"/>
              </a:rPr>
              <a:t> – проложить строчку при наложении одной детали </a:t>
            </a:r>
          </a:p>
          <a:p>
            <a:pPr marL="0" lvl="0" indent="0">
              <a:buNone/>
            </a:pPr>
            <a:r>
              <a:rPr lang="ru-RU" sz="2000" b="1" dirty="0">
                <a:solidFill>
                  <a:srgbClr val="002060"/>
                </a:solidFill>
                <a:latin typeface="Garamond" pitchFamily="18" charset="0"/>
                <a:sym typeface="Wingdings 2"/>
              </a:rPr>
              <a:t>   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Garamond" pitchFamily="18" charset="0"/>
                <a:sym typeface="Wingdings 2"/>
              </a:rPr>
              <a:t>на другую для их соединения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.</a:t>
            </a:r>
          </a:p>
          <a:p>
            <a:pPr marL="0" lvl="0" indent="0">
              <a:buNone/>
            </a:pPr>
            <a:endParaRPr lang="ru-RU" sz="2000" b="1" dirty="0">
              <a:solidFill>
                <a:srgbClr val="002060"/>
              </a:solidFill>
              <a:latin typeface="Garamond" pitchFamily="18" charset="0"/>
              <a:sym typeface="Wingdings 2"/>
            </a:endParaRPr>
          </a:p>
          <a:p>
            <a:pPr marL="0" lv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*  </a:t>
            </a:r>
            <a:r>
              <a:rPr lang="ru-RU" sz="2000" b="1" u="sng" dirty="0">
                <a:solidFill>
                  <a:srgbClr val="002060"/>
                </a:solidFill>
                <a:latin typeface="Garamond" pitchFamily="18" charset="0"/>
                <a:sym typeface="Wingdings 2"/>
              </a:rPr>
              <a:t>Обтачать</a:t>
            </a:r>
            <a:r>
              <a:rPr lang="ru-RU" sz="2000" b="1" dirty="0">
                <a:solidFill>
                  <a:srgbClr val="002060"/>
                </a:solidFill>
                <a:latin typeface="Garamond" pitchFamily="18" charset="0"/>
                <a:sym typeface="Wingdings 2"/>
              </a:rPr>
              <a:t> – соединить две детали с последующим вывертыванием</a:t>
            </a:r>
          </a:p>
          <a:p>
            <a:pPr marL="0" lvl="0" indent="0">
              <a:buNone/>
            </a:pPr>
            <a:r>
              <a:rPr lang="ru-RU" sz="2000" b="1" dirty="0">
                <a:solidFill>
                  <a:srgbClr val="002060"/>
                </a:solidFill>
                <a:latin typeface="Garamond" pitchFamily="18" charset="0"/>
                <a:sym typeface="Wingdings 2"/>
              </a:rPr>
              <a:t>   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Garamond" pitchFamily="18" charset="0"/>
                <a:sym typeface="Wingdings 2"/>
              </a:rPr>
              <a:t>их на лицевую сторону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.</a:t>
            </a:r>
          </a:p>
          <a:p>
            <a:pPr marL="0" lv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13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Выполнение изделия в технике ватной набивки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Инструкционная карта:</a:t>
            </a:r>
            <a:endParaRPr lang="ru-RU" sz="2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На изнаночную сторону </a:t>
            </a:r>
            <a:r>
              <a:rPr lang="ru-RU" sz="2000" b="1" dirty="0">
                <a:solidFill>
                  <a:srgbClr val="002060"/>
                </a:solidFill>
                <a:latin typeface="Garamond" pitchFamily="18" charset="0"/>
                <a:sym typeface="Wingdings 2"/>
              </a:rPr>
              <a:t>основной 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ткани настрочить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2060"/>
                </a:solidFill>
                <a:latin typeface="Garamond" pitchFamily="18" charset="0"/>
                <a:sym typeface="Wingdings 2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      вспомогательную х/б ткань, на которой заданный рисунок 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2060"/>
                </a:solidFill>
                <a:latin typeface="Garamond" pitchFamily="18" charset="0"/>
                <a:sym typeface="Wingdings 2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      нанесён в зеркальном отображении.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       При этом обязательно совместить направление долевых нитей.</a:t>
            </a:r>
          </a:p>
          <a:p>
            <a:pPr marL="0" indent="0">
              <a:buNone/>
            </a:pPr>
            <a:endParaRPr lang="ru-RU" sz="2000" b="1" dirty="0" smtClean="0">
              <a:solidFill>
                <a:srgbClr val="002060"/>
              </a:solidFill>
              <a:latin typeface="Garamond" pitchFamily="18" charset="0"/>
              <a:sym typeface="Wingdings 2"/>
            </a:endParaRPr>
          </a:p>
          <a:p>
            <a:pPr marL="0" lvl="0" indent="0">
              <a:buNone/>
            </a:pPr>
            <a:endParaRPr lang="ru-RU" sz="2000" b="1" dirty="0">
              <a:solidFill>
                <a:srgbClr val="002060"/>
              </a:solidFill>
              <a:latin typeface="Garamond" pitchFamily="18" charset="0"/>
              <a:sym typeface="Wingdings 2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1600" y="4041648"/>
            <a:ext cx="3497880" cy="1980000"/>
          </a:xfrm>
          <a:prstGeom prst="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88024" y="4041648"/>
            <a:ext cx="3497880" cy="1980000"/>
          </a:xfrm>
          <a:prstGeom prst="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47902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Выполнение изделия в технике ватной набивки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Инструкционная карта: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2.    На швейной машине, через два слоя ткани,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       выстрочить рисунок по контуру, </a:t>
            </a:r>
          </a:p>
          <a:p>
            <a:pPr marL="0" lv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       длину стежка установить 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Symbol"/>
              </a:rPr>
              <a:t> на 1-2 мм,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 </a:t>
            </a:r>
            <a:endParaRPr lang="ru-RU" sz="2000" b="1" dirty="0">
              <a:solidFill>
                <a:srgbClr val="002060"/>
              </a:solidFill>
              <a:latin typeface="Garamond" pitchFamily="18" charset="0"/>
              <a:sym typeface="Wingdings 2"/>
            </a:endParaRPr>
          </a:p>
          <a:p>
            <a:pPr marL="0" lvl="0" indent="0">
              <a:buNone/>
            </a:pPr>
            <a:r>
              <a:rPr lang="ru-RU" sz="2000" b="1" dirty="0">
                <a:solidFill>
                  <a:srgbClr val="002060"/>
                </a:solidFill>
                <a:latin typeface="Garamond" pitchFamily="18" charset="0"/>
                <a:sym typeface="Wingdings 2"/>
              </a:rPr>
              <a:t>       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На изнаночной стороне завязать узелки.</a:t>
            </a:r>
          </a:p>
          <a:p>
            <a:pPr marL="0" lvl="0" indent="0">
              <a:buNone/>
            </a:pPr>
            <a:endParaRPr lang="ru-RU" sz="2000" b="1" dirty="0">
              <a:solidFill>
                <a:srgbClr val="002060"/>
              </a:solidFill>
              <a:latin typeface="Garamond" pitchFamily="18" charset="0"/>
              <a:sym typeface="Wingdings 2"/>
            </a:endParaRPr>
          </a:p>
          <a:p>
            <a:pPr marL="0" lvl="0" indent="0">
              <a:buNone/>
            </a:pPr>
            <a:r>
              <a:rPr lang="ru-RU" sz="2000" b="1" dirty="0">
                <a:solidFill>
                  <a:srgbClr val="002060"/>
                </a:solidFill>
                <a:latin typeface="Garamond" pitchFamily="18" charset="0"/>
                <a:sym typeface="Wingdings 2"/>
              </a:rPr>
              <a:t>      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43640" y="4053224"/>
            <a:ext cx="2808820" cy="1980000"/>
          </a:xfrm>
          <a:prstGeom prst="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4613120" y="4053224"/>
            <a:ext cx="3285471" cy="1980000"/>
          </a:xfrm>
          <a:prstGeom prst="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65356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Выполнение изделия в технике ватной набивки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Инструкционная карта:</a:t>
            </a:r>
          </a:p>
          <a:p>
            <a:pPr marL="0" lv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3.    Осторожно сделать небольшие надрезы на х/б ткани</a:t>
            </a:r>
            <a:endParaRPr lang="ru-RU" sz="2000" b="1" dirty="0">
              <a:solidFill>
                <a:srgbClr val="002060"/>
              </a:solidFill>
              <a:latin typeface="Garamond" pitchFamily="18" charset="0"/>
              <a:sym typeface="Wingdings 2"/>
            </a:endParaRPr>
          </a:p>
          <a:p>
            <a:pPr marL="0" lvl="0" indent="0">
              <a:buNone/>
            </a:pPr>
            <a:r>
              <a:rPr lang="ru-RU" sz="2000" b="1" dirty="0">
                <a:solidFill>
                  <a:srgbClr val="002060"/>
                </a:solidFill>
                <a:latin typeface="Garamond" pitchFamily="18" charset="0"/>
                <a:sym typeface="Wingdings 2"/>
              </a:rPr>
              <a:t>       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с изнаночной стороны в тех местах, </a:t>
            </a:r>
            <a:endParaRPr lang="ru-RU" sz="2000" b="1" dirty="0">
              <a:solidFill>
                <a:srgbClr val="002060"/>
              </a:solidFill>
              <a:latin typeface="Garamond" pitchFamily="18" charset="0"/>
              <a:sym typeface="Wingdings 2"/>
            </a:endParaRPr>
          </a:p>
          <a:p>
            <a:pPr marL="0" lvl="0" indent="0">
              <a:buNone/>
            </a:pPr>
            <a:r>
              <a:rPr lang="ru-RU" sz="2000" b="1" dirty="0">
                <a:solidFill>
                  <a:srgbClr val="002060"/>
                </a:solidFill>
                <a:latin typeface="Garamond" pitchFamily="18" charset="0"/>
                <a:sym typeface="Wingdings 2"/>
              </a:rPr>
              <a:t>       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которые должны быть выпуклыми.</a:t>
            </a:r>
            <a:endParaRPr lang="ru-RU" sz="2000" b="1" dirty="0">
              <a:solidFill>
                <a:srgbClr val="002060"/>
              </a:solidFill>
              <a:latin typeface="Garamond" pitchFamily="18" charset="0"/>
              <a:sym typeface="Wingdings 2"/>
            </a:endParaRPr>
          </a:p>
          <a:p>
            <a:pPr marL="0" lvl="0" indent="0">
              <a:buNone/>
            </a:pPr>
            <a:r>
              <a:rPr lang="ru-RU" sz="2000" b="1" dirty="0">
                <a:solidFill>
                  <a:srgbClr val="002060"/>
                </a:solidFill>
                <a:latin typeface="Garamond" pitchFamily="18" charset="0"/>
                <a:sym typeface="Wingdings 2"/>
              </a:rPr>
              <a:t>       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Важно не повредить основную ткань!</a:t>
            </a:r>
            <a:endParaRPr lang="ru-RU" sz="2000" b="1" dirty="0">
              <a:solidFill>
                <a:srgbClr val="002060"/>
              </a:solidFill>
              <a:latin typeface="Garamond" pitchFamily="18" charset="0"/>
              <a:sym typeface="Wingdings 2"/>
            </a:endParaRPr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0" y="4005064"/>
            <a:ext cx="2573917" cy="1980000"/>
          </a:xfrm>
          <a:prstGeom prst="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75656" y="4005064"/>
            <a:ext cx="1706880" cy="1980000"/>
          </a:xfrm>
          <a:prstGeom prst="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14367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Выполнение изделия в технике ватной набивки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Инструкционная карта:</a:t>
            </a:r>
          </a:p>
          <a:p>
            <a:pPr marL="0" lv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4.    Палочкой через эти надрезы подсовывают внутрь</a:t>
            </a:r>
            <a:endParaRPr lang="ru-RU" sz="2000" b="1" dirty="0">
              <a:solidFill>
                <a:srgbClr val="002060"/>
              </a:solidFill>
              <a:latin typeface="Garamond" pitchFamily="18" charset="0"/>
              <a:sym typeface="Wingdings 2"/>
            </a:endParaRPr>
          </a:p>
          <a:p>
            <a:pPr marL="0" lvl="0" indent="0">
              <a:buNone/>
            </a:pPr>
            <a:r>
              <a:rPr lang="ru-RU" sz="2000" b="1" dirty="0">
                <a:solidFill>
                  <a:srgbClr val="002060"/>
                </a:solidFill>
                <a:latin typeface="Garamond" pitchFamily="18" charset="0"/>
                <a:sym typeface="Wingdings 2"/>
              </a:rPr>
              <a:t>       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распушённую вату, стараясь распределить её равномерно.</a:t>
            </a:r>
            <a:endParaRPr lang="ru-RU" sz="2000" b="1" dirty="0">
              <a:solidFill>
                <a:srgbClr val="002060"/>
              </a:solidFill>
              <a:latin typeface="Garamond" pitchFamily="18" charset="0"/>
              <a:sym typeface="Wingdings 2"/>
            </a:endParaRPr>
          </a:p>
          <a:p>
            <a:pPr marL="0" lvl="0" indent="0">
              <a:buNone/>
            </a:pPr>
            <a:r>
              <a:rPr lang="ru-RU" sz="2000" b="1" dirty="0">
                <a:solidFill>
                  <a:srgbClr val="002060"/>
                </a:solidFill>
                <a:latin typeface="Garamond" pitchFamily="18" charset="0"/>
                <a:sym typeface="Wingdings 2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      Надрезы затем осторожно зашивают, </a:t>
            </a:r>
            <a:endParaRPr lang="ru-RU" sz="2000" b="1" dirty="0">
              <a:solidFill>
                <a:srgbClr val="002060"/>
              </a:solidFill>
              <a:latin typeface="Garamond" pitchFamily="18" charset="0"/>
              <a:sym typeface="Wingdings 2"/>
            </a:endParaRPr>
          </a:p>
          <a:p>
            <a:pPr marL="0" lvl="0" indent="0">
              <a:buNone/>
            </a:pPr>
            <a:r>
              <a:rPr lang="ru-RU" sz="2000" b="1" dirty="0">
                <a:solidFill>
                  <a:srgbClr val="002060"/>
                </a:solidFill>
                <a:latin typeface="Garamond" pitchFamily="18" charset="0"/>
                <a:sym typeface="Wingdings 2"/>
              </a:rPr>
              <a:t>       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стягивая их ручными стежками. </a:t>
            </a:r>
            <a:endParaRPr lang="ru-RU" sz="2000" b="1" dirty="0">
              <a:solidFill>
                <a:srgbClr val="002060"/>
              </a:solidFill>
              <a:latin typeface="Garamond" pitchFamily="18" charset="0"/>
              <a:sym typeface="Wingdings 2"/>
            </a:endParaRPr>
          </a:p>
          <a:p>
            <a:pPr marL="0" lvl="0" indent="0">
              <a:buNone/>
            </a:pPr>
            <a:endParaRPr lang="ru-RU" sz="2400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9344" y="4005064"/>
            <a:ext cx="2640000" cy="1980000"/>
          </a:xfrm>
          <a:prstGeom prst="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4005064"/>
            <a:ext cx="2640000" cy="1980000"/>
          </a:xfrm>
          <a:prstGeom prst="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62344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Выполнение изделия в технике ватной набивки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Инструкционная карта:</a:t>
            </a:r>
          </a:p>
          <a:p>
            <a:pPr marL="0" lv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5.    После этого на лицевую сторону заготовки накладывают</a:t>
            </a:r>
            <a:endParaRPr lang="ru-RU" sz="2000" b="1" dirty="0">
              <a:solidFill>
                <a:srgbClr val="002060"/>
              </a:solidFill>
              <a:latin typeface="Garamond" pitchFamily="18" charset="0"/>
              <a:sym typeface="Wingdings 2"/>
            </a:endParaRPr>
          </a:p>
          <a:p>
            <a:pPr marL="0" lvl="0" indent="0">
              <a:buNone/>
            </a:pPr>
            <a:r>
              <a:rPr lang="ru-RU" sz="2000" b="1" dirty="0">
                <a:solidFill>
                  <a:srgbClr val="002060"/>
                </a:solidFill>
                <a:latin typeface="Garamond" pitchFamily="18" charset="0"/>
                <a:sym typeface="Wingdings 2"/>
              </a:rPr>
              <a:t>       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второй кусочек основной ткани лицевой стороной внутрь,</a:t>
            </a:r>
            <a:endParaRPr lang="ru-RU" sz="2000" b="1" dirty="0">
              <a:solidFill>
                <a:srgbClr val="002060"/>
              </a:solidFill>
              <a:latin typeface="Garamond" pitchFamily="18" charset="0"/>
              <a:sym typeface="Wingdings 2"/>
            </a:endParaRPr>
          </a:p>
          <a:p>
            <a:pPr marL="0" lvl="0" indent="0">
              <a:buNone/>
            </a:pPr>
            <a:r>
              <a:rPr lang="ru-RU" sz="2000" b="1" dirty="0">
                <a:solidFill>
                  <a:srgbClr val="002060"/>
                </a:solidFill>
                <a:latin typeface="Garamond" pitchFamily="18" charset="0"/>
                <a:sym typeface="Wingdings 2"/>
              </a:rPr>
              <a:t>       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прокладывают по краям машинную строчку, оставив </a:t>
            </a:r>
            <a:endParaRPr lang="ru-RU" sz="2000" b="1" dirty="0">
              <a:solidFill>
                <a:srgbClr val="002060"/>
              </a:solidFill>
              <a:latin typeface="Garamond" pitchFamily="18" charset="0"/>
              <a:sym typeface="Wingdings 2"/>
            </a:endParaRPr>
          </a:p>
          <a:p>
            <a:pPr marL="0" lvl="0" indent="0">
              <a:buNone/>
            </a:pPr>
            <a:r>
              <a:rPr lang="ru-RU" sz="2000" b="1" dirty="0">
                <a:solidFill>
                  <a:srgbClr val="002060"/>
                </a:solidFill>
                <a:latin typeface="Garamond" pitchFamily="18" charset="0"/>
                <a:sym typeface="Wingdings 2"/>
              </a:rPr>
              <a:t>       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не застроченным место для выворачивания изделия.</a:t>
            </a:r>
          </a:p>
          <a:p>
            <a:pPr marL="0" lvl="0" indent="0" algn="ctr">
              <a:buNone/>
            </a:pPr>
            <a:endParaRPr lang="ru-RU" sz="2000" b="1" dirty="0">
              <a:solidFill>
                <a:srgbClr val="002060"/>
              </a:solidFill>
              <a:latin typeface="Garamond" pitchFamily="18" charset="0"/>
              <a:sym typeface="Wingdings 2"/>
            </a:endParaRPr>
          </a:p>
          <a:p>
            <a:pPr marL="0" lvl="0" indent="0">
              <a:buNone/>
            </a:pPr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sym typeface="Wingdings 2"/>
              </a:rPr>
              <a:t>                                    </a:t>
            </a:r>
            <a:endParaRPr lang="ru-RU" sz="2000" b="1" dirty="0" smtClean="0">
              <a:solidFill>
                <a:srgbClr val="002060"/>
              </a:solidFill>
              <a:latin typeface="Garamond" pitchFamily="18" charset="0"/>
              <a:sym typeface="Wingdings 2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3288" y="3717032"/>
            <a:ext cx="5196850" cy="1980000"/>
          </a:xfrm>
          <a:prstGeom prst="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92080" y="4941168"/>
            <a:ext cx="3142359" cy="1331928"/>
          </a:xfrm>
          <a:prstGeom prst="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203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Выполнение изделия в технике ватной набивки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Требования к качеству изделия:</a:t>
            </a:r>
            <a:endParaRPr lang="ru-RU" sz="2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  <a:p>
            <a:pPr marL="0" lv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строчка ровная, не петляет, не стянута</a:t>
            </a:r>
            <a:endParaRPr lang="ru-RU" sz="2000" b="1" dirty="0">
              <a:solidFill>
                <a:srgbClr val="002060"/>
              </a:solidFill>
              <a:latin typeface="Garamond" pitchFamily="18" charset="0"/>
              <a:sym typeface="Wingdings 2"/>
            </a:endParaRPr>
          </a:p>
          <a:p>
            <a:pPr marL="0" lv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все узелки, оставшиеся от машинной строчки, находятся внутри, </a:t>
            </a:r>
          </a:p>
          <a:p>
            <a:pPr marL="0" lvl="0" indent="0">
              <a:buNone/>
            </a:pPr>
            <a:r>
              <a:rPr lang="ru-RU" sz="2000" b="1" dirty="0">
                <a:solidFill>
                  <a:srgbClr val="002060"/>
                </a:solidFill>
                <a:latin typeface="Garamond" pitchFamily="18" charset="0"/>
                <a:sym typeface="Wingdings 2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  с изнаночной стороны, на х/б ткани </a:t>
            </a:r>
            <a:endParaRPr lang="ru-RU" sz="2000" b="1" dirty="0">
              <a:solidFill>
                <a:srgbClr val="002060"/>
              </a:solidFill>
              <a:latin typeface="Garamond" pitchFamily="18" charset="0"/>
              <a:sym typeface="Wingdings 2"/>
            </a:endParaRPr>
          </a:p>
          <a:p>
            <a:pPr marL="0" lv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все надрезы с изнаночной стороны аккуратно зашиты нитками</a:t>
            </a:r>
            <a:endParaRPr lang="ru-RU" sz="2000" b="1" dirty="0">
              <a:solidFill>
                <a:srgbClr val="002060"/>
              </a:solidFill>
              <a:latin typeface="Garamond" pitchFamily="18" charset="0"/>
              <a:sym typeface="Wingdings 2"/>
            </a:endParaRPr>
          </a:p>
          <a:p>
            <a:pPr marL="0" lv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   в цвет х/б ткани </a:t>
            </a:r>
          </a:p>
          <a:p>
            <a:pPr marL="0" lv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изнаночная сторона обязательно должна быть покрыта </a:t>
            </a:r>
            <a:endParaRPr lang="ru-RU" sz="2000" b="1" dirty="0">
              <a:solidFill>
                <a:srgbClr val="002060"/>
              </a:solidFill>
              <a:latin typeface="Garamond" pitchFamily="18" charset="0"/>
              <a:sym typeface="Wingdings 2"/>
            </a:endParaRPr>
          </a:p>
          <a:p>
            <a:pPr marL="0" lvl="0" indent="0">
              <a:buNone/>
            </a:pPr>
            <a:r>
              <a:rPr lang="ru-RU" sz="2000" b="1" dirty="0">
                <a:solidFill>
                  <a:srgbClr val="002060"/>
                </a:solidFill>
                <a:latin typeface="Garamond" pitchFamily="18" charset="0"/>
                <a:sym typeface="Wingdings 2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Garamond" pitchFamily="18" charset="0"/>
                <a:sym typeface="Wingdings 2"/>
              </a:rPr>
              <a:t>  ещё одним слоем основной ткани.</a:t>
            </a:r>
          </a:p>
        </p:txBody>
      </p:sp>
    </p:spTree>
    <p:extLst>
      <p:ext uri="{BB962C8B-B14F-4D97-AF65-F5344CB8AC3E}">
        <p14:creationId xmlns:p14="http://schemas.microsoft.com/office/powerpoint/2010/main" val="123414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428</Words>
  <Application>Microsoft Office PowerPoint</Application>
  <PresentationFormat>Экран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Ватная набивка</vt:lpstr>
      <vt:lpstr>Выполнение изделия в технике ватной набивки</vt:lpstr>
      <vt:lpstr>Выполнение изделия в технике ватной набивки</vt:lpstr>
      <vt:lpstr>Выполнение изделия в технике ватной набивки</vt:lpstr>
      <vt:lpstr>Выполнение изделия в технике ватной набивки</vt:lpstr>
      <vt:lpstr>Выполнение изделия в технике ватной набивки</vt:lpstr>
      <vt:lpstr>Выполнение изделия в технике ватной набивки</vt:lpstr>
      <vt:lpstr>Выполнение изделия в технике ватной набивки</vt:lpstr>
      <vt:lpstr>Выполнение изделия в технике ватной набивки</vt:lpstr>
      <vt:lpstr>Выполнение изделия в технике ватной набивки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Ватная набивка</dc:title>
  <dc:creator>olya</dc:creator>
  <cp:lastModifiedBy>olya</cp:lastModifiedBy>
  <cp:revision>34</cp:revision>
  <dcterms:created xsi:type="dcterms:W3CDTF">2012-12-11T17:12:53Z</dcterms:created>
  <dcterms:modified xsi:type="dcterms:W3CDTF">2013-03-09T19:27:35Z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