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9" r:id="rId4"/>
    <p:sldId id="272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56" r:id="rId14"/>
    <p:sldId id="267" r:id="rId15"/>
    <p:sldId id="274" r:id="rId16"/>
    <p:sldId id="268" r:id="rId17"/>
    <p:sldId id="275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91418-B8CE-4952-988F-85E0929447EF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A4658-06C6-4777-AF81-1212D0943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ru.wikipedia.org/wiki/%D0%A4%D0%B0%D0%B9%D0%BB:Plus_Minus_Wiedmann.gif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mond.su/files/images/2800055_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2357429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Мастер-класс </a:t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 математики </a:t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квалификационной категории </a:t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– СОШ № 1</a:t>
            </a:r>
            <a:b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Приймак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Ирины Сергеевны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149080"/>
            <a:ext cx="8463884" cy="194022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«Применение элементов технологии системно – </a:t>
            </a:r>
            <a:r>
              <a:rPr lang="ru-RU" sz="3600" dirty="0" err="1" smtClean="0">
                <a:solidFill>
                  <a:schemeClr val="tx2">
                    <a:lumMod val="50000"/>
                  </a:schemeClr>
                </a:solidFill>
              </a:rPr>
              <a:t>деятельностного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 подхода на уроках математики»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Arial Black" pitchFamily="34" charset="0"/>
              </a:rPr>
              <a:t>Цель урока: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1"/>
            <a:ext cx="8229600" cy="64807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/>
              <a:t>Сравнивать числа с помощью координатной прямой.</a:t>
            </a:r>
            <a:endParaRPr lang="ru-RU" sz="2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340768"/>
            <a:ext cx="8157592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Задачи урока: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1844824"/>
            <a:ext cx="9144000" cy="6480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Формирование логического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мышления через обучения деятельности: умение адаптироваться </a:t>
            </a:r>
            <a:r>
              <a:rPr lang="ru-RU" sz="2600" dirty="0" smtClean="0"/>
              <a:t>внутри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определенной системы знаний;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600" noProof="0" dirty="0" smtClean="0"/>
              <a:t>Осознанное построение своей деятельности по достижению цели (самореализации) и адекватное оценивание собственной деятельности и ее результатов (рефлексия);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600" dirty="0" smtClean="0"/>
              <a:t>Формирование системы культурных ценностей, проявление «положительного» и «отрицательного» в различных научных сферах;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ru-RU" sz="2600" noProof="0" dirty="0" smtClean="0"/>
              <a:t>Формирование целостной картины мира, адекватной современному уровню научного знания.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2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есяц 2"/>
          <p:cNvSpPr/>
          <p:nvPr/>
        </p:nvSpPr>
        <p:spPr>
          <a:xfrm>
            <a:off x="2088232" y="2996952"/>
            <a:ext cx="432048" cy="3861048"/>
          </a:xfrm>
          <a:prstGeom prst="moo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апля 3"/>
          <p:cNvSpPr/>
          <p:nvPr/>
        </p:nvSpPr>
        <p:spPr>
          <a:xfrm>
            <a:off x="323528" y="2420888"/>
            <a:ext cx="1980728" cy="2304256"/>
          </a:xfrm>
          <a:prstGeom prst="teardrop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15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5" name="Капля 4"/>
          <p:cNvSpPr/>
          <p:nvPr/>
        </p:nvSpPr>
        <p:spPr>
          <a:xfrm rot="16200000" flipH="1">
            <a:off x="2213992" y="350912"/>
            <a:ext cx="2160240" cy="1979712"/>
          </a:xfrm>
          <a:prstGeom prst="teardrop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0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6" name="Капля 5"/>
          <p:cNvSpPr/>
          <p:nvPr/>
        </p:nvSpPr>
        <p:spPr>
          <a:xfrm rot="5400000">
            <a:off x="144016" y="260648"/>
            <a:ext cx="2016224" cy="2304256"/>
          </a:xfrm>
          <a:prstGeom prst="teardrop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13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 flipH="1">
            <a:off x="2304256" y="2420888"/>
            <a:ext cx="2520280" cy="2016224"/>
          </a:xfrm>
          <a:prstGeom prst="teardrop">
            <a:avLst/>
          </a:prstGeom>
          <a:solidFill>
            <a:srgbClr val="DA32A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</a:rPr>
              <a:t>44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763688" y="1844824"/>
            <a:ext cx="1152128" cy="115212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45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3" name="Месяц 12"/>
          <p:cNvSpPr/>
          <p:nvPr/>
        </p:nvSpPr>
        <p:spPr>
          <a:xfrm flipH="1">
            <a:off x="6407696" y="2996952"/>
            <a:ext cx="432048" cy="3861048"/>
          </a:xfrm>
          <a:prstGeom prst="moo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4860032" y="2420888"/>
            <a:ext cx="1763688" cy="2304256"/>
          </a:xfrm>
          <a:prstGeom prst="teardrop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 rot="10800000" flipH="1">
            <a:off x="4499992" y="404664"/>
            <a:ext cx="2160240" cy="2016224"/>
          </a:xfrm>
          <a:prstGeom prst="teardrop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Капля 15"/>
          <p:cNvSpPr/>
          <p:nvPr/>
        </p:nvSpPr>
        <p:spPr>
          <a:xfrm rot="10800000">
            <a:off x="6660232" y="116632"/>
            <a:ext cx="2160240" cy="2304256"/>
          </a:xfrm>
          <a:prstGeom prst="teardrop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/>
          <p:cNvSpPr/>
          <p:nvPr/>
        </p:nvSpPr>
        <p:spPr>
          <a:xfrm flipH="1">
            <a:off x="6623720" y="2420888"/>
            <a:ext cx="2520280" cy="2016224"/>
          </a:xfrm>
          <a:prstGeom prst="teardrop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 flipH="1">
            <a:off x="6047656" y="1844824"/>
            <a:ext cx="1152128" cy="115212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17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056" y="76470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34</a:t>
            </a:r>
            <a:endParaRPr lang="ru-RU" sz="7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236296" y="2708920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18</a:t>
            </a:r>
            <a:endParaRPr lang="ru-RU" sz="7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292494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27</a:t>
            </a:r>
            <a:endParaRPr lang="ru-RU" sz="7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092280" y="692696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/>
              <a:t>20</a:t>
            </a:r>
            <a:endParaRPr lang="ru-RU" sz="72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11560" y="5085184"/>
            <a:ext cx="108012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020272" y="5013176"/>
            <a:ext cx="15841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8600" y="457200"/>
            <a:ext cx="86027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Современное обозначение положительных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отрицательных чисел со знаками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применил немецкий математик Иоганн Видман.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25603" name="Picture 3" descr="http://upload.wikimedia.org/wikipedia/ru/thumb/2/29/Plus_Minus_Wiedmann.gif/220px-Plus_Minus_Wiedman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33600"/>
            <a:ext cx="2895600" cy="4659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563888" y="3645024"/>
            <a:ext cx="5076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из книги Иоганна Видмана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ru-RU" b="1" dirty="0" smtClean="0"/>
              <a:t>Выводы: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704856" cy="4680520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AutoNum type="arabicPeriod"/>
            </a:pPr>
            <a:r>
              <a:rPr lang="ru-RU" sz="5900" dirty="0" smtClean="0">
                <a:solidFill>
                  <a:schemeClr val="tx1"/>
                </a:solidFill>
              </a:rPr>
              <a:t>Положительное число всегда больше нуля.</a:t>
            </a:r>
          </a:p>
          <a:p>
            <a:pPr marL="514350" indent="-514350" algn="just">
              <a:buAutoNum type="arabicPeriod"/>
            </a:pPr>
            <a:r>
              <a:rPr lang="ru-RU" sz="5900" dirty="0" smtClean="0">
                <a:solidFill>
                  <a:schemeClr val="tx1"/>
                </a:solidFill>
              </a:rPr>
              <a:t>Отрицательное число всегда меньше нуля.</a:t>
            </a:r>
          </a:p>
          <a:p>
            <a:pPr marL="514350" indent="-514350" algn="just">
              <a:buAutoNum type="arabicPeriod"/>
            </a:pPr>
            <a:r>
              <a:rPr lang="ru-RU" sz="5900" dirty="0" smtClean="0">
                <a:solidFill>
                  <a:schemeClr val="tx1"/>
                </a:solidFill>
              </a:rPr>
              <a:t>Положительное число всегда больше отрицательного.</a:t>
            </a:r>
          </a:p>
          <a:p>
            <a:pPr marL="514350" indent="-514350" algn="just">
              <a:buAutoNum type="arabicPeriod"/>
            </a:pPr>
            <a:r>
              <a:rPr lang="ru-RU" sz="5900" dirty="0" smtClean="0">
                <a:solidFill>
                  <a:schemeClr val="tx1"/>
                </a:solidFill>
              </a:rPr>
              <a:t>Из двух отрицательных чисел больше то, которое находится правее на числовой прямой.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:\оставить)\Люда\Математика 6\Отрицательные и положительные числа\Положительные и отрицательные числа_Портфолио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267200"/>
            <a:ext cx="7848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642918"/>
            <a:ext cx="7848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XVII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в. великий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французский математик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Рене Декарт предложил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откладывать отрицательные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числа на числовой оси влево от нуля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ре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228600"/>
            <a:ext cx="2462212" cy="2736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63246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236296" y="40466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 </a:t>
            </a:r>
            <a:r>
              <a:rPr lang="en-US" sz="5400" dirty="0" smtClean="0"/>
              <a:t>&gt; 0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60648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1)</a:t>
            </a:r>
            <a:endParaRPr lang="ru-RU" sz="5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348880"/>
            <a:ext cx="63150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9512" y="2204864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2)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861048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3)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5445224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4)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2276872"/>
            <a:ext cx="1907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-7</a:t>
            </a:r>
            <a:r>
              <a:rPr lang="ru-RU" sz="5400" dirty="0" smtClean="0"/>
              <a:t> </a:t>
            </a:r>
            <a:r>
              <a:rPr lang="en-US" sz="5400" dirty="0" smtClean="0"/>
              <a:t>&lt; 0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7236296" y="3861048"/>
            <a:ext cx="1907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4</a:t>
            </a:r>
            <a:r>
              <a:rPr lang="ru-RU" sz="5400" dirty="0" smtClean="0"/>
              <a:t> </a:t>
            </a:r>
            <a:r>
              <a:rPr lang="en-US" sz="5400" dirty="0" smtClean="0"/>
              <a:t>&gt; -4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544522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-1&gt;-10</a:t>
            </a:r>
            <a:endParaRPr lang="ru-RU" sz="5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005064"/>
            <a:ext cx="63817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5589240"/>
            <a:ext cx="6362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68760"/>
            <a:ext cx="8532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dirty="0" smtClean="0"/>
              <a:t>		– не допустил ни одной 				ошибки, доволен собой;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		– допустил неточность;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		– надо постараться и 					успех будет!</a:t>
            </a:r>
          </a:p>
        </p:txBody>
      </p:sp>
      <p:pic>
        <p:nvPicPr>
          <p:cNvPr id="4" name="Рисунок 3" descr="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24744"/>
            <a:ext cx="1173287" cy="146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2636912"/>
            <a:ext cx="1080120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к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149080"/>
            <a:ext cx="996330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урока в технологии системно –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деятельностного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подхода: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Самоопределение к деятельности.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Актуализация знаний и  фиксирование затруднений.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Самостоятельная работа с проверкой по эталону.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Рефлексия деятельности.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2132856"/>
            <a:ext cx="5277272" cy="26208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2000" i="1" dirty="0" smtClean="0">
                <a:latin typeface="Arial Black" pitchFamily="34" charset="0"/>
                <a:cs typeface="Times New Roman" pitchFamily="18" charset="0"/>
              </a:rPr>
              <a:t>Основная задача образования сегодня – не просто вооружить ученика фиксированным набором знаний, а сформировать у него умение и желание учиться и работать в команде.</a:t>
            </a:r>
          </a:p>
          <a:p>
            <a:endParaRPr lang="ru-RU" dirty="0"/>
          </a:p>
        </p:txBody>
      </p:sp>
      <p:pic>
        <p:nvPicPr>
          <p:cNvPr id="4" name="Рисунок 3" descr="ф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1"/>
            <a:ext cx="2736304" cy="32835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060848"/>
            <a:ext cx="7067128" cy="23328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/>
              <a:t>Процесс учения – это процесс деятельности ученика, направленный на становление сознания и его личности в целом</a:t>
            </a:r>
            <a:endParaRPr lang="ru-RU" sz="4400" dirty="0"/>
          </a:p>
        </p:txBody>
      </p:sp>
      <p:pic>
        <p:nvPicPr>
          <p:cNvPr id="4" name="Рисунок 3" descr="фг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6632"/>
            <a:ext cx="2088232" cy="2523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Цель мастер-класса: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600" dirty="0" smtClean="0"/>
              <a:t>Показать применение элементов технологии системно – </a:t>
            </a:r>
            <a:r>
              <a:rPr lang="ru-RU" sz="2600" dirty="0" err="1" smtClean="0"/>
              <a:t>деятельностного</a:t>
            </a:r>
            <a:r>
              <a:rPr lang="ru-RU" sz="2600" dirty="0" smtClean="0"/>
              <a:t> подхода при изучении темы «Положительные и отрицательные числа».</a:t>
            </a:r>
            <a:endParaRPr lang="ru-RU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урока в технологии системно – </a:t>
            </a: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деятельностного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подхода: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Самоопределение к деятельности.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Актуализация знаний и  фиксирование затруднений.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Самостоятельная работа с проверкой по эталону.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Рефлексия деятельности.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8851" y="92305"/>
            <a:ext cx="7772400" cy="103244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прогноза погоды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1616224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+15</a:t>
            </a:r>
            <a:r>
              <a:rPr lang="ru-RU" baseline="30000" dirty="0" smtClean="0">
                <a:solidFill>
                  <a:schemeClr val="tx1"/>
                </a:solidFill>
              </a:rPr>
              <a:t>0</a:t>
            </a:r>
            <a:r>
              <a:rPr lang="ru-RU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4" descr="Картинка 113 из 39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700808"/>
            <a:ext cx="381642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j032374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651500" y="2852738"/>
            <a:ext cx="3492500" cy="4005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j021910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836712"/>
            <a:ext cx="3384550" cy="403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6660232" y="2204864"/>
            <a:ext cx="1616224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-15</a:t>
            </a:r>
            <a:r>
              <a:rPr kumimoji="0" lang="ru-RU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3212976"/>
            <a:ext cx="3456384" cy="2304256"/>
          </a:xfrm>
          <a:prstGeom prst="rect">
            <a:avLst/>
          </a:prstGeom>
          <a:gradFill flip="none" rotWithShape="1">
            <a:path path="circle">
              <a:fillToRect l="100000" t="100000"/>
            </a:path>
            <a:tileRect r="-100000" b="-100000"/>
          </a:gradFill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1556792"/>
            <a:ext cx="5328592" cy="1008112"/>
          </a:xfrm>
          <a:prstGeom prst="rect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помощь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 Black" pitchFamily="34" charset="0"/>
              </a:rPr>
              <a:t>черты характера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395536" y="3501008"/>
            <a:ext cx="331236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00"/>
                </a:solidFill>
                <a:latin typeface="Constantia" pitchFamily="18" charset="0"/>
              </a:rPr>
              <a:t>Скромность;</a:t>
            </a:r>
            <a:endParaRPr lang="ru-RU" sz="2800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00"/>
                </a:solidFill>
                <a:latin typeface="Constantia" pitchFamily="18" charset="0"/>
              </a:rPr>
              <a:t>Аккуратность;</a:t>
            </a:r>
            <a:endParaRPr lang="ru-RU" sz="2800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00"/>
                </a:solidFill>
                <a:latin typeface="Constantia" pitchFamily="18" charset="0"/>
              </a:rPr>
              <a:t>Бережливость;</a:t>
            </a:r>
            <a:endParaRPr lang="ru-RU" sz="2800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rgbClr val="000000"/>
                </a:solidFill>
                <a:latin typeface="Constantia" pitchFamily="18" charset="0"/>
              </a:rPr>
              <a:t>Чуткость. </a:t>
            </a:r>
            <a:endParaRPr lang="ru-RU" sz="2800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212976"/>
            <a:ext cx="3456384" cy="2304256"/>
          </a:xfrm>
          <a:prstGeom prst="rect">
            <a:avLst/>
          </a:prstGeom>
          <a:ln w="1905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Замкнутость;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Тщеславие;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Равнодушие;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Грубость.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7" idx="2"/>
          </p:cNvCxnSpPr>
          <p:nvPr/>
        </p:nvCxnSpPr>
        <p:spPr>
          <a:xfrm flipH="1">
            <a:off x="2555776" y="2564904"/>
            <a:ext cx="2016224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7" idx="2"/>
            <a:endCxn id="5" idx="0"/>
          </p:cNvCxnSpPr>
          <p:nvPr/>
        </p:nvCxnSpPr>
        <p:spPr>
          <a:xfrm>
            <a:off x="4572000" y="2564904"/>
            <a:ext cx="1728192" cy="64807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Лирики</a:t>
            </a:r>
            <a:endParaRPr lang="ru-RU" dirty="0"/>
          </a:p>
        </p:txBody>
      </p:sp>
      <p:pic>
        <p:nvPicPr>
          <p:cNvPr id="5" name="Рисунок 4" descr="skazka-alen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3528392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баба яг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836712"/>
            <a:ext cx="4121487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9" name="Rectangle 5"/>
          <p:cNvSpPr>
            <a:spLocks noGrp="1"/>
          </p:cNvSpPr>
          <p:nvPr>
            <p:ph type="body" sz="half" idx="1"/>
          </p:nvPr>
        </p:nvSpPr>
        <p:spPr>
          <a:xfrm>
            <a:off x="827584" y="1772816"/>
            <a:ext cx="3744416" cy="4800600"/>
          </a:xfrm>
        </p:spPr>
        <p:txBody>
          <a:bodyPr/>
          <a:lstStyle/>
          <a:p>
            <a:r>
              <a:rPr lang="ru-RU" b="1" dirty="0" smtClean="0"/>
              <a:t>Заряды одинакового знака взаимно</a:t>
            </a:r>
            <a:r>
              <a:rPr lang="ru-RU" b="1" dirty="0" smtClean="0">
                <a:solidFill>
                  <a:srgbClr val="008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отталкиваются</a:t>
            </a:r>
          </a:p>
          <a:p>
            <a:pPr>
              <a:buFont typeface="Wingdings 2" pitchFamily="18" charset="2"/>
              <a:buNone/>
            </a:pPr>
            <a:endParaRPr lang="ru-RU" b="1" i="1" dirty="0" smtClean="0">
              <a:solidFill>
                <a:srgbClr val="FF0000"/>
              </a:solidFill>
            </a:endParaRPr>
          </a:p>
        </p:txBody>
      </p:sp>
      <p:sp>
        <p:nvSpPr>
          <p:cNvPr id="221190" name="Rectangle 6"/>
          <p:cNvSpPr>
            <a:spLocks noGrp="1"/>
          </p:cNvSpPr>
          <p:nvPr>
            <p:ph type="body" sz="half" idx="2"/>
          </p:nvPr>
        </p:nvSpPr>
        <p:spPr>
          <a:xfrm>
            <a:off x="5220072" y="1772816"/>
            <a:ext cx="3673475" cy="4800600"/>
          </a:xfrm>
        </p:spPr>
        <p:txBody>
          <a:bodyPr/>
          <a:lstStyle/>
          <a:p>
            <a:r>
              <a:rPr lang="ru-RU" b="1" dirty="0" smtClean="0"/>
              <a:t>Заряды разноимённого знака взаимно</a:t>
            </a:r>
            <a:r>
              <a:rPr lang="ru-RU" b="1" i="1" dirty="0" smtClean="0">
                <a:solidFill>
                  <a:srgbClr val="008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притягиваются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971550" y="3716339"/>
            <a:ext cx="3384550" cy="2594768"/>
            <a:chOff x="2018" y="1525"/>
            <a:chExt cx="1362" cy="1090"/>
          </a:xfrm>
        </p:grpSpPr>
        <p:sp>
          <p:nvSpPr>
            <p:cNvPr id="221192" name="Oval 8"/>
            <p:cNvSpPr>
              <a:spLocks noChangeArrowheads="1"/>
            </p:cNvSpPr>
            <p:nvPr/>
          </p:nvSpPr>
          <p:spPr bwMode="auto">
            <a:xfrm>
              <a:off x="2018" y="2433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 b="1" dirty="0" smtClean="0"/>
                <a:t>+</a:t>
              </a:r>
              <a:endParaRPr lang="ru-RU" sz="4400" b="1" dirty="0"/>
            </a:p>
          </p:txBody>
        </p:sp>
        <p:sp>
          <p:nvSpPr>
            <p:cNvPr id="221193" name="Oval 9"/>
            <p:cNvSpPr>
              <a:spLocks noChangeArrowheads="1"/>
            </p:cNvSpPr>
            <p:nvPr/>
          </p:nvSpPr>
          <p:spPr bwMode="auto">
            <a:xfrm>
              <a:off x="3198" y="2432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 b="1" dirty="0" smtClean="0"/>
                <a:t>+</a:t>
              </a:r>
              <a:endParaRPr lang="ru-RU" sz="4400" b="1" dirty="0"/>
            </a:p>
          </p:txBody>
        </p:sp>
        <p:sp>
          <p:nvSpPr>
            <p:cNvPr id="221194" name="Line 16"/>
            <p:cNvSpPr>
              <a:spLocks noChangeShapeType="1"/>
            </p:cNvSpPr>
            <p:nvPr/>
          </p:nvSpPr>
          <p:spPr bwMode="auto">
            <a:xfrm flipH="1" flipV="1">
              <a:off x="2971" y="1525"/>
              <a:ext cx="318" cy="9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95" name="Line 20"/>
            <p:cNvSpPr>
              <a:spLocks noChangeShapeType="1"/>
            </p:cNvSpPr>
            <p:nvPr/>
          </p:nvSpPr>
          <p:spPr bwMode="auto">
            <a:xfrm flipV="1">
              <a:off x="2109" y="1525"/>
              <a:ext cx="408" cy="9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196" name="Line 24"/>
            <p:cNvSpPr>
              <a:spLocks noChangeShapeType="1"/>
            </p:cNvSpPr>
            <p:nvPr/>
          </p:nvSpPr>
          <p:spPr bwMode="auto">
            <a:xfrm>
              <a:off x="2290" y="1525"/>
              <a:ext cx="9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1197" name="Line 13"/>
          <p:cNvSpPr>
            <a:spLocks noChangeShapeType="1"/>
          </p:cNvSpPr>
          <p:nvPr/>
        </p:nvSpPr>
        <p:spPr bwMode="auto">
          <a:xfrm>
            <a:off x="5651500" y="3716338"/>
            <a:ext cx="25193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5867400" y="3716338"/>
            <a:ext cx="2233613" cy="2529024"/>
            <a:chOff x="521" y="1480"/>
            <a:chExt cx="725" cy="1047"/>
          </a:xfrm>
        </p:grpSpPr>
        <p:sp>
          <p:nvSpPr>
            <p:cNvPr id="221199" name="Oval 4"/>
            <p:cNvSpPr>
              <a:spLocks noChangeArrowheads="1"/>
            </p:cNvSpPr>
            <p:nvPr/>
          </p:nvSpPr>
          <p:spPr bwMode="auto">
            <a:xfrm>
              <a:off x="661" y="2345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 b="1" dirty="0" smtClean="0"/>
                <a:t>+</a:t>
              </a:r>
              <a:endParaRPr lang="ru-RU" sz="4400" b="1" dirty="0"/>
            </a:p>
          </p:txBody>
        </p:sp>
        <p:sp>
          <p:nvSpPr>
            <p:cNvPr id="221200" name="Line 5"/>
            <p:cNvSpPr>
              <a:spLocks noChangeShapeType="1"/>
            </p:cNvSpPr>
            <p:nvPr/>
          </p:nvSpPr>
          <p:spPr bwMode="auto">
            <a:xfrm flipH="1" flipV="1">
              <a:off x="521" y="1480"/>
              <a:ext cx="227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201" name="Oval 7"/>
            <p:cNvSpPr>
              <a:spLocks noChangeArrowheads="1"/>
            </p:cNvSpPr>
            <p:nvPr/>
          </p:nvSpPr>
          <p:spPr bwMode="auto">
            <a:xfrm>
              <a:off x="906" y="2337"/>
              <a:ext cx="182" cy="18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4400" b="1" dirty="0" smtClean="0"/>
                <a:t>-</a:t>
              </a:r>
              <a:endParaRPr lang="ru-RU" sz="4400" b="1" dirty="0"/>
            </a:p>
          </p:txBody>
        </p:sp>
        <p:sp>
          <p:nvSpPr>
            <p:cNvPr id="221202" name="Line 18"/>
            <p:cNvSpPr>
              <a:spLocks noChangeShapeType="1"/>
            </p:cNvSpPr>
            <p:nvPr/>
          </p:nvSpPr>
          <p:spPr bwMode="auto">
            <a:xfrm flipV="1">
              <a:off x="1020" y="1480"/>
              <a:ext cx="226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1203" name="Line 19"/>
          <p:cNvSpPr>
            <a:spLocks noChangeShapeType="1"/>
          </p:cNvSpPr>
          <p:nvPr/>
        </p:nvSpPr>
        <p:spPr bwMode="auto">
          <a:xfrm>
            <a:off x="8027988" y="3716338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043608" y="90872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Взаимодействие заряженных частиц: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84803">
            <a:off x="560622" y="3238274"/>
            <a:ext cx="8229600" cy="197519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и отрицательные числа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104456" cy="2979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347</Words>
  <Application>Microsoft Office PowerPoint</Application>
  <PresentationFormat>Экран (4:3)</PresentationFormat>
  <Paragraphs>86</Paragraphs>
  <Slides>18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Мастер-класс  учителя математики  первой квалификационной категории  МБОУ – СОШ № 1 Приймак Ирины Сергеевны</vt:lpstr>
      <vt:lpstr>Презентация PowerPoint</vt:lpstr>
      <vt:lpstr>Цель мастер-класса:</vt:lpstr>
      <vt:lpstr>Структура урока в технологии системно – деятельностного подхода: </vt:lpstr>
      <vt:lpstr>Служба прогноза погоды</vt:lpstr>
      <vt:lpstr>Психологическая помощь</vt:lpstr>
      <vt:lpstr>Лирики</vt:lpstr>
      <vt:lpstr>Физики</vt:lpstr>
      <vt:lpstr>Положительные и отрицательные числа</vt:lpstr>
      <vt:lpstr>Цель урока:</vt:lpstr>
      <vt:lpstr>Презентация PowerPoint</vt:lpstr>
      <vt:lpstr>Презентация PowerPoint</vt:lpstr>
      <vt:lpstr>Выводы:</vt:lpstr>
      <vt:lpstr>Презентация PowerPoint</vt:lpstr>
      <vt:lpstr>Презентация PowerPoint</vt:lpstr>
      <vt:lpstr>Рефлексия</vt:lpstr>
      <vt:lpstr>Структура урока в технологии системно – деятельностного подхода: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учителя математики  первой квалификационной категории  МБОУ – СОШ № 1 Приймак Ирины Сергеевны</dc:title>
  <dc:creator>я</dc:creator>
  <cp:lastModifiedBy>User</cp:lastModifiedBy>
  <cp:revision>31</cp:revision>
  <dcterms:created xsi:type="dcterms:W3CDTF">2013-03-26T11:35:06Z</dcterms:created>
  <dcterms:modified xsi:type="dcterms:W3CDTF">2013-04-02T08:55:59Z</dcterms:modified>
</cp:coreProperties>
</file>