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2164-0199-4A9B-88DF-869A1D2F75EB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E9F224-A64A-40FB-BEB0-E81B48C93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2164-0199-4A9B-88DF-869A1D2F75EB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224-A64A-40FB-BEB0-E81B48C93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2164-0199-4A9B-88DF-869A1D2F75EB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224-A64A-40FB-BEB0-E81B48C93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2164-0199-4A9B-88DF-869A1D2F75EB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E9F224-A64A-40FB-BEB0-E81B48C93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2164-0199-4A9B-88DF-869A1D2F75EB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224-A64A-40FB-BEB0-E81B48C931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2164-0199-4A9B-88DF-869A1D2F75EB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224-A64A-40FB-BEB0-E81B48C93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2164-0199-4A9B-88DF-869A1D2F75EB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1E9F224-A64A-40FB-BEB0-E81B48C931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2164-0199-4A9B-88DF-869A1D2F75EB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224-A64A-40FB-BEB0-E81B48C93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2164-0199-4A9B-88DF-869A1D2F75EB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224-A64A-40FB-BEB0-E81B48C93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2164-0199-4A9B-88DF-869A1D2F75EB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224-A64A-40FB-BEB0-E81B48C93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2164-0199-4A9B-88DF-869A1D2F75EB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224-A64A-40FB-BEB0-E81B48C931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372164-0199-4A9B-88DF-869A1D2F75EB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E9F224-A64A-40FB-BEB0-E81B48C931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458200" cy="4000528"/>
          </a:xfrm>
        </p:spPr>
        <p:txBody>
          <a:bodyPr>
            <a:normAutofit/>
          </a:bodyPr>
          <a:lstStyle/>
          <a:p>
            <a:pPr algn="ctr"/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ОКООУСТ </a:t>
            </a:r>
            <a:r>
              <a:rPr lang="ru-RU" sz="1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Клюквинская</a:t>
            </a:r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школа-интернат </a:t>
            </a:r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Происхождение </a:t>
            </a:r>
            <a:r>
              <a:rPr lang="ru-RU" dirty="0" smtClean="0"/>
              <a:t>терминов в образовательной области «Технология»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выпуск №2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143512"/>
            <a:ext cx="8458200" cy="914400"/>
          </a:xfrm>
        </p:spPr>
        <p:txBody>
          <a:bodyPr>
            <a:noAutofit/>
          </a:bodyPr>
          <a:lstStyle/>
          <a:p>
            <a:pPr algn="ctr"/>
            <a:endParaRPr lang="ru-RU" sz="20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ru-RU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sz="20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ru-RU" sz="20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ru-RU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учитель </a:t>
            </a:r>
            <a:r>
              <a:rPr lang="ru-RU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технологии Струков Сергей Николаевич</a:t>
            </a:r>
            <a:br>
              <a:rPr lang="ru-RU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Курск 2013 г.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5" cy="1196752"/>
          </a:xfrm>
        </p:spPr>
        <p:txBody>
          <a:bodyPr>
            <a:noAutofit/>
          </a:bodyPr>
          <a:lstStyle/>
          <a:p>
            <a:r>
              <a:rPr lang="ru-RU" sz="2800" dirty="0"/>
              <a:t>Термин  </a:t>
            </a:r>
            <a:r>
              <a:rPr lang="ru-RU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штабель</a:t>
            </a:r>
            <a:r>
              <a:rPr lang="ru-RU" sz="2800" dirty="0"/>
              <a:t> – немецкого происхождения , в переводе означает «складочное место».</a:t>
            </a:r>
          </a:p>
        </p:txBody>
      </p:sp>
      <p:pic>
        <p:nvPicPr>
          <p:cNvPr id="2058" name="Picture 10" descr="C:\Users\student5\Desktop\Происхождение терминов\штабель\Atm_sushka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0285" y="2630502"/>
            <a:ext cx="4035829" cy="23732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student5\Desktop\Происхождение терминов\штабель\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646016"/>
            <a:ext cx="3600399" cy="25266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student5\Desktop\Происхождение терминов\штабель\image2_1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268760"/>
            <a:ext cx="3456381" cy="2159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student5\Desktop\Происхождение терминов\штабель\p_05 (1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58008"/>
            <a:ext cx="3976113" cy="2090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1535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8" y="0"/>
            <a:ext cx="9137352" cy="1412776"/>
          </a:xfrm>
        </p:spPr>
        <p:txBody>
          <a:bodyPr>
            <a:norm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Термин </a:t>
            </a:r>
            <a:r>
              <a:rPr lang="ru-RU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шпон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 происходит от немецкого слова, означающего в переводе щепка.</a:t>
            </a:r>
          </a:p>
        </p:txBody>
      </p:sp>
      <p:pic>
        <p:nvPicPr>
          <p:cNvPr id="4098" name="Picture 2" descr="C:\Users\student5\Desktop\Происхождение терминов\шпон\delat-shp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376264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tudent5\Desktop\Происхождение терминов\шпон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" y="4028678"/>
            <a:ext cx="2520280" cy="1457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tudent5\Desktop\Происхождение терминов\шпон\strof_shop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81944"/>
            <a:ext cx="3816424" cy="40449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tudent5\Desktop\Происхождение терминов\шпон\clip_image002_00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31144"/>
            <a:ext cx="2066925" cy="4095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26037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tudent5\Desktop\Происхождение терминов\шпон\shpon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4181081" cy="46706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student5\Desktop\Происхождение терминов\шпон\shp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919" y="692696"/>
            <a:ext cx="4302570" cy="460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3745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26876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7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ea typeface="Times New Roman"/>
              </a:rPr>
              <a:t>Термин</a:t>
            </a:r>
            <a:r>
              <a:rPr lang="ru-RU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ea typeface="Times New Roman"/>
              </a:rPr>
              <a:t> </a:t>
            </a:r>
            <a:r>
              <a:rPr lang="ru-RU" sz="27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ea typeface="Times New Roman"/>
              </a:rPr>
              <a:t>текстура</a:t>
            </a:r>
            <a:r>
              <a:rPr lang="ru-RU" sz="27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ea typeface="Times New Roman"/>
              </a:rPr>
              <a:t> происходит от латинского слова. В переводе означает ткань, </a:t>
            </a:r>
            <a:r>
              <a:rPr lang="ru-RU" sz="2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ea typeface="Times New Roman"/>
              </a:rPr>
              <a:t>строение.</a:t>
            </a:r>
            <a:r>
              <a:rPr lang="ru-RU" sz="4800" dirty="0">
                <a:latin typeface="Times New Roman"/>
                <a:ea typeface="Times New Roman"/>
              </a:rPr>
              <a:t/>
            </a:r>
            <a:br>
              <a:rPr lang="ru-RU" sz="4800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2051" name="Picture 3" descr="C:\Users\student5\Desktop\Происхождение терминов\Текстура\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85860"/>
            <a:ext cx="2869784" cy="25085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tudent5\Desktop\Происхождение терминов\Текстура\загружен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572008"/>
            <a:ext cx="2418450" cy="2024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tudent5\Desktop\Происхождение терминов\Текстура\img13459015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444" y="1124744"/>
            <a:ext cx="2448272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tudent5\Desktop\Происхождение терминов\Текстура\1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4500570"/>
            <a:ext cx="2171084" cy="19146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tudent5\Desktop\Происхождение терминов\Текстура\1307972932_0lik.ru_texture-of-tree2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6950" y="1669256"/>
            <a:ext cx="4762500" cy="4295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5515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904" y="0"/>
            <a:ext cx="8494863" cy="1268759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ea typeface="Times New Roman"/>
              </a:rPr>
              <a:t>Термин</a:t>
            </a:r>
            <a:r>
              <a:rPr lang="ru-RU" sz="27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ea typeface="Times New Roman"/>
              </a:rPr>
              <a:t> </a:t>
            </a:r>
            <a:r>
              <a:rPr lang="ru-RU" sz="27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ea typeface="Times New Roman"/>
              </a:rPr>
              <a:t>фанера</a:t>
            </a:r>
            <a:r>
              <a:rPr lang="ru-RU" sz="27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ea typeface="Times New Roman"/>
              </a:rPr>
              <a:t> происходит от французского слова, означающего в переводе накладывать</a:t>
            </a:r>
            <a:r>
              <a:rPr lang="ru-RU" sz="3200" dirty="0">
                <a:latin typeface="Times New Roman"/>
                <a:ea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</a:rPr>
            </a:br>
            <a:endParaRPr lang="ru-RU" sz="2800" dirty="0"/>
          </a:p>
        </p:txBody>
      </p:sp>
      <p:pic>
        <p:nvPicPr>
          <p:cNvPr id="3074" name="Picture 2" descr="C:\Users\student5\Desktop\Происхождение терминов\фанера\Kley_fane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594422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tudent5\Desktop\Происхождение терминов\фанера\загружен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4" y="3689661"/>
            <a:ext cx="2492920" cy="22596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tudent5\Desktop\Происхождение терминов\фанера\fane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8760"/>
            <a:ext cx="2736304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tudent5\Desktop\Происхождение терминов\фанера\Fanera_122v_enl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89660"/>
            <a:ext cx="2736304" cy="22596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tudent5\Desktop\Происхождение терминов\фанера\fxb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68759"/>
            <a:ext cx="2689576" cy="2304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tudent5\Desktop\Происхождение терминов\фанера\fanera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848" y="3689661"/>
            <a:ext cx="2737920" cy="22596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17185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86808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Термин </a:t>
            </a:r>
            <a:r>
              <a:rPr lang="ru-RU" sz="2800" i="1" dirty="0" smtClean="0">
                <a:solidFill>
                  <a:srgbClr val="FF0000"/>
                </a:solidFill>
              </a:rPr>
              <a:t>камбий </a:t>
            </a:r>
            <a:r>
              <a:rPr lang="ru-RU" sz="2800" i="1" dirty="0" smtClean="0"/>
              <a:t>- </a:t>
            </a:r>
            <a:r>
              <a:rPr lang="ru-RU" sz="2800" dirty="0" smtClean="0"/>
              <a:t>латинского происхождения и в переводе означает обмен.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 descr="E:\Происхождение терминов\камбий\cambiu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5680536" cy="2878138"/>
          </a:xfrm>
          <a:prstGeom prst="rect">
            <a:avLst/>
          </a:prstGeom>
          <a:noFill/>
        </p:spPr>
      </p:pic>
      <p:pic>
        <p:nvPicPr>
          <p:cNvPr id="1027" name="Picture 3" descr="E:\Происхождение терминов\камбий\kambi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643446"/>
            <a:ext cx="2584441" cy="1943500"/>
          </a:xfrm>
          <a:prstGeom prst="rect">
            <a:avLst/>
          </a:prstGeom>
          <a:noFill/>
        </p:spPr>
      </p:pic>
      <p:pic>
        <p:nvPicPr>
          <p:cNvPr id="1028" name="Picture 4" descr="E:\Происхождение терминов\камбий\struktura.jpg"/>
          <p:cNvPicPr>
            <a:picLocks noChangeAspect="1" noChangeArrowheads="1"/>
          </p:cNvPicPr>
          <p:nvPr/>
        </p:nvPicPr>
        <p:blipFill>
          <a:blip r:embed="rId4"/>
          <a:srcRect r="32432"/>
          <a:stretch>
            <a:fillRect/>
          </a:stretch>
        </p:blipFill>
        <p:spPr bwMode="auto">
          <a:xfrm>
            <a:off x="6429387" y="2357430"/>
            <a:ext cx="2466329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8581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Термин </a:t>
            </a:r>
            <a:r>
              <a:rPr lang="ru-RU" sz="2800" dirty="0" smtClean="0">
                <a:solidFill>
                  <a:srgbClr val="FF0000"/>
                </a:solidFill>
              </a:rPr>
              <a:t>нагель</a:t>
            </a:r>
            <a:r>
              <a:rPr lang="ru-RU" sz="2800" dirty="0" smtClean="0"/>
              <a:t> в переводе с немецкого означает «гвоздь»: ведь его тоже забивают (киянкой)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1986" name="Picture 2" descr="http://www.ikirov.ru/files/1206/nag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3000364" cy="3448062"/>
          </a:xfrm>
          <a:prstGeom prst="rect">
            <a:avLst/>
          </a:prstGeom>
          <a:noFill/>
        </p:spPr>
      </p:pic>
      <p:pic>
        <p:nvPicPr>
          <p:cNvPr id="41988" name="Picture 4" descr="http://www.kraust.ru/images/catalog/other/brus_mat_steni-2-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00240"/>
            <a:ext cx="3357586" cy="4322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Термин </a:t>
            </a:r>
            <a:r>
              <a:rPr lang="ru-RU" sz="2800" i="1" dirty="0" err="1" smtClean="0">
                <a:solidFill>
                  <a:srgbClr val="FF0000"/>
                </a:solidFill>
              </a:rPr>
              <a:t>майзель</a:t>
            </a:r>
            <a:r>
              <a:rPr lang="ru-RU" sz="2800" i="1" dirty="0" smtClean="0"/>
              <a:t>  </a:t>
            </a:r>
            <a:r>
              <a:rPr lang="ru-RU" sz="2800" dirty="0" smtClean="0"/>
              <a:t>- немецкого происхождения,  переводится как «вырезать , высекать».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7890" name="Picture 2" descr="Чистовая обработка деревянной заготовки при помощи мейсел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928802"/>
            <a:ext cx="4762500" cy="3648076"/>
          </a:xfrm>
          <a:prstGeom prst="rect">
            <a:avLst/>
          </a:prstGeom>
          <a:noFill/>
        </p:spPr>
      </p:pic>
      <p:pic>
        <p:nvPicPr>
          <p:cNvPr id="37893" name="Picture 5" descr="http://www.rubankov.ru/UserFiles/Image/811176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00240"/>
            <a:ext cx="381000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651251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dirty="0" smtClean="0"/>
              <a:t>Термин </a:t>
            </a:r>
            <a:r>
              <a:rPr lang="ru-RU" sz="2300" i="1" dirty="0" err="1" smtClean="0">
                <a:solidFill>
                  <a:srgbClr val="FF0000"/>
                </a:solidFill>
              </a:rPr>
              <a:t>рейер</a:t>
            </a:r>
            <a:r>
              <a:rPr lang="ru-RU" sz="2300" i="1" dirty="0" smtClean="0"/>
              <a:t> </a:t>
            </a:r>
            <a:r>
              <a:rPr lang="ru-RU" sz="2300" dirty="0" smtClean="0"/>
              <a:t>происходит от голландского  слова , означающего в переводе « перемещаться , передвигаться».</a:t>
            </a:r>
            <a:br>
              <a:rPr lang="ru-RU" sz="2300" dirty="0" smtClean="0"/>
            </a:br>
            <a:endParaRPr lang="ru-RU" sz="2300" dirty="0"/>
          </a:p>
        </p:txBody>
      </p:sp>
      <p:pic>
        <p:nvPicPr>
          <p:cNvPr id="36866" name="Picture 2" descr="http://forum.woodtools.ru/index.php?action=dlattach;topic=17129.0;attach=81908;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2571768" cy="2697659"/>
          </a:xfrm>
          <a:prstGeom prst="rect">
            <a:avLst/>
          </a:prstGeom>
          <a:noFill/>
        </p:spPr>
      </p:pic>
      <p:pic>
        <p:nvPicPr>
          <p:cNvPr id="36868" name="Picture 4" descr="http://les.novosibdom.ru/story/INSTRUMENT/reier_0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714488"/>
            <a:ext cx="4762500" cy="381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Термин </a:t>
            </a:r>
            <a:r>
              <a:rPr lang="ru-RU" sz="2800" i="1" dirty="0" smtClean="0"/>
              <a:t> </a:t>
            </a:r>
            <a:r>
              <a:rPr lang="ru-RU" sz="2800" dirty="0" smtClean="0">
                <a:solidFill>
                  <a:srgbClr val="FF0000"/>
                </a:solidFill>
              </a:rPr>
              <a:t>клин</a:t>
            </a:r>
            <a:r>
              <a:rPr lang="ru-RU" sz="2800" dirty="0" smtClean="0"/>
              <a:t>  происходит от греческого слова , означающего в переводе «наклоняю» 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4818" name="Picture 2" descr="http://www.rundist.biz/images/Ro-36.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4914203" cy="2571768"/>
          </a:xfrm>
          <a:prstGeom prst="rect">
            <a:avLst/>
          </a:prstGeom>
          <a:noFill/>
        </p:spPr>
      </p:pic>
      <p:pic>
        <p:nvPicPr>
          <p:cNvPr id="34820" name="Picture 4" descr="http://www.polystar.com.ua/files/store_apendix_big935_11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929066"/>
            <a:ext cx="3857653" cy="2568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1"/>
            <a:ext cx="6512511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2000" dirty="0">
                <a:effectLst/>
              </a:rPr>
              <a:t>Термин </a:t>
            </a:r>
            <a:r>
              <a:rPr lang="ru-RU" sz="2000" i="1" dirty="0">
                <a:solidFill>
                  <a:srgbClr val="FF0000"/>
                </a:solidFill>
                <a:effectLst/>
              </a:rPr>
              <a:t>шерхебель</a:t>
            </a:r>
            <a:r>
              <a:rPr lang="ru-RU" sz="2000" dirty="0">
                <a:effectLst/>
              </a:rPr>
              <a:t> – видоизмененное немецкое слово, означающее в переводе рубанок для грубого срубания.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2050" name="Picture 2" descr="C:\Users\student5\Desktop\Происхождение терминов\шерхебель\05p3502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967600"/>
            <a:ext cx="3744416" cy="20881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tudent5\Desktop\Происхождение терминов\шерхебель\sher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6" y="1844824"/>
            <a:ext cx="3187415" cy="2210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tudent5\Desktop\Происхождение терминов\шерхебель\05p3505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07778"/>
            <a:ext cx="3540679" cy="15122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tudent5\Desktop\Происхождение терминов\шерхебель\sherhebe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055708"/>
            <a:ext cx="3162759" cy="18396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27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800543" cy="1222072"/>
          </a:xfrm>
        </p:spPr>
        <p:txBody>
          <a:bodyPr/>
          <a:lstStyle/>
          <a:p>
            <a:pPr algn="l"/>
            <a:r>
              <a:rPr lang="ru-RU" sz="2000" dirty="0">
                <a:effectLst/>
              </a:rPr>
              <a:t>Термин </a:t>
            </a:r>
            <a:r>
              <a:rPr lang="ru-RU" sz="2000" i="1" u="sng" dirty="0">
                <a:solidFill>
                  <a:srgbClr val="FF0000"/>
                </a:solidFill>
                <a:effectLst/>
              </a:rPr>
              <a:t>рейсмус</a:t>
            </a:r>
            <a:r>
              <a:rPr lang="ru-RU" sz="2000" dirty="0">
                <a:effectLst/>
              </a:rPr>
              <a:t> происходит от двух немецких слов – чертить и мера</a:t>
            </a:r>
            <a:r>
              <a:rPr lang="ru-RU" dirty="0">
                <a:effectLst/>
              </a:rPr>
              <a:t>.</a:t>
            </a:r>
          </a:p>
        </p:txBody>
      </p:sp>
      <p:pic>
        <p:nvPicPr>
          <p:cNvPr id="5122" name="Picture 2" descr="C:\Users\student5\Desktop\Происхождение терминов\рейсмус\slovar_reysmus_razmetochn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837" y="1628800"/>
            <a:ext cx="2718917" cy="2277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tudent5\Desktop\Происхождение терминов\рейсмус\reismus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2592288" cy="2277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tudent5\Desktop\Происхождение терминов\рейсмус\20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3663714" cy="20515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481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1143000"/>
          </a:xfrm>
        </p:spPr>
        <p:txBody>
          <a:bodyPr/>
          <a:lstStyle/>
          <a:p>
            <a:r>
              <a:rPr lang="ru-RU" sz="2000" dirty="0">
                <a:effectLst/>
              </a:rPr>
              <a:t>Термин </a:t>
            </a:r>
            <a:r>
              <a:rPr lang="ru-RU" sz="2000" i="1" dirty="0">
                <a:solidFill>
                  <a:srgbClr val="FF0000"/>
                </a:solidFill>
                <a:effectLst/>
              </a:rPr>
              <a:t>шлифование</a:t>
            </a:r>
            <a:r>
              <a:rPr lang="ru-RU" sz="2000" dirty="0">
                <a:effectLst/>
              </a:rPr>
              <a:t> происходит от немецкого </a:t>
            </a:r>
            <a:r>
              <a:rPr lang="ru-RU" sz="2000" dirty="0" err="1">
                <a:effectLst/>
              </a:rPr>
              <a:t>шляйфен</a:t>
            </a:r>
            <a:r>
              <a:rPr lang="ru-RU" sz="2000" dirty="0">
                <a:effectLst/>
              </a:rPr>
              <a:t> – т</a:t>
            </a:r>
            <a:r>
              <a:rPr lang="ru-RU" sz="2000" dirty="0" smtClean="0">
                <a:effectLst/>
              </a:rPr>
              <a:t>очить</a:t>
            </a:r>
            <a:endParaRPr lang="ru-RU" sz="2000" dirty="0">
              <a:effectLst/>
            </a:endParaRPr>
          </a:p>
        </p:txBody>
      </p:sp>
      <p:pic>
        <p:nvPicPr>
          <p:cNvPr id="7170" name="Picture 2" descr="C:\Users\student5\Desktop\Происхождение терминов\шлифование\000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67239"/>
            <a:ext cx="4577773" cy="2092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tudent5\Desktop\Происхождение терминов\шлифование\raumteiler_13_vs1806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15" y="3842517"/>
            <a:ext cx="4304758" cy="2538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tudent5\Desktop\Происхождение терминов\шлифование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2592288" cy="18578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student5\Desktop\Происхождение терминов\шлифование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09020"/>
            <a:ext cx="2664296" cy="2772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6023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</TotalTime>
  <Words>15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ОКООУСТ Клюквинская школа-интернат   Происхождение терминов в образовательной области «Технология»  выпуск №2</vt:lpstr>
      <vt:lpstr>Термин камбий - латинского происхождения и в переводе означает обмен. </vt:lpstr>
      <vt:lpstr>Термин нагель в переводе с немецкого означает «гвоздь»: ведь его тоже забивают (киянкой) </vt:lpstr>
      <vt:lpstr>Термин майзель  - немецкого происхождения,  переводится как «вырезать , высекать». </vt:lpstr>
      <vt:lpstr>Термин рейер происходит от голландского  слова , означающего в переводе « перемещаться , передвигаться». </vt:lpstr>
      <vt:lpstr>Термин  клин  происходит от греческого слова , означающего в переводе «наклоняю» . </vt:lpstr>
      <vt:lpstr>Термин шерхебель – видоизмененное немецкое слово, означающее в переводе рубанок для грубого срубания. </vt:lpstr>
      <vt:lpstr>Термин рейсмус происходит от двух немецких слов – чертить и мера.</vt:lpstr>
      <vt:lpstr>Термин шлифование происходит от немецкого шляйфен – точить</vt:lpstr>
      <vt:lpstr>Термин  штабель – немецкого происхождения , в переводе означает «складочное место».</vt:lpstr>
      <vt:lpstr>Термин шпон происходит от немецкого слова, означающего в переводе щепка.</vt:lpstr>
      <vt:lpstr>Слайд 12</vt:lpstr>
      <vt:lpstr>Термин текстура происходит от латинского слова. В переводе означает ткань, строение. </vt:lpstr>
      <vt:lpstr>Термин фанера происходит от французского слова, означающего в переводе накладывать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2013-02-23T07:44:30Z</dcterms:created>
  <dcterms:modified xsi:type="dcterms:W3CDTF">2013-02-23T08:05:17Z</dcterms:modified>
</cp:coreProperties>
</file>