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63" r:id="rId4"/>
    <p:sldId id="262" r:id="rId5"/>
    <p:sldId id="265" r:id="rId6"/>
    <p:sldId id="267" r:id="rId7"/>
    <p:sldId id="268" r:id="rId8"/>
    <p:sldId id="273" r:id="rId9"/>
    <p:sldId id="274" r:id="rId10"/>
    <p:sldId id="275" r:id="rId11"/>
    <p:sldId id="276" r:id="rId12"/>
    <p:sldId id="277" r:id="rId13"/>
    <p:sldId id="279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30" autoAdjust="0"/>
    <p:restoredTop sz="94671" autoAdjust="0"/>
  </p:normalViewPr>
  <p:slideViewPr>
    <p:cSldViewPr>
      <p:cViewPr>
        <p:scale>
          <a:sx n="75" d="100"/>
          <a:sy n="75" d="100"/>
        </p:scale>
        <p:origin x="-67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A%D0%BE%D1%80%D0%B5%D0%B7%D1%8B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hyperlink" Target="http://ru.wikipedia.org/wiki/%D0%9F%D1%80%D0%BE%D0%B2%D0%BE%D0%BB%D0%BE%D0%BA%D0%B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143932" cy="564360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Происхождение терминов в образовательной области «Технология»</a:t>
            </a:r>
            <a:r>
              <a:rPr lang="ru-RU" sz="1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1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ОКООУСТ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Клюквинская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школа-интернат</a:t>
            </a:r>
            <a:b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учитель технологии Струков Сергей Николаевич</a:t>
            </a:r>
            <a:b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Курск 2013 г.</a:t>
            </a:r>
            <a:endParaRPr lang="ru-RU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4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news.ereality.ru/uploads/1222878128_sl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3" y="4179074"/>
            <a:ext cx="3357587" cy="2518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512511" cy="1143000"/>
          </a:xfrm>
        </p:spPr>
        <p:txBody>
          <a:bodyPr/>
          <a:lstStyle/>
          <a:p>
            <a:pPr algn="ctr"/>
            <a:r>
              <a:rPr lang="ru-RU" sz="2800" dirty="0" smtClean="0"/>
              <a:t>Термин  </a:t>
            </a:r>
            <a:r>
              <a:rPr lang="ru-RU" sz="2800" i="1" dirty="0" smtClean="0">
                <a:solidFill>
                  <a:srgbClr val="FF0000"/>
                </a:solidFill>
              </a:rPr>
              <a:t>булат </a:t>
            </a:r>
            <a:r>
              <a:rPr lang="ru-RU" sz="2800" i="1" dirty="0" smtClean="0"/>
              <a:t> </a:t>
            </a:r>
            <a:r>
              <a:rPr lang="ru-RU" sz="2800" dirty="0" smtClean="0"/>
              <a:t>произошел от персидского «</a:t>
            </a:r>
            <a:r>
              <a:rPr lang="ru-RU" sz="2800" dirty="0" err="1" smtClean="0"/>
              <a:t>пулад</a:t>
            </a:r>
            <a:r>
              <a:rPr lang="ru-RU" sz="2800" dirty="0" smtClean="0"/>
              <a:t>» - сталь.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1746" name="Picture 2" descr="http://www.korsar-r.ru/p/1_2_1297442077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77267"/>
            <a:ext cx="3090064" cy="3151865"/>
          </a:xfrm>
          <a:prstGeom prst="rect">
            <a:avLst/>
          </a:prstGeom>
          <a:noFill/>
        </p:spPr>
      </p:pic>
      <p:pic>
        <p:nvPicPr>
          <p:cNvPr id="31750" name="Picture 6" descr="http://dreamworlds.ru/uploads/posts/2008-07/thumbs/1216983748_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80444"/>
            <a:ext cx="3643338" cy="3053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512511" cy="1143000"/>
          </a:xfrm>
        </p:spPr>
        <p:txBody>
          <a:bodyPr/>
          <a:lstStyle/>
          <a:p>
            <a:r>
              <a:rPr lang="ru-RU" sz="2800" dirty="0" smtClean="0"/>
              <a:t>Термин 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i="1" dirty="0" smtClean="0">
                <a:solidFill>
                  <a:srgbClr val="FF0000"/>
                </a:solidFill>
              </a:rPr>
              <a:t>пресс</a:t>
            </a:r>
            <a:r>
              <a:rPr lang="ru-RU" sz="2800" i="1" dirty="0" smtClean="0"/>
              <a:t>  </a:t>
            </a:r>
            <a:r>
              <a:rPr lang="ru-RU" sz="2800" dirty="0" smtClean="0"/>
              <a:t>происходит от латинского слова , означающего в переводе «давить , сжимать».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2770" name="Picture 2" descr="http://www.promzone.ru/img/catalog/71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857364"/>
            <a:ext cx="3571900" cy="4707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512511" cy="1143000"/>
          </a:xfrm>
        </p:spPr>
        <p:txBody>
          <a:bodyPr/>
          <a:lstStyle/>
          <a:p>
            <a:r>
              <a:rPr lang="ru-RU" sz="3200" dirty="0" smtClean="0"/>
              <a:t>Термин  </a:t>
            </a:r>
            <a:r>
              <a:rPr lang="ru-RU" sz="3200" i="1" dirty="0" smtClean="0">
                <a:solidFill>
                  <a:srgbClr val="FF0000"/>
                </a:solidFill>
              </a:rPr>
              <a:t>кернер</a:t>
            </a:r>
            <a:r>
              <a:rPr lang="ru-RU" sz="3200" i="1" dirty="0" smtClean="0"/>
              <a:t>   </a:t>
            </a:r>
            <a:r>
              <a:rPr lang="ru-RU" sz="3200" dirty="0" smtClean="0"/>
              <a:t>происходит от немецкого слова «</a:t>
            </a:r>
            <a:r>
              <a:rPr lang="ru-RU" sz="3200" dirty="0" err="1" smtClean="0"/>
              <a:t>кернен</a:t>
            </a:r>
            <a:r>
              <a:rPr lang="ru-RU" sz="3200" dirty="0" smtClean="0"/>
              <a:t>» - «дробить».</a:t>
            </a:r>
            <a:endParaRPr lang="ru-RU" sz="3200" dirty="0"/>
          </a:p>
        </p:txBody>
      </p:sp>
      <p:pic>
        <p:nvPicPr>
          <p:cNvPr id="33794" name="Picture 2" descr="http://grandbud.com.ua/published/publicdata/GRANDBUD/attachments/SC/products_pictures/0-58-120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609600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512511" cy="1143000"/>
          </a:xfrm>
        </p:spPr>
        <p:txBody>
          <a:bodyPr/>
          <a:lstStyle/>
          <a:p>
            <a:r>
              <a:rPr lang="ru-RU" sz="2400" dirty="0" smtClean="0"/>
              <a:t>Термины </a:t>
            </a:r>
            <a:r>
              <a:rPr lang="ru-RU" sz="2400" i="1" dirty="0" err="1" smtClean="0">
                <a:solidFill>
                  <a:srgbClr val="FF0000"/>
                </a:solidFill>
              </a:rPr>
              <a:t>зенкование</a:t>
            </a:r>
            <a:r>
              <a:rPr lang="ru-RU" sz="2400" i="1" dirty="0" smtClean="0">
                <a:solidFill>
                  <a:srgbClr val="FF0000"/>
                </a:solidFill>
              </a:rPr>
              <a:t>, зенковка, зенкер</a:t>
            </a:r>
            <a:r>
              <a:rPr lang="ru-RU" sz="2400" i="1" dirty="0" smtClean="0"/>
              <a:t> </a:t>
            </a:r>
            <a:r>
              <a:rPr lang="ru-RU" sz="2400" dirty="0" smtClean="0"/>
              <a:t>происходят от немецкого слова , в переводе означающего «углублять».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5844" name="Picture 4" descr="http://www.4ne.ru/wp-content/uploads/zenko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071942"/>
            <a:ext cx="5715000" cy="2533651"/>
          </a:xfrm>
          <a:prstGeom prst="rect">
            <a:avLst/>
          </a:prstGeom>
          <a:noFill/>
        </p:spPr>
      </p:pic>
      <p:pic>
        <p:nvPicPr>
          <p:cNvPr id="35846" name="Picture 6" descr="http://www.nye2010.info/images/image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60182"/>
            <a:ext cx="3286148" cy="2366027"/>
          </a:xfrm>
          <a:prstGeom prst="rect">
            <a:avLst/>
          </a:prstGeom>
          <a:noFill/>
        </p:spPr>
      </p:pic>
      <p:pic>
        <p:nvPicPr>
          <p:cNvPr id="35848" name="Picture 8" descr="http://en.academic.ru/pictures/enwiki/52/4FlutedCountersi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72008"/>
            <a:ext cx="1857388" cy="1991727"/>
          </a:xfrm>
          <a:prstGeom prst="rect">
            <a:avLst/>
          </a:prstGeom>
          <a:noFill/>
        </p:spPr>
      </p:pic>
      <p:pic>
        <p:nvPicPr>
          <p:cNvPr id="35842" name="Picture 2" descr="http://scrcorp.ru/wp-content/uploads/2012/08/11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736"/>
            <a:ext cx="4135031" cy="3105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6512511" cy="1143000"/>
          </a:xfrm>
        </p:spPr>
        <p:txBody>
          <a:bodyPr/>
          <a:lstStyle/>
          <a:p>
            <a:r>
              <a:rPr lang="ru-RU" sz="2400" dirty="0" smtClean="0"/>
              <a:t>Термин </a:t>
            </a:r>
            <a:r>
              <a:rPr lang="ru-RU" sz="2400" dirty="0" smtClean="0">
                <a:solidFill>
                  <a:srgbClr val="FF0000"/>
                </a:solidFill>
              </a:rPr>
              <a:t>коррозия</a:t>
            </a:r>
            <a:r>
              <a:rPr lang="ru-RU" sz="2400" dirty="0" smtClean="0"/>
              <a:t>  происходит от латинского слова, которое переводится как «грызу» 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8914" name="Picture 2" descr="http://www.rmnt.ru/pub/uploads/artc_18-03-10_1_koroz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3810000" cy="2714626"/>
          </a:xfrm>
          <a:prstGeom prst="rect">
            <a:avLst/>
          </a:prstGeom>
          <a:noFill/>
        </p:spPr>
      </p:pic>
      <p:pic>
        <p:nvPicPr>
          <p:cNvPr id="38916" name="Picture 4" descr="http://www.stroim-s-umom.ru/wp-content/uploads/2012/04/1282169624_korozij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71942"/>
            <a:ext cx="3976694" cy="2649473"/>
          </a:xfrm>
          <a:prstGeom prst="rect">
            <a:avLst/>
          </a:prstGeom>
          <a:noFill/>
        </p:spPr>
      </p:pic>
      <p:pic>
        <p:nvPicPr>
          <p:cNvPr id="38918" name="Picture 6" descr="http://chemistry.do.am/Photo/Korrozija-metall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429132"/>
            <a:ext cx="3000396" cy="2250297"/>
          </a:xfrm>
          <a:prstGeom prst="rect">
            <a:avLst/>
          </a:prstGeom>
          <a:noFill/>
        </p:spPr>
      </p:pic>
      <p:pic>
        <p:nvPicPr>
          <p:cNvPr id="38920" name="Picture 8" descr="http://vse-vmire.ru/wp-content/uploads/2012/02/0012-013-KHimicheskaja-korrozij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571612"/>
            <a:ext cx="2714644" cy="233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512511" cy="1143000"/>
          </a:xfrm>
        </p:spPr>
        <p:txBody>
          <a:bodyPr/>
          <a:lstStyle/>
          <a:p>
            <a:pPr algn="ctr"/>
            <a:r>
              <a:rPr lang="ru-RU" sz="2800" dirty="0" err="1" smtClean="0"/>
              <a:t>Пассати́жи</a:t>
            </a:r>
            <a:r>
              <a:rPr lang="ru-RU" sz="2000" b="0" dirty="0" smtClean="0"/>
              <a:t> (</a:t>
            </a:r>
            <a:r>
              <a:rPr lang="ru-RU" sz="2000" b="0" dirty="0" smtClean="0">
                <a:hlinkClick r:id="rId2" tooltip="Французский язык"/>
              </a:rPr>
              <a:t>фр.</a:t>
            </a:r>
            <a:r>
              <a:rPr lang="ru-RU" sz="2000" b="0" dirty="0" smtClean="0"/>
              <a:t> </a:t>
            </a:r>
            <a:r>
              <a:rPr lang="ru-RU" sz="2000" i="1" dirty="0" err="1" smtClean="0"/>
              <a:t>pince-à-tige</a:t>
            </a:r>
            <a:r>
              <a:rPr lang="ru-RU" sz="2000" b="0" dirty="0" smtClean="0"/>
              <a:t> от </a:t>
            </a:r>
            <a:r>
              <a:rPr lang="ru-RU" sz="2000" b="0" dirty="0" smtClean="0">
                <a:hlinkClick r:id="rId2" tooltip="Французский язык"/>
              </a:rPr>
              <a:t>фр.</a:t>
            </a:r>
            <a:r>
              <a:rPr lang="ru-RU" sz="2000" b="0" dirty="0" smtClean="0"/>
              <a:t> </a:t>
            </a:r>
            <a:r>
              <a:rPr lang="ru-RU" sz="2000" i="1" dirty="0" err="1" smtClean="0"/>
              <a:t>pince</a:t>
            </a:r>
            <a:r>
              <a:rPr lang="ru-RU" sz="2000" b="0" dirty="0" smtClean="0"/>
              <a:t> — зажим и </a:t>
            </a:r>
            <a:r>
              <a:rPr lang="ru-RU" sz="2000" b="0" dirty="0" smtClean="0">
                <a:hlinkClick r:id="rId2" tooltip="Французский язык"/>
              </a:rPr>
              <a:t>фр.</a:t>
            </a:r>
            <a:r>
              <a:rPr lang="ru-RU" sz="2000" b="0" dirty="0" smtClean="0"/>
              <a:t> </a:t>
            </a:r>
            <a:r>
              <a:rPr lang="ru-RU" sz="2000" i="1" dirty="0" err="1" smtClean="0"/>
              <a:t>tige</a:t>
            </a:r>
            <a:r>
              <a:rPr lang="ru-RU" sz="2000" b="0" dirty="0" smtClean="0"/>
              <a:t> — стержень) — многофункциональный ручной слесарно-монтажный (если ручки изолированы — то электромонтажный) инструмент, в котором обычно совмещены плоскогубцы, </a:t>
            </a:r>
            <a:r>
              <a:rPr lang="ru-RU" sz="2000" b="0" dirty="0" err="1" smtClean="0">
                <a:hlinkClick r:id="rId3" tooltip="Бокорезы"/>
              </a:rPr>
              <a:t>бокорезы</a:t>
            </a:r>
            <a:r>
              <a:rPr lang="ru-RU" sz="2000" b="0" dirty="0" smtClean="0"/>
              <a:t> и 2 резака для рубки </a:t>
            </a:r>
            <a:r>
              <a:rPr lang="ru-RU" sz="2000" b="0" dirty="0" smtClean="0">
                <a:hlinkClick r:id="rId4" tooltip="Проволока"/>
              </a:rPr>
              <a:t>проволоки</a:t>
            </a:r>
            <a:r>
              <a:rPr lang="ru-RU" sz="2000" b="0" dirty="0" smtClean="0"/>
              <a:t> разного диаметра (в шарнире).</a:t>
            </a:r>
            <a:endParaRPr lang="ru-RU" sz="2000" dirty="0"/>
          </a:p>
        </p:txBody>
      </p:sp>
      <p:pic>
        <p:nvPicPr>
          <p:cNvPr id="39938" name="Picture 2" descr="http://www.yaplakal.com/uploads/post-2-130450766425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857496"/>
            <a:ext cx="5334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512511" cy="1143000"/>
          </a:xfrm>
        </p:spPr>
        <p:txBody>
          <a:bodyPr/>
          <a:lstStyle/>
          <a:p>
            <a:r>
              <a:rPr lang="ru-RU" sz="2800" dirty="0" smtClean="0"/>
              <a:t>Термин </a:t>
            </a:r>
            <a:r>
              <a:rPr lang="ru-RU" sz="2800" dirty="0" smtClean="0">
                <a:solidFill>
                  <a:srgbClr val="FF0000"/>
                </a:solidFill>
              </a:rPr>
              <a:t>фальц</a:t>
            </a:r>
            <a:r>
              <a:rPr lang="ru-RU" sz="2800" dirty="0" smtClean="0"/>
              <a:t> в переводе с немецкого означает «паз, сгиб 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62" name="Picture 2" descr="http://spb-k.ru/images/article/22_os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71288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127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Термин 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верстак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происходит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от немецкого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слова,  которое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Times New Roman"/>
              </a:rPr>
              <a:t>в переводе означает  мастерская.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C:\Users\student5\Desktop\Происхождение терминов\Верстак\shop_items_catalog_image2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788024" cy="25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5\Desktop\Происхождение терминов\Верстак\1348335048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964" y="1412775"/>
            <a:ext cx="4415036" cy="2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5\Desktop\Происхождение терминов\Верстак\38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90626"/>
            <a:ext cx="4728964" cy="286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udent5\Desktop\Происхождение терминов\Верстак\f414e3c3994a5f9cafbad61848a5a3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964" y="3990627"/>
            <a:ext cx="4415036" cy="28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600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 </a:t>
            </a: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коловорот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происходит от польского слова коло – круг а термин дрель – от немецкого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дриллен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означающего в переводе буравить.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C:\Users\student5\Desktop\Происхождение терминов\коловорот\1-9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8145"/>
            <a:ext cx="2160240" cy="214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tudent5\Desktop\Происхождение терминов\коловорот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5"/>
            <a:ext cx="2736305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tudent5\Desktop\Происхождение терминов\коловорот\0019-039-Ruchnaja-drel-kolovor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5"/>
            <a:ext cx="2592288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tudent5\Desktop\Происхождение терминов\коловорот\kolovor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389064" cy="224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tudent5\Desktop\Происхождение терминов\коловорот\kolovorot-pss-1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2"/>
            <a:ext cx="2763800" cy="231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tudent5\Desktop\Происхождение терминов\коловорот\i_0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222250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634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Термин </a:t>
            </a: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фаска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от французского слова, которое переводиться как «грань»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098" name="Picture 2" descr="C:\Users\student5\Desktop\Происхождение терминов\фаска\1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udent5\Desktop\Происхождение терминов\фаска\face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6860" y="1387996"/>
            <a:ext cx="3857520" cy="27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tudent5\Desktop\Происхождение терминов\фаска\fas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84" y="4176092"/>
            <a:ext cx="2460848" cy="265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tudent5\Desktop\Происхождение терминов\фаска\Zakljopka_w_fas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075" y="4287571"/>
            <a:ext cx="2398243" cy="246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30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260648"/>
            <a:ext cx="7786742" cy="882119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Термин </a:t>
            </a:r>
            <a:r>
              <a:rPr lang="ru-RU" sz="2800" b="1" i="1" dirty="0">
                <a:solidFill>
                  <a:srgbClr val="FF0000"/>
                </a:solidFill>
              </a:rPr>
              <a:t>шпиндель</a:t>
            </a:r>
            <a:r>
              <a:rPr lang="ru-RU" sz="2800" b="1" i="1" dirty="0"/>
              <a:t> </a:t>
            </a:r>
            <a:r>
              <a:rPr lang="ru-RU" sz="2800" dirty="0"/>
              <a:t>происходит от немецкого </a:t>
            </a:r>
            <a:r>
              <a:rPr lang="ru-RU" sz="2800" dirty="0" smtClean="0"/>
              <a:t>слова, </a:t>
            </a:r>
            <a:r>
              <a:rPr lang="ru-RU" sz="2800" dirty="0"/>
              <a:t>которое переводится как «веретено»</a:t>
            </a:r>
          </a:p>
        </p:txBody>
      </p:sp>
      <p:pic>
        <p:nvPicPr>
          <p:cNvPr id="1026" name="Picture 2" descr="C:\Users\student5\Desktop\Происхождение терминов\шпиндель\Шпиндель_расточного_ста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2299"/>
            <a:ext cx="3999250" cy="39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5\Desktop\Происхождение терминов\шпиндель\chetyryohstoronnie-stanki-4rm-photo-1-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225750" cy="204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dent5\Desktop\Происхождение терминов\шпиндель\blog-01444040013365629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01302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15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50064"/>
          </a:xfrm>
        </p:spPr>
        <p:txBody>
          <a:bodyPr/>
          <a:lstStyle/>
          <a:p>
            <a:r>
              <a:rPr lang="ru-RU" sz="2000" dirty="0">
                <a:effectLst/>
              </a:rPr>
              <a:t>Термин  </a:t>
            </a:r>
            <a:r>
              <a:rPr lang="ru-RU" sz="2000" i="1" dirty="0">
                <a:solidFill>
                  <a:srgbClr val="FF0000"/>
                </a:solidFill>
                <a:effectLst/>
              </a:rPr>
              <a:t>пластичность</a:t>
            </a:r>
            <a:r>
              <a:rPr lang="ru-RU" sz="2000" dirty="0">
                <a:effectLst/>
              </a:rPr>
              <a:t>  происходит от греческого слова, означающего «лепной, скульптурный».</a:t>
            </a:r>
            <a:endParaRPr lang="ru-RU" sz="2000" dirty="0"/>
          </a:p>
        </p:txBody>
      </p:sp>
      <p:pic>
        <p:nvPicPr>
          <p:cNvPr id="3074" name="Picture 2" descr="C:\Users\student5\Desktop\Происхождение терминов\пластичность\2907flex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976664" cy="35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02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696744" cy="151216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Термин  </a:t>
            </a:r>
            <a:r>
              <a:rPr lang="ru-RU" sz="2000" i="1" dirty="0" err="1">
                <a:solidFill>
                  <a:srgbClr val="FF0000"/>
                </a:solidFill>
                <a:effectLst/>
              </a:rPr>
              <a:t>штангерциркуль</a:t>
            </a:r>
            <a:r>
              <a:rPr lang="ru-RU" sz="2000" i="1" u="sng" dirty="0">
                <a:effectLst/>
              </a:rPr>
              <a:t>  </a:t>
            </a:r>
            <a:r>
              <a:rPr lang="ru-RU" sz="2000" dirty="0">
                <a:effectLst/>
              </a:rPr>
              <a:t>состоит из немецкого слова « штанге» - «</a:t>
            </a:r>
            <a:r>
              <a:rPr lang="ru-RU" sz="2000" dirty="0" smtClean="0">
                <a:effectLst/>
              </a:rPr>
              <a:t>шест, жердь</a:t>
            </a:r>
            <a:r>
              <a:rPr lang="ru-RU" sz="2000" dirty="0">
                <a:effectLst/>
              </a:rPr>
              <a:t>, стержень» и латинского « </a:t>
            </a:r>
            <a:r>
              <a:rPr lang="ru-RU" sz="2000" dirty="0" err="1">
                <a:effectLst/>
              </a:rPr>
              <a:t>циркулус</a:t>
            </a:r>
            <a:r>
              <a:rPr lang="ru-RU" sz="2000" dirty="0">
                <a:effectLst/>
              </a:rPr>
              <a:t>» - «круг</a:t>
            </a:r>
            <a:r>
              <a:rPr lang="ru-RU" sz="2000" dirty="0" smtClean="0">
                <a:effectLst/>
              </a:rPr>
              <a:t>». Термин </a:t>
            </a:r>
            <a:r>
              <a:rPr lang="ru-RU" sz="2000" dirty="0">
                <a:effectLst/>
              </a:rPr>
              <a:t>означает : «стержень для измерения круга»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4098" name="Picture 2" descr="C:\Users\student5\Desktop\Происхождение терминов\штангерциркуль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34" y="2060848"/>
            <a:ext cx="3364035" cy="19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udent5\Desktop\Происхождение терминов\штангерциркуль\iz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82006"/>
            <a:ext cx="3222340" cy="17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tudent5\Desktop\Происхождение терминов\штангерциркуль\262930_1293576088930010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627090" cy="24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tudent5\Desktop\Происхождение терминов\штангерциркуль\220px-DigitalCaliperEu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4382368"/>
            <a:ext cx="3162301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9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512511" cy="1143000"/>
          </a:xfrm>
        </p:spPr>
        <p:txBody>
          <a:bodyPr/>
          <a:lstStyle/>
          <a:p>
            <a:r>
              <a:rPr lang="ru-RU" sz="2800" dirty="0" smtClean="0"/>
              <a:t>Термин </a:t>
            </a:r>
            <a:r>
              <a:rPr lang="ru-RU" sz="2800" i="1" dirty="0" smtClean="0">
                <a:solidFill>
                  <a:srgbClr val="FF0000"/>
                </a:solidFill>
              </a:rPr>
              <a:t>шарнир </a:t>
            </a:r>
            <a:r>
              <a:rPr lang="ru-RU" sz="2800" i="1" dirty="0" smtClean="0"/>
              <a:t>- </a:t>
            </a:r>
            <a:r>
              <a:rPr lang="ru-RU" sz="2800" dirty="0" smtClean="0"/>
              <a:t>в переводе с латинского означает «дверная петля».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E:\Происхождение терминов\шарнир\13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706" y="1643050"/>
            <a:ext cx="3780978" cy="3308356"/>
          </a:xfrm>
          <a:prstGeom prst="rect">
            <a:avLst/>
          </a:prstGeom>
          <a:noFill/>
        </p:spPr>
      </p:pic>
      <p:pic>
        <p:nvPicPr>
          <p:cNvPr id="2051" name="Picture 3" descr="E:\Происхождение терминов\шарнир\Ball-socket_joi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536025"/>
            <a:ext cx="5429256" cy="4071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512511" cy="1143000"/>
          </a:xfrm>
        </p:spPr>
        <p:txBody>
          <a:bodyPr/>
          <a:lstStyle/>
          <a:p>
            <a:pPr algn="ctr"/>
            <a:r>
              <a:rPr lang="ru-RU" sz="2400" dirty="0" smtClean="0"/>
              <a:t>Термины </a:t>
            </a:r>
            <a:r>
              <a:rPr lang="ru-RU" sz="2400" i="1" dirty="0" smtClean="0">
                <a:solidFill>
                  <a:srgbClr val="FF0000"/>
                </a:solidFill>
              </a:rPr>
              <a:t>цилиндрический и конический</a:t>
            </a:r>
            <a:r>
              <a:rPr lang="ru-RU" sz="2400" dirty="0" smtClean="0"/>
              <a:t> происходят от греческих слов , означающих в переводе соответственно «катаю, вращаю» и «острая верхушка».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http://www.artsklad.ru/UserFiles/Image/big/jpeg/106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2428892" cy="3382858"/>
          </a:xfrm>
          <a:prstGeom prst="rect">
            <a:avLst/>
          </a:prstGeom>
          <a:noFill/>
        </p:spPr>
      </p:pic>
      <p:pic>
        <p:nvPicPr>
          <p:cNvPr id="3076" name="Picture 4" descr="http://www.webdesign.org/img_articles/1074/c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357430"/>
            <a:ext cx="3491549" cy="329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316</TotalTime>
  <Words>24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Происхождение терминов в образовательной области «Технология»   ОКООУСТ Клюквинская школа-интернат учитель технологии Струков Сергей Николаевич  Курск 2013 г.</vt:lpstr>
      <vt:lpstr>Термин верстак происходит от немецкого слова,  которое в переводе означает  мастерская. </vt:lpstr>
      <vt:lpstr>Слайд 3</vt:lpstr>
      <vt:lpstr>Термин фаска - от французского слова, которое переводиться как «грань» </vt:lpstr>
      <vt:lpstr>Слайд 5</vt:lpstr>
      <vt:lpstr>Термин  пластичность  происходит от греческого слова, означающего «лепной, скульптурный».</vt:lpstr>
      <vt:lpstr>Термин  штангерциркуль  состоит из немецкого слова « штанге» - «шест, жердь, стержень» и латинского « циркулус» - «круг». Термин означает : «стержень для измерения круга» </vt:lpstr>
      <vt:lpstr>Термин шарнир - в переводе с латинского означает «дверная петля». </vt:lpstr>
      <vt:lpstr>Термины цилиндрический и конический происходят от греческих слов , означающих в переводе соответственно «катаю, вращаю» и «острая верхушка». </vt:lpstr>
      <vt:lpstr>Термин  булат  произошел от персидского «пулад» - сталь. </vt:lpstr>
      <vt:lpstr>Термин  пресс  происходит от латинского слова , означающего в переводе «давить , сжимать». </vt:lpstr>
      <vt:lpstr>Термин  кернер   происходит от немецкого слова «кернен» - «дробить».</vt:lpstr>
      <vt:lpstr>Термины зенкование, зенковка, зенкер происходят от немецкого слова , в переводе означающего «углублять». </vt:lpstr>
      <vt:lpstr>Термин коррозия  происходит от латинского слова, которое переводится как «грызу»  </vt:lpstr>
      <vt:lpstr>Пассати́жи (фр. pince-à-tige от фр. pince — зажим и фр. tige — стержень) — многофункциональный ручной слесарно-монтажный (если ручки изолированы — то электромонтажный) инструмент, в котором обычно совмещены плоскогубцы, бокорезы и 2 резака для рубки проволоки разного диаметра (в шарнире).</vt:lpstr>
      <vt:lpstr>Термин фальц в переводе с немецкого означает «паз, сгиб 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терминов</dc:title>
  <dc:creator>student5</dc:creator>
  <cp:lastModifiedBy>Admin</cp:lastModifiedBy>
  <cp:revision>35</cp:revision>
  <dcterms:created xsi:type="dcterms:W3CDTF">2013-01-19T05:05:38Z</dcterms:created>
  <dcterms:modified xsi:type="dcterms:W3CDTF">2013-02-23T07:53:46Z</dcterms:modified>
</cp:coreProperties>
</file>