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90" r:id="rId4"/>
    <p:sldId id="258" r:id="rId5"/>
    <p:sldId id="259" r:id="rId6"/>
    <p:sldId id="272" r:id="rId7"/>
    <p:sldId id="261" r:id="rId8"/>
    <p:sldId id="262" r:id="rId9"/>
    <p:sldId id="268" r:id="rId10"/>
    <p:sldId id="269" r:id="rId11"/>
    <p:sldId id="263" r:id="rId12"/>
    <p:sldId id="270" r:id="rId13"/>
    <p:sldId id="271" r:id="rId14"/>
    <p:sldId id="285" r:id="rId15"/>
    <p:sldId id="264" r:id="rId16"/>
    <p:sldId id="265" r:id="rId17"/>
    <p:sldId id="273" r:id="rId18"/>
    <p:sldId id="266" r:id="rId19"/>
    <p:sldId id="267" r:id="rId20"/>
    <p:sldId id="286" r:id="rId21"/>
    <p:sldId id="274" r:id="rId22"/>
    <p:sldId id="275" r:id="rId23"/>
    <p:sldId id="276" r:id="rId24"/>
    <p:sldId id="277" r:id="rId25"/>
    <p:sldId id="278" r:id="rId26"/>
    <p:sldId id="287" r:id="rId27"/>
    <p:sldId id="284" r:id="rId28"/>
    <p:sldId id="281" r:id="rId29"/>
    <p:sldId id="280" r:id="rId30"/>
    <p:sldId id="288" r:id="rId31"/>
    <p:sldId id="282" r:id="rId32"/>
    <p:sldId id="283" r:id="rId33"/>
  </p:sldIdLst>
  <p:sldSz cx="9144000" cy="6858000" type="screen4x3"/>
  <p:notesSz cx="6858000" cy="9144000"/>
  <p:custShowLst>
    <p:custShow name="Произвольный показ 1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4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69007-EAB5-459B-81F0-E5B6AAD78A6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B5BF96-F717-449D-A6ED-3AB790DF594B}">
      <dgm:prSet phldrT="[Текст]"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1" action="ppaction://hlinksldjump"/>
            </a:rPr>
            <a:t>Урок</a:t>
          </a:r>
          <a:r>
            <a:rPr lang="ru-RU" sz="1600" dirty="0" smtClean="0"/>
            <a:t> </a:t>
          </a:r>
          <a:r>
            <a:rPr lang="ru-RU" sz="1600" dirty="0" smtClean="0">
              <a:hlinkClick xmlns:r="http://schemas.openxmlformats.org/officeDocument/2006/relationships" r:id="" action="ppaction://hlinkshowjump?jump=nextslide"/>
            </a:rPr>
            <a:t>литературы</a:t>
          </a:r>
          <a:endParaRPr lang="ru-RU" sz="1600" dirty="0"/>
        </a:p>
      </dgm:t>
    </dgm:pt>
    <dgm:pt modelId="{9AD1C217-4EE5-4683-B65B-0FDD7F4144AB}" type="parTrans" cxnId="{DC4CE032-F25F-4AAA-9849-0879CEB604A2}">
      <dgm:prSet/>
      <dgm:spPr/>
      <dgm:t>
        <a:bodyPr/>
        <a:lstStyle/>
        <a:p>
          <a:endParaRPr lang="ru-RU"/>
        </a:p>
      </dgm:t>
    </dgm:pt>
    <dgm:pt modelId="{BB081765-B617-4FFB-91D2-18EB30357ADD}" type="sibTrans" cxnId="{DC4CE032-F25F-4AAA-9849-0879CEB604A2}">
      <dgm:prSet/>
      <dgm:spPr/>
      <dgm:t>
        <a:bodyPr/>
        <a:lstStyle/>
        <a:p>
          <a:endParaRPr lang="ru-RU"/>
        </a:p>
      </dgm:t>
    </dgm:pt>
    <dgm:pt modelId="{501871BA-7E2B-4C87-8F50-D3D944A46BF9}">
      <dgm:prSet phldrT="[Текст]"/>
      <dgm:spPr/>
      <dgm:t>
        <a:bodyPr/>
        <a:lstStyle/>
        <a:p>
          <a:r>
            <a:rPr lang="ru-RU" dirty="0" smtClean="0"/>
            <a:t>Урок музыки</a:t>
          </a:r>
          <a:endParaRPr lang="ru-RU" dirty="0"/>
        </a:p>
      </dgm:t>
    </dgm:pt>
    <dgm:pt modelId="{F3B429D0-0090-4B9E-A2CC-1B78EAEC5182}" type="parTrans" cxnId="{25BD4BA9-FA0F-46E5-B695-DB07718B9FFF}">
      <dgm:prSet/>
      <dgm:spPr/>
      <dgm:t>
        <a:bodyPr/>
        <a:lstStyle/>
        <a:p>
          <a:endParaRPr lang="ru-RU"/>
        </a:p>
      </dgm:t>
    </dgm:pt>
    <dgm:pt modelId="{668CC855-CB5D-45CB-8004-DD55A6699754}" type="sibTrans" cxnId="{25BD4BA9-FA0F-46E5-B695-DB07718B9FFF}">
      <dgm:prSet/>
      <dgm:spPr/>
      <dgm:t>
        <a:bodyPr/>
        <a:lstStyle/>
        <a:p>
          <a:endParaRPr lang="ru-RU"/>
        </a:p>
      </dgm:t>
    </dgm:pt>
    <dgm:pt modelId="{BB2C5682-CD17-41CA-9C54-A3B9CF75DFC7}">
      <dgm:prSet phldrT="[Текст]"/>
      <dgm:spPr/>
      <dgm:t>
        <a:bodyPr/>
        <a:lstStyle/>
        <a:p>
          <a:r>
            <a:rPr lang="ru-RU" dirty="0" smtClean="0"/>
            <a:t>Урок русского языка</a:t>
          </a:r>
          <a:endParaRPr lang="ru-RU" dirty="0"/>
        </a:p>
      </dgm:t>
    </dgm:pt>
    <dgm:pt modelId="{920124C1-89CA-4400-BDD3-6524D374EE8C}" type="parTrans" cxnId="{1E4AAD11-8E21-4B06-8F53-FCC5B78332A2}">
      <dgm:prSet/>
      <dgm:spPr/>
      <dgm:t>
        <a:bodyPr/>
        <a:lstStyle/>
        <a:p>
          <a:endParaRPr lang="ru-RU"/>
        </a:p>
      </dgm:t>
    </dgm:pt>
    <dgm:pt modelId="{70FFFF4C-5FB9-4D66-81DA-36550EE1D289}" type="sibTrans" cxnId="{1E4AAD11-8E21-4B06-8F53-FCC5B78332A2}">
      <dgm:prSet/>
      <dgm:spPr/>
      <dgm:t>
        <a:bodyPr/>
        <a:lstStyle/>
        <a:p>
          <a:endParaRPr lang="ru-RU"/>
        </a:p>
      </dgm:t>
    </dgm:pt>
    <dgm:pt modelId="{1C57B689-5A49-4778-9327-2AD3129C1DD9}">
      <dgm:prSet phldrT="[Текст]"/>
      <dgm:spPr/>
      <dgm:t>
        <a:bodyPr/>
        <a:lstStyle/>
        <a:p>
          <a:r>
            <a:rPr lang="ru-RU" dirty="0" smtClean="0"/>
            <a:t>Урок  истории</a:t>
          </a:r>
          <a:endParaRPr lang="ru-RU" dirty="0"/>
        </a:p>
      </dgm:t>
    </dgm:pt>
    <dgm:pt modelId="{C06E2281-F31E-4537-AFCE-18147618D1A4}" type="parTrans" cxnId="{64519A61-63E3-4047-931E-08734A67F83E}">
      <dgm:prSet/>
      <dgm:spPr/>
      <dgm:t>
        <a:bodyPr/>
        <a:lstStyle/>
        <a:p>
          <a:endParaRPr lang="ru-RU"/>
        </a:p>
      </dgm:t>
    </dgm:pt>
    <dgm:pt modelId="{0A8E33A8-CDBE-4B08-8B64-33524ABF28E0}" type="sibTrans" cxnId="{64519A61-63E3-4047-931E-08734A67F83E}">
      <dgm:prSet/>
      <dgm:spPr/>
      <dgm:t>
        <a:bodyPr/>
        <a:lstStyle/>
        <a:p>
          <a:endParaRPr lang="ru-RU"/>
        </a:p>
      </dgm:t>
    </dgm:pt>
    <dgm:pt modelId="{F9231FB6-6279-45E8-A7BF-CD8A9FC41978}">
      <dgm:prSet phldrT="[Текст]"/>
      <dgm:spPr/>
      <dgm:t>
        <a:bodyPr/>
        <a:lstStyle/>
        <a:p>
          <a:r>
            <a:rPr lang="ru-RU" dirty="0" smtClean="0"/>
            <a:t>Итог</a:t>
          </a:r>
          <a:endParaRPr lang="ru-RU" dirty="0"/>
        </a:p>
      </dgm:t>
    </dgm:pt>
    <dgm:pt modelId="{54D7FF8B-2E33-4CDD-99F5-2FA94C3889E7}" type="parTrans" cxnId="{9BA9413A-C7E4-43EE-8714-094442DF5F33}">
      <dgm:prSet/>
      <dgm:spPr/>
      <dgm:t>
        <a:bodyPr/>
        <a:lstStyle/>
        <a:p>
          <a:endParaRPr lang="ru-RU"/>
        </a:p>
      </dgm:t>
    </dgm:pt>
    <dgm:pt modelId="{D16FA60F-7B26-4A05-B9B5-E88728558A01}" type="sibTrans" cxnId="{9BA9413A-C7E4-43EE-8714-094442DF5F33}">
      <dgm:prSet/>
      <dgm:spPr/>
      <dgm:t>
        <a:bodyPr/>
        <a:lstStyle/>
        <a:p>
          <a:endParaRPr lang="ru-RU"/>
        </a:p>
      </dgm:t>
    </dgm:pt>
    <dgm:pt modelId="{B514B6CD-1054-45F2-83CA-F0977B3863ED}">
      <dgm:prSet/>
      <dgm:spPr/>
      <dgm:t>
        <a:bodyPr/>
        <a:lstStyle/>
        <a:p>
          <a:r>
            <a:rPr lang="ru-RU" dirty="0" smtClean="0"/>
            <a:t>Урок ин. языка</a:t>
          </a:r>
          <a:endParaRPr lang="ru-RU" dirty="0"/>
        </a:p>
      </dgm:t>
    </dgm:pt>
    <dgm:pt modelId="{92D2C800-65BA-48C7-8C38-BE97295A0A13}" type="parTrans" cxnId="{15F42E6C-AD20-49AB-88D0-0929B6B8F833}">
      <dgm:prSet/>
      <dgm:spPr/>
      <dgm:t>
        <a:bodyPr/>
        <a:lstStyle/>
        <a:p>
          <a:endParaRPr lang="ru-RU"/>
        </a:p>
      </dgm:t>
    </dgm:pt>
    <dgm:pt modelId="{81D66F91-42A9-4036-8C9F-65683B52367D}" type="sibTrans" cxnId="{15F42E6C-AD20-49AB-88D0-0929B6B8F833}">
      <dgm:prSet/>
      <dgm:spPr/>
      <dgm:t>
        <a:bodyPr/>
        <a:lstStyle/>
        <a:p>
          <a:endParaRPr lang="ru-RU"/>
        </a:p>
      </dgm:t>
    </dgm:pt>
    <dgm:pt modelId="{111099E1-303A-4E58-8991-6F48E1914BF4}" type="pres">
      <dgm:prSet presAssocID="{FDF69007-EAB5-459B-81F0-E5B6AAD78A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3971D-B6D5-4544-A46D-1470A8F6C9FA}" type="pres">
      <dgm:prSet presAssocID="{50B5BF96-F717-449D-A6ED-3AB790DF594B}" presName="node" presStyleLbl="node1" presStyleIdx="0" presStyleCnt="6" custScaleX="10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7F95B-4F39-49FA-A507-35991307B27F}" type="pres">
      <dgm:prSet presAssocID="{BB081765-B617-4FFB-91D2-18EB30357AD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338EE10-54BC-4AB5-9BEF-E8D8BFF6CE4B}" type="pres">
      <dgm:prSet presAssocID="{BB081765-B617-4FFB-91D2-18EB30357AD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9660BC4-1E5C-4677-AF08-375DB6851B52}" type="pres">
      <dgm:prSet presAssocID="{B514B6CD-1054-45F2-83CA-F0977B3863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FDC15-296B-48B5-8FD0-A7C2D1433E21}" type="pres">
      <dgm:prSet presAssocID="{81D66F91-42A9-4036-8C9F-65683B52367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20BC179-8065-4C54-938C-DAD2AD4BF141}" type="pres">
      <dgm:prSet presAssocID="{81D66F91-42A9-4036-8C9F-65683B52367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F6075FE-46BD-4004-B4F8-8F94A0E529C0}" type="pres">
      <dgm:prSet presAssocID="{501871BA-7E2B-4C87-8F50-D3D944A46B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88426-ED2F-4D53-A056-53220EB9455D}" type="pres">
      <dgm:prSet presAssocID="{668CC855-CB5D-45CB-8004-DD55A669975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0336F706-3A82-4ADA-85A6-B88E613B9B79}" type="pres">
      <dgm:prSet presAssocID="{668CC855-CB5D-45CB-8004-DD55A669975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1FCD9A1-0B6C-41F3-BE70-8E58A4F70876}" type="pres">
      <dgm:prSet presAssocID="{BB2C5682-CD17-41CA-9C54-A3B9CF75DF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21D22-71F5-4633-9DA0-39DF140CFE71}" type="pres">
      <dgm:prSet presAssocID="{70FFFF4C-5FB9-4D66-81DA-36550EE1D28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21AC909-78EC-4B71-A12F-BBF9FCD51085}" type="pres">
      <dgm:prSet presAssocID="{70FFFF4C-5FB9-4D66-81DA-36550EE1D28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3363997-A84D-4B5D-955E-79BBE98FAFD3}" type="pres">
      <dgm:prSet presAssocID="{1C57B689-5A49-4778-9327-2AD3129C1D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A50F-8D74-4CFC-BF58-6D8ABABB9554}" type="pres">
      <dgm:prSet presAssocID="{0A8E33A8-CDBE-4B08-8B64-33524ABF28E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C93F41B-E59E-424E-8358-64E985EDA2E8}" type="pres">
      <dgm:prSet presAssocID="{0A8E33A8-CDBE-4B08-8B64-33524ABF28E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09BAE6F-A8B9-4F25-97BA-D4E92E05FD06}" type="pres">
      <dgm:prSet presAssocID="{F9231FB6-6279-45E8-A7BF-CD8A9FC419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99345-6284-4B99-9E5C-03D6CE3D976E}" type="pres">
      <dgm:prSet presAssocID="{D16FA60F-7B26-4A05-B9B5-E88728558A0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7FDD6239-D8D4-465F-AD0A-44038A0CB010}" type="pres">
      <dgm:prSet presAssocID="{D16FA60F-7B26-4A05-B9B5-E88728558A0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ABB79A8A-2D74-4F03-8A14-42FA4F35B925}" type="presOf" srcId="{70FFFF4C-5FB9-4D66-81DA-36550EE1D289}" destId="{021AC909-78EC-4B71-A12F-BBF9FCD51085}" srcOrd="1" destOrd="0" presId="urn:microsoft.com/office/officeart/2005/8/layout/cycle2"/>
    <dgm:cxn modelId="{6E5C1B57-AFDA-4DF8-8732-E08EA5340939}" type="presOf" srcId="{81D66F91-42A9-4036-8C9F-65683B52367D}" destId="{B21FDC15-296B-48B5-8FD0-A7C2D1433E21}" srcOrd="0" destOrd="0" presId="urn:microsoft.com/office/officeart/2005/8/layout/cycle2"/>
    <dgm:cxn modelId="{6EC489C0-6582-42B8-A5AA-74567AB9FE57}" type="presOf" srcId="{0A8E33A8-CDBE-4B08-8B64-33524ABF28E0}" destId="{DDDDA50F-8D74-4CFC-BF58-6D8ABABB9554}" srcOrd="0" destOrd="0" presId="urn:microsoft.com/office/officeart/2005/8/layout/cycle2"/>
    <dgm:cxn modelId="{DC4CE032-F25F-4AAA-9849-0879CEB604A2}" srcId="{FDF69007-EAB5-459B-81F0-E5B6AAD78A68}" destId="{50B5BF96-F717-449D-A6ED-3AB790DF594B}" srcOrd="0" destOrd="0" parTransId="{9AD1C217-4EE5-4683-B65B-0FDD7F4144AB}" sibTransId="{BB081765-B617-4FFB-91D2-18EB30357ADD}"/>
    <dgm:cxn modelId="{391BA051-A4C2-465D-BF46-2CFD4F9035BF}" type="presOf" srcId="{668CC855-CB5D-45CB-8004-DD55A6699754}" destId="{79688426-ED2F-4D53-A056-53220EB9455D}" srcOrd="0" destOrd="0" presId="urn:microsoft.com/office/officeart/2005/8/layout/cycle2"/>
    <dgm:cxn modelId="{15F42E6C-AD20-49AB-88D0-0929B6B8F833}" srcId="{FDF69007-EAB5-459B-81F0-E5B6AAD78A68}" destId="{B514B6CD-1054-45F2-83CA-F0977B3863ED}" srcOrd="1" destOrd="0" parTransId="{92D2C800-65BA-48C7-8C38-BE97295A0A13}" sibTransId="{81D66F91-42A9-4036-8C9F-65683B52367D}"/>
    <dgm:cxn modelId="{AE7FEDC2-026C-4149-AD8F-59B1009159A8}" type="presOf" srcId="{1C57B689-5A49-4778-9327-2AD3129C1DD9}" destId="{83363997-A84D-4B5D-955E-79BBE98FAFD3}" srcOrd="0" destOrd="0" presId="urn:microsoft.com/office/officeart/2005/8/layout/cycle2"/>
    <dgm:cxn modelId="{84392827-5FEC-473F-AFC4-19500439CAA2}" type="presOf" srcId="{50B5BF96-F717-449D-A6ED-3AB790DF594B}" destId="{4E63971D-B6D5-4544-A46D-1470A8F6C9FA}" srcOrd="0" destOrd="0" presId="urn:microsoft.com/office/officeart/2005/8/layout/cycle2"/>
    <dgm:cxn modelId="{49464202-CA2F-4EDC-8E8E-FF2E89B400E1}" type="presOf" srcId="{D16FA60F-7B26-4A05-B9B5-E88728558A01}" destId="{7FDD6239-D8D4-465F-AD0A-44038A0CB010}" srcOrd="1" destOrd="0" presId="urn:microsoft.com/office/officeart/2005/8/layout/cycle2"/>
    <dgm:cxn modelId="{96755B0E-9446-4FE0-84D0-CCB4976A4103}" type="presOf" srcId="{D16FA60F-7B26-4A05-B9B5-E88728558A01}" destId="{11A99345-6284-4B99-9E5C-03D6CE3D976E}" srcOrd="0" destOrd="0" presId="urn:microsoft.com/office/officeart/2005/8/layout/cycle2"/>
    <dgm:cxn modelId="{64519A61-63E3-4047-931E-08734A67F83E}" srcId="{FDF69007-EAB5-459B-81F0-E5B6AAD78A68}" destId="{1C57B689-5A49-4778-9327-2AD3129C1DD9}" srcOrd="4" destOrd="0" parTransId="{C06E2281-F31E-4537-AFCE-18147618D1A4}" sibTransId="{0A8E33A8-CDBE-4B08-8B64-33524ABF28E0}"/>
    <dgm:cxn modelId="{065D8A72-ED74-4B87-9460-E6DCEB521047}" type="presOf" srcId="{0A8E33A8-CDBE-4B08-8B64-33524ABF28E0}" destId="{3C93F41B-E59E-424E-8358-64E985EDA2E8}" srcOrd="1" destOrd="0" presId="urn:microsoft.com/office/officeart/2005/8/layout/cycle2"/>
    <dgm:cxn modelId="{4E8BDC69-319E-4F23-BC83-5FAFE4E49D23}" type="presOf" srcId="{70FFFF4C-5FB9-4D66-81DA-36550EE1D289}" destId="{BDB21D22-71F5-4633-9DA0-39DF140CFE71}" srcOrd="0" destOrd="0" presId="urn:microsoft.com/office/officeart/2005/8/layout/cycle2"/>
    <dgm:cxn modelId="{E659508C-2D6F-4682-964C-3CD01285360D}" type="presOf" srcId="{501871BA-7E2B-4C87-8F50-D3D944A46BF9}" destId="{2F6075FE-46BD-4004-B4F8-8F94A0E529C0}" srcOrd="0" destOrd="0" presId="urn:microsoft.com/office/officeart/2005/8/layout/cycle2"/>
    <dgm:cxn modelId="{28264663-C23D-497C-99A9-D62B73170EA4}" type="presOf" srcId="{BB2C5682-CD17-41CA-9C54-A3B9CF75DFC7}" destId="{C1FCD9A1-0B6C-41F3-BE70-8E58A4F70876}" srcOrd="0" destOrd="0" presId="urn:microsoft.com/office/officeart/2005/8/layout/cycle2"/>
    <dgm:cxn modelId="{1E4AAD11-8E21-4B06-8F53-FCC5B78332A2}" srcId="{FDF69007-EAB5-459B-81F0-E5B6AAD78A68}" destId="{BB2C5682-CD17-41CA-9C54-A3B9CF75DFC7}" srcOrd="3" destOrd="0" parTransId="{920124C1-89CA-4400-BDD3-6524D374EE8C}" sibTransId="{70FFFF4C-5FB9-4D66-81DA-36550EE1D289}"/>
    <dgm:cxn modelId="{25BD4BA9-FA0F-46E5-B695-DB07718B9FFF}" srcId="{FDF69007-EAB5-459B-81F0-E5B6AAD78A68}" destId="{501871BA-7E2B-4C87-8F50-D3D944A46BF9}" srcOrd="2" destOrd="0" parTransId="{F3B429D0-0090-4B9E-A2CC-1B78EAEC5182}" sibTransId="{668CC855-CB5D-45CB-8004-DD55A6699754}"/>
    <dgm:cxn modelId="{D21D1C5F-3C6E-43BA-83DD-61E3712E85B3}" type="presOf" srcId="{FDF69007-EAB5-459B-81F0-E5B6AAD78A68}" destId="{111099E1-303A-4E58-8991-6F48E1914BF4}" srcOrd="0" destOrd="0" presId="urn:microsoft.com/office/officeart/2005/8/layout/cycle2"/>
    <dgm:cxn modelId="{E00F1801-FC65-41AD-AC7A-0B7443BD13BD}" type="presOf" srcId="{B514B6CD-1054-45F2-83CA-F0977B3863ED}" destId="{19660BC4-1E5C-4677-AF08-375DB6851B52}" srcOrd="0" destOrd="0" presId="urn:microsoft.com/office/officeart/2005/8/layout/cycle2"/>
    <dgm:cxn modelId="{5ADC5C1F-36EE-4E07-84A7-7AD57285AE91}" type="presOf" srcId="{668CC855-CB5D-45CB-8004-DD55A6699754}" destId="{0336F706-3A82-4ADA-85A6-B88E613B9B79}" srcOrd="1" destOrd="0" presId="urn:microsoft.com/office/officeart/2005/8/layout/cycle2"/>
    <dgm:cxn modelId="{8E9754C1-2EE6-4CB8-97ED-ECA6D39668AD}" type="presOf" srcId="{81D66F91-42A9-4036-8C9F-65683B52367D}" destId="{A20BC179-8065-4C54-938C-DAD2AD4BF141}" srcOrd="1" destOrd="0" presId="urn:microsoft.com/office/officeart/2005/8/layout/cycle2"/>
    <dgm:cxn modelId="{10641425-EAED-4B1E-8F28-EDCF204BC183}" type="presOf" srcId="{BB081765-B617-4FFB-91D2-18EB30357ADD}" destId="{4A17F95B-4F39-49FA-A507-35991307B27F}" srcOrd="0" destOrd="0" presId="urn:microsoft.com/office/officeart/2005/8/layout/cycle2"/>
    <dgm:cxn modelId="{9BA9413A-C7E4-43EE-8714-094442DF5F33}" srcId="{FDF69007-EAB5-459B-81F0-E5B6AAD78A68}" destId="{F9231FB6-6279-45E8-A7BF-CD8A9FC41978}" srcOrd="5" destOrd="0" parTransId="{54D7FF8B-2E33-4CDD-99F5-2FA94C3889E7}" sibTransId="{D16FA60F-7B26-4A05-B9B5-E88728558A01}"/>
    <dgm:cxn modelId="{2C35B2D1-AC58-4A15-AEB3-E82806248F63}" type="presOf" srcId="{BB081765-B617-4FFB-91D2-18EB30357ADD}" destId="{1338EE10-54BC-4AB5-9BEF-E8D8BFF6CE4B}" srcOrd="1" destOrd="0" presId="urn:microsoft.com/office/officeart/2005/8/layout/cycle2"/>
    <dgm:cxn modelId="{CB3792CD-4224-446B-94E5-046B62FA8E88}" type="presOf" srcId="{F9231FB6-6279-45E8-A7BF-CD8A9FC41978}" destId="{609BAE6F-A8B9-4F25-97BA-D4E92E05FD06}" srcOrd="0" destOrd="0" presId="urn:microsoft.com/office/officeart/2005/8/layout/cycle2"/>
    <dgm:cxn modelId="{63C2F148-C432-4867-A144-263AC075757C}" type="presParOf" srcId="{111099E1-303A-4E58-8991-6F48E1914BF4}" destId="{4E63971D-B6D5-4544-A46D-1470A8F6C9FA}" srcOrd="0" destOrd="0" presId="urn:microsoft.com/office/officeart/2005/8/layout/cycle2"/>
    <dgm:cxn modelId="{1E84C465-E602-41D0-AE4F-6EDAAD1C94A2}" type="presParOf" srcId="{111099E1-303A-4E58-8991-6F48E1914BF4}" destId="{4A17F95B-4F39-49FA-A507-35991307B27F}" srcOrd="1" destOrd="0" presId="urn:microsoft.com/office/officeart/2005/8/layout/cycle2"/>
    <dgm:cxn modelId="{0FF08688-0A81-4F08-89B8-D37C886BEE34}" type="presParOf" srcId="{4A17F95B-4F39-49FA-A507-35991307B27F}" destId="{1338EE10-54BC-4AB5-9BEF-E8D8BFF6CE4B}" srcOrd="0" destOrd="0" presId="urn:microsoft.com/office/officeart/2005/8/layout/cycle2"/>
    <dgm:cxn modelId="{BDD32143-8492-442B-A584-A0473623ABD1}" type="presParOf" srcId="{111099E1-303A-4E58-8991-6F48E1914BF4}" destId="{19660BC4-1E5C-4677-AF08-375DB6851B52}" srcOrd="2" destOrd="0" presId="urn:microsoft.com/office/officeart/2005/8/layout/cycle2"/>
    <dgm:cxn modelId="{F7E20C7E-91FD-4169-A863-FFA36B5A359D}" type="presParOf" srcId="{111099E1-303A-4E58-8991-6F48E1914BF4}" destId="{B21FDC15-296B-48B5-8FD0-A7C2D1433E21}" srcOrd="3" destOrd="0" presId="urn:microsoft.com/office/officeart/2005/8/layout/cycle2"/>
    <dgm:cxn modelId="{8658346A-F1F7-4E58-B135-FA9C953760A4}" type="presParOf" srcId="{B21FDC15-296B-48B5-8FD0-A7C2D1433E21}" destId="{A20BC179-8065-4C54-938C-DAD2AD4BF141}" srcOrd="0" destOrd="0" presId="urn:microsoft.com/office/officeart/2005/8/layout/cycle2"/>
    <dgm:cxn modelId="{19BE71FD-55CF-45F3-84BD-FB5DEA402D34}" type="presParOf" srcId="{111099E1-303A-4E58-8991-6F48E1914BF4}" destId="{2F6075FE-46BD-4004-B4F8-8F94A0E529C0}" srcOrd="4" destOrd="0" presId="urn:microsoft.com/office/officeart/2005/8/layout/cycle2"/>
    <dgm:cxn modelId="{96FDD7D2-7D92-48D1-9FD1-216111F5DCD8}" type="presParOf" srcId="{111099E1-303A-4E58-8991-6F48E1914BF4}" destId="{79688426-ED2F-4D53-A056-53220EB9455D}" srcOrd="5" destOrd="0" presId="urn:microsoft.com/office/officeart/2005/8/layout/cycle2"/>
    <dgm:cxn modelId="{48C37E76-C006-418C-B3B5-9943B4D5503E}" type="presParOf" srcId="{79688426-ED2F-4D53-A056-53220EB9455D}" destId="{0336F706-3A82-4ADA-85A6-B88E613B9B79}" srcOrd="0" destOrd="0" presId="urn:microsoft.com/office/officeart/2005/8/layout/cycle2"/>
    <dgm:cxn modelId="{50B6386B-FBB7-42AB-8620-E038200C27B1}" type="presParOf" srcId="{111099E1-303A-4E58-8991-6F48E1914BF4}" destId="{C1FCD9A1-0B6C-41F3-BE70-8E58A4F70876}" srcOrd="6" destOrd="0" presId="urn:microsoft.com/office/officeart/2005/8/layout/cycle2"/>
    <dgm:cxn modelId="{94F0570A-1DDB-4B5D-B446-06427E26B64D}" type="presParOf" srcId="{111099E1-303A-4E58-8991-6F48E1914BF4}" destId="{BDB21D22-71F5-4633-9DA0-39DF140CFE71}" srcOrd="7" destOrd="0" presId="urn:microsoft.com/office/officeart/2005/8/layout/cycle2"/>
    <dgm:cxn modelId="{C0A6658D-7DD5-4127-A755-A4EF381A37DC}" type="presParOf" srcId="{BDB21D22-71F5-4633-9DA0-39DF140CFE71}" destId="{021AC909-78EC-4B71-A12F-BBF9FCD51085}" srcOrd="0" destOrd="0" presId="urn:microsoft.com/office/officeart/2005/8/layout/cycle2"/>
    <dgm:cxn modelId="{FD62BB29-028A-4FB1-A629-D4FF455C0606}" type="presParOf" srcId="{111099E1-303A-4E58-8991-6F48E1914BF4}" destId="{83363997-A84D-4B5D-955E-79BBE98FAFD3}" srcOrd="8" destOrd="0" presId="urn:microsoft.com/office/officeart/2005/8/layout/cycle2"/>
    <dgm:cxn modelId="{96D08151-690D-4B8F-99E3-213B0319A6B4}" type="presParOf" srcId="{111099E1-303A-4E58-8991-6F48E1914BF4}" destId="{DDDDA50F-8D74-4CFC-BF58-6D8ABABB9554}" srcOrd="9" destOrd="0" presId="urn:microsoft.com/office/officeart/2005/8/layout/cycle2"/>
    <dgm:cxn modelId="{9D9B9216-F2C0-4DA1-A29C-0AD8C3C890BA}" type="presParOf" srcId="{DDDDA50F-8D74-4CFC-BF58-6D8ABABB9554}" destId="{3C93F41B-E59E-424E-8358-64E985EDA2E8}" srcOrd="0" destOrd="0" presId="urn:microsoft.com/office/officeart/2005/8/layout/cycle2"/>
    <dgm:cxn modelId="{2CC47384-C134-410B-8356-E4B6F52B4F0A}" type="presParOf" srcId="{111099E1-303A-4E58-8991-6F48E1914BF4}" destId="{609BAE6F-A8B9-4F25-97BA-D4E92E05FD06}" srcOrd="10" destOrd="0" presId="urn:microsoft.com/office/officeart/2005/8/layout/cycle2"/>
    <dgm:cxn modelId="{A59C030A-D96C-47DA-ACFE-98A74D08DEE2}" type="presParOf" srcId="{111099E1-303A-4E58-8991-6F48E1914BF4}" destId="{11A99345-6284-4B99-9E5C-03D6CE3D976E}" srcOrd="11" destOrd="0" presId="urn:microsoft.com/office/officeart/2005/8/layout/cycle2"/>
    <dgm:cxn modelId="{6395A50B-DBCF-447A-815D-EEBEFD8EAC53}" type="presParOf" srcId="{11A99345-6284-4B99-9E5C-03D6CE3D976E}" destId="{7FDD6239-D8D4-465F-AD0A-44038A0CB010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0695F8-577D-4E7B-A8C3-141A3DB70887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673B5A-EEF6-44EC-B32B-8D5E044B29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79;&#1072;\Desktop\&#1043;&#1054;&#1044;%20&#1052;&#1040;&#1058;&#1045;&#1052;\&#1053;&#1045;&#1044;&#1045;&#1051;&#1071;%202013\&#1085;&#1077;&#1076;&#1077;&#1083;&#1103;\&#1043;&#1086;&#1083;&#1091;&#1073;&#1086;&#1081;%20&#1074;&#1072;&#1075;&#1086;&#1085;%20-%20&#1055;&#1088;&#1086;%20&#1084;&#1072;&#1090;&#1077;&#1084;&#1072;&#1090;&#1080;&#1082;&#1091;.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79;&#1072;\Desktop\&#1043;&#1054;&#1044;%20&#1052;&#1040;&#1058;&#1045;&#1052;\&#1053;&#1045;&#1044;&#1045;&#1051;&#1071;%202013\&#1085;&#1077;&#1076;&#1077;&#1083;&#1103;\&#1092;%20-%20&#1055;&#1086;&#1084;&#1086;&#1075;&#1080;%20&#1084;&#1085;&#1077;%20(&#1084;&#1080;&#1085;&#1091;&#1089;%20&#1087;&#1088;&#1086;%20&#1084;&#1072;&#1090;&#1077;&#1084;&#1072;&#1090;&#1080;&#1082;&#1091;%20&#1080;%20&#1092;&#1080;&#1079;&#1080;&#1082;&#1091;))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79;&#1072;\Desktop\&#1043;&#1054;&#1044;%20&#1052;&#1040;&#1058;&#1045;&#1052;\&#1053;&#1045;&#1044;&#1045;&#1051;&#1071;%202013\&#1085;&#1077;&#1076;&#1077;&#1083;&#1103;\samocveti_-_mi_zhelaem_schastya_vam%20Minusovki.MpTri.Net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285992"/>
            <a:ext cx="8643998" cy="255454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 и …</a:t>
            </a:r>
          </a:p>
          <a:p>
            <a:pPr algn="ctr"/>
            <a:endParaRPr lang="ru-RU" sz="8000" b="1" cap="none" spc="0" dirty="0">
              <a:ln w="11430"/>
              <a:solidFill>
                <a:srgbClr val="F2A4A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Голубой вагон - Про математику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72396" y="1214422"/>
            <a:ext cx="304800" cy="304800"/>
          </a:xfrm>
          <a:prstGeom prst="rect">
            <a:avLst/>
          </a:prstGeom>
        </p:spPr>
      </p:pic>
      <p:pic>
        <p:nvPicPr>
          <p:cNvPr id="12289" name="Picture 1" descr="C:\Users\Резеда\AppData\Local\Microsoft\Windows\Temporary Internet Files\Content.IE5\XSS00CFZ\MM90039571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428892" cy="2428892"/>
          </a:xfrm>
          <a:prstGeom prst="rect">
            <a:avLst/>
          </a:prstGeom>
          <a:noFill/>
        </p:spPr>
      </p:pic>
      <p:pic>
        <p:nvPicPr>
          <p:cNvPr id="9" name="Picture 3" descr="C:\Users\Резеда\AppData\Local\Microsoft\Windows\Temporary Internet Files\Content.IE5\4PCD3Q8X\MM90022377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2643205" cy="2306152"/>
          </a:xfrm>
          <a:prstGeom prst="rect">
            <a:avLst/>
          </a:prstGeom>
          <a:noFill/>
        </p:spPr>
      </p:pic>
      <p:pic>
        <p:nvPicPr>
          <p:cNvPr id="12291" name="Picture 3" descr="C:\Users\Резеда\AppData\Local\Microsoft\Windows\Temporary Internet Files\Content.IE5\5VJ3LSKT\MM90033674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86322"/>
            <a:ext cx="1919294" cy="1476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457200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Разработала учитель математики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МБОУ «</a:t>
            </a:r>
            <a:r>
              <a:rPr lang="ru-RU" dirty="0" err="1" smtClean="0">
                <a:solidFill>
                  <a:srgbClr val="7030A0"/>
                </a:solidFill>
              </a:rPr>
              <a:t>Подгорновская</a:t>
            </a:r>
            <a:r>
              <a:rPr lang="ru-RU" dirty="0" smtClean="0">
                <a:solidFill>
                  <a:srgbClr val="7030A0"/>
                </a:solidFill>
              </a:rPr>
              <a:t> ООШ»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Ютазинского</a:t>
            </a:r>
            <a:r>
              <a:rPr lang="ru-RU" dirty="0" smtClean="0">
                <a:solidFill>
                  <a:srgbClr val="7030A0"/>
                </a:solidFill>
              </a:rPr>
              <a:t> муниципального района РТ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Давлитшина</a:t>
            </a:r>
            <a:r>
              <a:rPr lang="ru-RU" dirty="0" smtClean="0">
                <a:solidFill>
                  <a:srgbClr val="7030A0"/>
                </a:solidFill>
              </a:rPr>
              <a:t> Л.К.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В сказке  «Конек-Горбунок» мы встречаем следующие слова: «Приезжаю –тьма народу! Ну ни выходу, ни входу!» </a:t>
            </a:r>
          </a:p>
          <a:p>
            <a:pPr algn="ctr"/>
            <a:r>
              <a:rPr lang="ru-RU" sz="2400" dirty="0" smtClean="0"/>
              <a:t>                                  Сколько  было народа?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967335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Древней Руси словом "тьма" обозначали число 10000.  Сейчас это просто означает большое скопление народа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139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Название какой кривой является  в то же время </a:t>
            </a:r>
          </a:p>
          <a:p>
            <a:r>
              <a:rPr lang="ru-RU" sz="2400" dirty="0" smtClean="0"/>
              <a:t>литературным  термином?</a:t>
            </a:r>
          </a:p>
          <a:p>
            <a:endParaRPr lang="ru-RU" sz="2400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85984" y="4143380"/>
            <a:ext cx="49292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678893" y="3893347"/>
            <a:ext cx="39290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9621151">
            <a:off x="4884064" y="-94896"/>
            <a:ext cx="3162086" cy="4103509"/>
          </a:xfrm>
          <a:prstGeom prst="arc">
            <a:avLst>
              <a:gd name="adj1" fmla="val 16931580"/>
              <a:gd name="adj2" fmla="val 685636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20861766">
            <a:off x="1115255" y="4361731"/>
            <a:ext cx="3162086" cy="4103509"/>
          </a:xfrm>
          <a:prstGeom prst="arc">
            <a:avLst>
              <a:gd name="adj1" fmla="val 16641212"/>
              <a:gd name="adj2" fmla="val 432168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Кто из великих русских писателей составлял задачи  по арифметике?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076573" cy="43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Дата рождения:	</a:t>
            </a:r>
          </a:p>
          <a:p>
            <a:r>
              <a:rPr lang="ru-RU" dirty="0" smtClean="0"/>
              <a:t>28 августа (9 сентября) 1828</a:t>
            </a:r>
          </a:p>
          <a:p>
            <a:r>
              <a:rPr lang="ru-RU" dirty="0" smtClean="0"/>
              <a:t>Место рождения:	</a:t>
            </a:r>
          </a:p>
          <a:p>
            <a:r>
              <a:rPr lang="ru-RU" dirty="0" smtClean="0"/>
              <a:t>Ясная Поляна,</a:t>
            </a:r>
          </a:p>
          <a:p>
            <a:r>
              <a:rPr lang="ru-RU" dirty="0" smtClean="0"/>
              <a:t>Тульская губерния,</a:t>
            </a:r>
          </a:p>
          <a:p>
            <a:r>
              <a:rPr lang="ru-RU" dirty="0" smtClean="0"/>
              <a:t>Российская империя</a:t>
            </a:r>
          </a:p>
          <a:p>
            <a:r>
              <a:rPr lang="ru-RU" dirty="0" smtClean="0"/>
              <a:t>Дата смерти:	</a:t>
            </a:r>
          </a:p>
          <a:p>
            <a:r>
              <a:rPr lang="ru-RU" dirty="0" smtClean="0"/>
              <a:t>7 (20) ноября 1910 (82 года)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6143644"/>
            <a:ext cx="519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Лев Николаевич Толстой в Ясной Поляне (1908).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«В математике есть своя красота, как  в поэзии». Кто произнёс эти слова, даже не любя математику?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2786082" cy="42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43372" y="24288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Алекса́ндр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Серге́евич</a:t>
            </a:r>
            <a:r>
              <a:rPr lang="ru-RU" sz="2000" dirty="0" smtClean="0"/>
              <a:t> </a:t>
            </a:r>
            <a:r>
              <a:rPr lang="ru-RU" sz="2000" dirty="0" err="1" smtClean="0"/>
              <a:t>Пу́шкин</a:t>
            </a:r>
            <a:r>
              <a:rPr lang="ru-RU" sz="2000" dirty="0" smtClean="0"/>
              <a:t> — русский поэт, драматург и прозаик. Александр Сергеевич Пушкин имеет репутацию великого или величайшего русского поэта. Пушкин рассматривается как создатель современного русского литературного языка.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езеда\AppData\Local\Microsoft\Windows\Temporary Internet Files\Content.IE5\XSS00CFZ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636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785794"/>
            <a:ext cx="4786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Знатокам иностранных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000240"/>
            <a:ext cx="79182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Переведите  на  русский  язык греческие слова  - </a:t>
            </a:r>
          </a:p>
          <a:p>
            <a:r>
              <a:rPr lang="ru-RU" sz="2400" dirty="0" smtClean="0"/>
              <a:t>моно, </a:t>
            </a:r>
            <a:r>
              <a:rPr lang="ru-RU" sz="2400" dirty="0" err="1" smtClean="0"/>
              <a:t>ди</a:t>
            </a:r>
            <a:r>
              <a:rPr lang="ru-RU" sz="2400" dirty="0" smtClean="0"/>
              <a:t>,  поли  и  латинские  - уни, </a:t>
            </a:r>
            <a:r>
              <a:rPr lang="ru-RU" sz="2400" dirty="0" err="1" smtClean="0"/>
              <a:t>би</a:t>
            </a:r>
            <a:r>
              <a:rPr lang="ru-RU" sz="2400" dirty="0" smtClean="0"/>
              <a:t>, мульти.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Какая цифра в переводе с латинского означает </a:t>
            </a:r>
          </a:p>
          <a:p>
            <a:r>
              <a:rPr lang="ru-RU" sz="2400" dirty="0" smtClean="0"/>
              <a:t>«никакая»?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Скажите по-гречески  окружность, если для нас  это </a:t>
            </a:r>
          </a:p>
          <a:p>
            <a:r>
              <a:rPr lang="ru-RU" sz="2400" dirty="0" smtClean="0"/>
              <a:t>часть  страны,  области, города, отдаленная  от центра?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714620"/>
            <a:ext cx="8064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Какая математическая единица измерения в переводе </a:t>
            </a:r>
          </a:p>
          <a:p>
            <a:r>
              <a:rPr lang="ru-RU" sz="2400" dirty="0" smtClean="0"/>
              <a:t>с латинского  обозначает «ступень, шаг, степень»?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Какой математический термин образовался от </a:t>
            </a:r>
            <a:r>
              <a:rPr lang="ru-RU" sz="2400" dirty="0" err="1" smtClean="0"/>
              <a:t>латин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ского</a:t>
            </a:r>
            <a:r>
              <a:rPr lang="ru-RU" sz="2400" dirty="0" smtClean="0"/>
              <a:t> слова «отвесный»?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579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У греков это натянутая тетива, а у нас?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езеда\AppData\Local\Microsoft\Windows\Temporary Internet Files\Content.IE5\XSS00CFZ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636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Знатокам математики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музыки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143116"/>
            <a:ext cx="240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МАТЕМАТИКА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00438"/>
            <a:ext cx="928694" cy="24288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арифметика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500438"/>
            <a:ext cx="928694" cy="24288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геометрия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500438"/>
            <a:ext cx="928694" cy="24288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астрономия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00438"/>
            <a:ext cx="928694" cy="24288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4429124" y="2571744"/>
            <a:ext cx="1785950" cy="71438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15140" y="2571744"/>
            <a:ext cx="1571636" cy="78581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5400000">
            <a:off x="5867297" y="2738245"/>
            <a:ext cx="681343" cy="41441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465107" y="2750339"/>
            <a:ext cx="642942" cy="42862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5720" y="4357694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Пифагор Самосский — </a:t>
            </a:r>
            <a:r>
              <a:rPr lang="ru-RU" dirty="0" smtClean="0"/>
              <a:t>древнегреческий </a:t>
            </a:r>
            <a:r>
              <a:rPr lang="ru-RU" dirty="0" err="1" smtClean="0"/>
              <a:t>фило-соф</a:t>
            </a:r>
            <a:r>
              <a:rPr lang="ru-RU" dirty="0" smtClean="0"/>
              <a:t>, математик и мистик, создатель религиозно-философской школы пифагорейцев.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85720" y="4000504"/>
            <a:ext cx="14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570 г. до н.  -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4000504"/>
            <a:ext cx="138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495 г. до н.э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643050"/>
            <a:ext cx="77673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Без чего не могут обойтись охотники, барабанщики </a:t>
            </a:r>
          </a:p>
          <a:p>
            <a:r>
              <a:rPr lang="ru-RU" sz="2400" dirty="0" smtClean="0"/>
              <a:t>и математики?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Люди какой профессии постоянно  смотрят</a:t>
            </a:r>
          </a:p>
          <a:p>
            <a:r>
              <a:rPr lang="ru-RU" sz="2400" dirty="0" smtClean="0"/>
              <a:t> на 5 параллельных линий?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928802"/>
            <a:ext cx="70450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 </a:t>
            </a:r>
            <a:r>
              <a:rPr lang="ru-RU" b="1" dirty="0" smtClean="0"/>
              <a:t>привитие интереса к предмету  математика</a:t>
            </a:r>
          </a:p>
          <a:p>
            <a:r>
              <a:rPr lang="ru-RU" b="1" dirty="0" smtClean="0"/>
              <a:t>                                                     через </a:t>
            </a:r>
            <a:r>
              <a:rPr lang="ru-RU" b="1" dirty="0" err="1" smtClean="0"/>
              <a:t>межпредметные</a:t>
            </a:r>
            <a:r>
              <a:rPr lang="ru-RU" b="1" dirty="0" smtClean="0"/>
              <a:t> связи.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ЗАДАЧИ: 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развитие интеллектуальной культуры;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воспитание самостоятельности, чувства ответственности;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езеда\AppData\Local\Microsoft\Windows\Temporary Internet Files\Content.IE5\XSS00CFZ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636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92867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 и математика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77129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Назовите  пословицы и поговорки, </a:t>
            </a:r>
          </a:p>
          <a:p>
            <a:r>
              <a:rPr lang="ru-RU" sz="2400" dirty="0" smtClean="0"/>
              <a:t>в которых используются названия чисел.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Что есть у каждого слова, растения и уравнения?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Какие прилагательные русского языка в математике</a:t>
            </a:r>
          </a:p>
          <a:p>
            <a:r>
              <a:rPr lang="ru-RU" sz="2400" dirty="0" smtClean="0"/>
              <a:t> становятся именами  существительными?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Какая цифра в русском языке является глаголом </a:t>
            </a:r>
          </a:p>
          <a:p>
            <a:r>
              <a:rPr lang="ru-RU" sz="2400" dirty="0" smtClean="0"/>
              <a:t>повелительного наклонения единственного числа?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857232"/>
            <a:ext cx="605819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Арифметика! Даже в каменный век </a:t>
            </a:r>
          </a:p>
          <a:p>
            <a:r>
              <a:rPr lang="ru-RU" sz="2400" dirty="0" smtClean="0"/>
              <a:t>Обращался к тебе человек. </a:t>
            </a:r>
          </a:p>
          <a:p>
            <a:r>
              <a:rPr lang="ru-RU" sz="2400" dirty="0" smtClean="0"/>
              <a:t>Без тебя невозможно предметы считать, </a:t>
            </a:r>
          </a:p>
          <a:p>
            <a:r>
              <a:rPr lang="ru-RU" sz="2400" dirty="0" smtClean="0"/>
              <a:t>Невозможно построить мосты </a:t>
            </a:r>
          </a:p>
          <a:p>
            <a:r>
              <a:rPr lang="ru-RU" sz="2400" dirty="0" smtClean="0"/>
              <a:t>Там, где сложное, новое надо создать, </a:t>
            </a:r>
          </a:p>
          <a:p>
            <a:r>
              <a:rPr lang="ru-RU" sz="2400" dirty="0" smtClean="0"/>
              <a:t>Лучшим другом становишься ты. </a:t>
            </a:r>
          </a:p>
          <a:p>
            <a:r>
              <a:rPr lang="ru-RU" sz="2400" dirty="0" smtClean="0"/>
              <a:t>Если раньше тебе приходилось одной </a:t>
            </a:r>
          </a:p>
          <a:p>
            <a:r>
              <a:rPr lang="ru-RU" sz="2400" dirty="0" smtClean="0"/>
              <a:t>Много трудных вопросов решать, </a:t>
            </a:r>
          </a:p>
          <a:p>
            <a:r>
              <a:rPr lang="ru-RU" sz="2400" dirty="0" smtClean="0"/>
              <a:t>То теперь на просторах планеты большой </a:t>
            </a:r>
          </a:p>
          <a:p>
            <a:r>
              <a:rPr lang="ru-RU" sz="2400" dirty="0" smtClean="0"/>
              <a:t>Ты у нас многодетная мать. </a:t>
            </a:r>
          </a:p>
          <a:p>
            <a:r>
              <a:rPr lang="ru-RU" sz="2400" dirty="0" smtClean="0"/>
              <a:t>Геометрия, алгебра - дети твои, </a:t>
            </a:r>
          </a:p>
          <a:p>
            <a:r>
              <a:rPr lang="ru-RU" sz="2400" dirty="0" smtClean="0"/>
              <a:t>С ними в жизнь претворяем мечты, </a:t>
            </a:r>
          </a:p>
          <a:p>
            <a:r>
              <a:rPr lang="ru-RU" sz="2400" dirty="0" smtClean="0"/>
              <a:t>Но запомни: огромным успехом своим </a:t>
            </a:r>
          </a:p>
          <a:p>
            <a:r>
              <a:rPr lang="ru-RU" sz="2400" dirty="0" smtClean="0"/>
              <a:t>Человеку обязана ты. </a:t>
            </a:r>
          </a:p>
          <a:p>
            <a:endParaRPr lang="ru-RU" dirty="0"/>
          </a:p>
        </p:txBody>
      </p:sp>
      <p:pic>
        <p:nvPicPr>
          <p:cNvPr id="3" name="ф - Помоги мне (минус про математику и физику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езеда\AppData\Local\Microsoft\Windows\Temporary Internet Files\Content.IE5\XSS00CFZ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636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14356"/>
            <a:ext cx="4438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и математика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Петр  Первый  хорошо  знал  </a:t>
            </a:r>
            <a:r>
              <a:rPr lang="ru-RU" sz="2400" dirty="0" err="1" smtClean="0"/>
              <a:t>адицию</a:t>
            </a:r>
            <a:r>
              <a:rPr lang="ru-RU" sz="2400" dirty="0" smtClean="0"/>
              <a:t>,  </a:t>
            </a:r>
            <a:r>
              <a:rPr lang="ru-RU" sz="2400" dirty="0" err="1" smtClean="0"/>
              <a:t>субстракцию</a:t>
            </a:r>
            <a:r>
              <a:rPr lang="ru-RU" sz="2400" dirty="0" smtClean="0"/>
              <a:t>, мультипликацию  и  дивизию.  В  его  времена  эти действия  знали  далеко  не  все,  и  Петр  настойчиво заставлял  изучать  это  своих  сподвижников.  Сейчас  это  знает  каждый  школьник.  Как  он  это  называет?</a:t>
            </a:r>
            <a:endParaRPr lang="ru-RU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29000"/>
            <a:ext cx="2214578" cy="29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182" y="335756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Пётр I </a:t>
            </a:r>
            <a:r>
              <a:rPr lang="ru-RU" sz="2000" dirty="0" err="1" smtClean="0"/>
              <a:t>Вели́кий</a:t>
            </a:r>
            <a:r>
              <a:rPr lang="ru-RU" sz="2000" dirty="0" smtClean="0"/>
              <a:t> — последний царь всея Руси из династии Романовых и первый Император Всероссийский. Пётр был провозглашён царём в 1682 году в 10-летнем возрасте, стал править самостоятельно с 1689 года.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564357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(+,   -,    *,     :)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Что на Руси раньше называли «ломаными числами»?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Сколько подвигов совершил Геракл?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 какой науке Цицерон сказал: «Греки изучали её, чтобы познать мир, а римляне для того, чтобы измерить земельные участки».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Летописец сообщает, что строительство Успенского собора в Кремле велось «в кружало и  а правило». К каким инструментам прибегли мастера?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Почему в Египте строители пирамид использовали веревку с  12 узелками?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езеда\AppData\Local\Microsoft\Windows\Temporary Internet Files\Content.IE5\XSS00CFZ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636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785794"/>
            <a:ext cx="2532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Блиц - опрос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571612"/>
            <a:ext cx="793210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 назывался труд древнегреческого Евклида?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Основы            2) Начала           3) Старты   4) Истоки.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Какой раздел математики греки называли </a:t>
            </a:r>
          </a:p>
          <a:p>
            <a:pPr marL="457200" indent="-457200"/>
            <a:r>
              <a:rPr lang="ru-RU" sz="2400" dirty="0" smtClean="0"/>
              <a:t>«искусством чисел»?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Арифметика   2) Алгебра     3) </a:t>
            </a:r>
            <a:r>
              <a:rPr lang="ru-RU" sz="2400" dirty="0" err="1" smtClean="0"/>
              <a:t>Матанализ</a:t>
            </a:r>
            <a:r>
              <a:rPr lang="ru-RU" sz="2400" dirty="0" smtClean="0"/>
              <a:t>  </a:t>
            </a:r>
          </a:p>
          <a:p>
            <a:pPr marL="457200" indent="-457200"/>
            <a:r>
              <a:rPr lang="ru-RU" sz="2400" dirty="0" smtClean="0"/>
              <a:t>  4) Теория чисел.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Какие бывают современные фотоаппараты?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Цифровые        2) Числовые       3) Формульные      </a:t>
            </a:r>
          </a:p>
          <a:p>
            <a:pPr marL="457200" indent="-457200"/>
            <a:r>
              <a:rPr lang="ru-RU" sz="2400" dirty="0" smtClean="0"/>
              <a:t>4)Логарифмические.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Как  называют незаинтересованного в конфликте </a:t>
            </a:r>
          </a:p>
          <a:p>
            <a:pPr marL="457200" indent="-457200"/>
            <a:r>
              <a:rPr lang="ru-RU" sz="2400" dirty="0" smtClean="0"/>
              <a:t>между  сторонами , беспристрастного?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Третья сторона     2) пятая сторона    </a:t>
            </a:r>
          </a:p>
          <a:p>
            <a:pPr marL="457200" indent="-457200"/>
            <a:r>
              <a:rPr lang="ru-RU" sz="2400" dirty="0" smtClean="0"/>
              <a:t> 3) седьмая сторона    4)  десятая  сторона?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1538" y="1428736"/>
            <a:ext cx="74295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 верхний угол футбольных ворот?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Десятка        2) Девятка     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3) Шестерка    4)   Пятерка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 древнерусском счете называлось число 100 тысяч?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Легион        2)  Когорта      3) Полк        4) Орда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Закончите русскую пословицу  " Всякому мила своя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высота                 Б)сторона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медиана              Г) биссектриса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28662" y="1428736"/>
            <a:ext cx="77153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бывают математические неравенства?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Неточными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Нестрогими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Невежливыми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Невоспитанными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Закончите название книги Дж. </a:t>
            </a:r>
            <a:r>
              <a:rPr lang="ru-RU" sz="2400" dirty="0" err="1" smtClean="0"/>
              <a:t>Толкиена</a:t>
            </a:r>
            <a:r>
              <a:rPr lang="ru-RU" sz="2400" dirty="0" smtClean="0"/>
              <a:t>  «Властелин…»</a:t>
            </a:r>
          </a:p>
          <a:p>
            <a:r>
              <a:rPr lang="ru-RU" sz="2400" dirty="0" smtClean="0"/>
              <a:t>    А) Пирамид      Б) Шаров</a:t>
            </a:r>
          </a:p>
          <a:p>
            <a:r>
              <a:rPr lang="ru-RU" sz="2400" dirty="0" smtClean="0"/>
              <a:t>    В) Колец   Г) Икосаэдров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58204" cy="611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езеда\AppData\Local\Microsoft\Windows\Temporary Internet Files\Content.IE5\XSS00CFZ\MM9003369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000636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1071546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Запомни, что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всем сказал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Наука математика - царица всех наук.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зря, поэтому он завещал -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Творить в огне трудов и мук.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Безмерна роль её в открытии законов,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создании машин, воздушных кораблей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Пожалуй, трудно нам пришлось бы без Ньютонов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Каких дала история до наших дней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ты не станешь Пифагором,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хотел бы может быть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будешь ты рабочим, иль ученым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будешь честно Родине служить.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85794"/>
            <a:ext cx="2000264" cy="255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00232" y="642918"/>
            <a:ext cx="418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"Мы желаем счастья вам"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00034" y="1214422"/>
            <a:ext cx="81500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без математики нельзя,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для нас важна 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Делает нас сильными и мудрыми она.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Снова всех сплотила нас она,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зале вместе собрала.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Рады всех приветствовать мы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пропеть друзьям.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Припев.       Мы желаем счастья вам, счастья в этом мире большом.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Как солнце по утрам пусть оно приходит в дом.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Мы желаем, счастья вам, и оно должно быть таким 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Когда ты счастлив сам, счастьем поделись с другим.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везде нужна,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в жизни нам она,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Корабли водить на море, строить города.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с математикой дружить,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Интересней будет в жизни жить.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amocveti_-_mi_zhelaem_schastya_vam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215206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5386398" cy="771508"/>
          </a:xfrm>
        </p:spPr>
        <p:txBody>
          <a:bodyPr/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 и математика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 кажется, что поэт должен видеть то, чего не видят другие, видеть глубже других. И это должен математик.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278608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5572140"/>
            <a:ext cx="3627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Софья</a:t>
            </a:r>
            <a:r>
              <a:rPr kumimoji="0" lang="ru-RU" sz="176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Васильевна Ковалевская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(1850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1891)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6989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ты в жизни, хотя на мгновенье</a:t>
            </a:r>
          </a:p>
          <a:p>
            <a:r>
              <a:rPr lang="ru-RU" sz="2800" dirty="0" smtClean="0"/>
              <a:t>Истину в сердце своём ощутил,</a:t>
            </a:r>
          </a:p>
          <a:p>
            <a:r>
              <a:rPr lang="ru-RU" sz="2800" dirty="0" smtClean="0"/>
              <a:t>Если луч правды сквозь мрак и сомненье</a:t>
            </a:r>
          </a:p>
          <a:p>
            <a:r>
              <a:rPr lang="ru-RU" sz="2800" dirty="0" smtClean="0"/>
              <a:t>Ярким сияньем твой путь озарил:</a:t>
            </a:r>
          </a:p>
          <a:p>
            <a:r>
              <a:rPr lang="ru-RU" sz="2800" dirty="0" smtClean="0"/>
              <a:t>Чтобы в </a:t>
            </a:r>
            <a:r>
              <a:rPr lang="ru-RU" sz="2800" dirty="0" err="1" smtClean="0"/>
              <a:t>решеньи</a:t>
            </a:r>
            <a:r>
              <a:rPr lang="ru-RU" sz="2800" dirty="0" smtClean="0"/>
              <a:t> своём неизменном</a:t>
            </a:r>
          </a:p>
          <a:p>
            <a:r>
              <a:rPr lang="ru-RU" sz="2800" dirty="0" smtClean="0"/>
              <a:t>Рок не назначил тебе впереди – </a:t>
            </a:r>
          </a:p>
          <a:p>
            <a:r>
              <a:rPr lang="ru-RU" sz="2800" dirty="0" smtClean="0"/>
              <a:t>Память об этом </a:t>
            </a:r>
            <a:r>
              <a:rPr lang="ru-RU" sz="2800" dirty="0" err="1" smtClean="0"/>
              <a:t>мгновеньи</a:t>
            </a:r>
            <a:r>
              <a:rPr lang="ru-RU" sz="2800" dirty="0" smtClean="0"/>
              <a:t> священном</a:t>
            </a:r>
          </a:p>
          <a:p>
            <a:r>
              <a:rPr lang="ru-RU" sz="2800" dirty="0" smtClean="0"/>
              <a:t>Вечно храни, как святыню , в груди</a:t>
            </a:r>
          </a:p>
          <a:p>
            <a:r>
              <a:rPr lang="ru-RU" sz="2800" dirty="0" smtClean="0"/>
              <a:t>Тучи соберутся  громадой нестройной , </a:t>
            </a:r>
          </a:p>
          <a:p>
            <a:r>
              <a:rPr lang="ru-RU" sz="2800" dirty="0" smtClean="0"/>
              <a:t>Небо покроется чёрною мглой, </a:t>
            </a:r>
          </a:p>
          <a:p>
            <a:r>
              <a:rPr lang="ru-RU" sz="2800" dirty="0" smtClean="0"/>
              <a:t>С ясной решимостью, и  с верной спокойной </a:t>
            </a:r>
          </a:p>
          <a:p>
            <a:r>
              <a:rPr lang="ru-RU" sz="2800" dirty="0" smtClean="0"/>
              <a:t>Бурю ты встреть и померься  с  грозой.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                  С.Ковалевская.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2871803" cy="38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2428868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Великий русский поэт, прозаик, драматург, художник.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357826"/>
            <a:ext cx="438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Михаи́л</a:t>
            </a:r>
            <a:r>
              <a:rPr lang="ru-RU" sz="2400" dirty="0" smtClean="0"/>
              <a:t> </a:t>
            </a:r>
            <a:r>
              <a:rPr lang="ru-RU" sz="2400" dirty="0" err="1" smtClean="0"/>
              <a:t>Ю́рьевич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Ле́рмонтов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Английский </a:t>
            </a:r>
            <a:r>
              <a:rPr lang="ru-RU" sz="2400" dirty="0" err="1" smtClean="0"/>
              <a:t>писа-тель</a:t>
            </a:r>
            <a:r>
              <a:rPr lang="ru-RU" sz="2400" dirty="0" smtClean="0"/>
              <a:t>  Х</a:t>
            </a:r>
            <a:r>
              <a:rPr lang="en-US" sz="2400" dirty="0" smtClean="0"/>
              <a:t>I</a:t>
            </a:r>
            <a:r>
              <a:rPr lang="ru-RU" sz="2400" dirty="0" smtClean="0"/>
              <a:t>Х  века </a:t>
            </a:r>
            <a:r>
              <a:rPr lang="ru-RU" sz="2400" b="1" dirty="0" smtClean="0"/>
              <a:t>Льюис Кэрролл</a:t>
            </a:r>
            <a:r>
              <a:rPr lang="ru-RU" sz="2400" dirty="0" smtClean="0"/>
              <a:t>, он же – </a:t>
            </a:r>
            <a:r>
              <a:rPr lang="ru-RU" sz="2400" b="1" dirty="0" smtClean="0"/>
              <a:t>Чарльз  </a:t>
            </a:r>
            <a:r>
              <a:rPr lang="ru-RU" sz="2400" b="1" dirty="0" err="1" smtClean="0"/>
              <a:t>Лутвидж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Додж-сон</a:t>
            </a:r>
            <a:r>
              <a:rPr lang="ru-RU" sz="2400" dirty="0" smtClean="0"/>
              <a:t>,  автор  «</a:t>
            </a:r>
            <a:r>
              <a:rPr lang="ru-RU" sz="2400" b="1" i="1" dirty="0" smtClean="0"/>
              <a:t>Алисы в стране чудес</a:t>
            </a:r>
            <a:r>
              <a:rPr lang="ru-RU" sz="2400" dirty="0" smtClean="0"/>
              <a:t>» и он  к тому  же  был ещё  </a:t>
            </a:r>
            <a:r>
              <a:rPr lang="ru-RU" sz="2400" dirty="0" err="1" smtClean="0"/>
              <a:t>про-фессор</a:t>
            </a:r>
            <a:r>
              <a:rPr lang="ru-RU" sz="2400" dirty="0" smtClean="0"/>
              <a:t>  </a:t>
            </a:r>
            <a:r>
              <a:rPr lang="ru-RU" sz="2400" dirty="0" err="1" smtClean="0"/>
              <a:t>матема-тики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2" y="6215082"/>
            <a:ext cx="46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Льюис Кэрролл (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Carroll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Lewis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)(1832–1898)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Знатокам математики </a:t>
            </a:r>
          </a:p>
          <a:p>
            <a:pPr algn="ctr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литературы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7831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Назовите имя известного поэта, математика, автора</a:t>
            </a:r>
          </a:p>
          <a:p>
            <a:r>
              <a:rPr lang="ru-RU" sz="2400" dirty="0" smtClean="0"/>
              <a:t> этих слов: «Яд, мудрецом тебе предложенный прими, </a:t>
            </a:r>
          </a:p>
          <a:p>
            <a:r>
              <a:rPr lang="ru-RU" sz="2400" dirty="0" smtClean="0"/>
              <a:t>Из  рук же </a:t>
            </a:r>
            <a:r>
              <a:rPr lang="ru-RU" sz="2400" dirty="0" err="1" smtClean="0"/>
              <a:t>дурака</a:t>
            </a:r>
            <a:r>
              <a:rPr lang="ru-RU" sz="2400" dirty="0" smtClean="0"/>
              <a:t> не принимай бальзама!»</a:t>
            </a:r>
          </a:p>
          <a:p>
            <a:endParaRPr lang="ru-RU" sz="24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2030730" cy="29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6286520"/>
            <a:ext cx="274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Омар Хайям (1048-1122)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3643314"/>
            <a:ext cx="53891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Выдающийся  учёный и философ</a:t>
            </a:r>
          </a:p>
          <a:p>
            <a:r>
              <a:rPr lang="ru-RU" sz="2400" dirty="0" smtClean="0"/>
              <a:t> своего времени, остался в  веках </a:t>
            </a:r>
            <a:r>
              <a:rPr lang="ru-RU" sz="2400" dirty="0" err="1" smtClean="0"/>
              <a:t>бла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годаря</a:t>
            </a:r>
            <a:r>
              <a:rPr lang="ru-RU" sz="2400" dirty="0" smtClean="0"/>
              <a:t> прославившим его четверо- </a:t>
            </a:r>
          </a:p>
          <a:p>
            <a:r>
              <a:rPr lang="ru-RU" sz="2400" dirty="0" err="1" smtClean="0"/>
              <a:t>стишиям</a:t>
            </a:r>
            <a:r>
              <a:rPr lang="ru-RU" sz="2400" dirty="0" smtClean="0"/>
              <a:t> о любви и дружбе, о вине и </a:t>
            </a:r>
          </a:p>
          <a:p>
            <a:r>
              <a:rPr lang="ru-RU" sz="2400" dirty="0" err="1" smtClean="0"/>
              <a:t>винопитии</a:t>
            </a:r>
            <a:r>
              <a:rPr lang="ru-RU" sz="2400" dirty="0" smtClean="0"/>
              <a:t>, о поиске смысла жизни </a:t>
            </a:r>
          </a:p>
          <a:p>
            <a:r>
              <a:rPr lang="ru-RU" sz="2400" dirty="0" smtClean="0"/>
              <a:t>и ещё о многом.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Какой русский писатель  окончил физико-математический    факультет?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3383346" cy="39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000240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Алекса́ндр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Серге́евич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Грибое́дов</a:t>
            </a:r>
            <a:r>
              <a:rPr lang="ru-RU" sz="2400" dirty="0" smtClean="0"/>
              <a:t> — русский дипломат, поэт, </a:t>
            </a:r>
            <a:r>
              <a:rPr lang="ru-RU" sz="2400" dirty="0" err="1" smtClean="0"/>
              <a:t>дра-матург</a:t>
            </a:r>
            <a:r>
              <a:rPr lang="ru-RU" sz="2400" dirty="0" smtClean="0"/>
              <a:t>, пианист и композитор, дворянин. Статский советник.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 smtClean="0"/>
              <a:t>Родился:</a:t>
            </a:r>
            <a:r>
              <a:rPr lang="ru-RU" sz="2000" dirty="0" smtClean="0"/>
              <a:t> 15 января 1795 г., Москва</a:t>
            </a:r>
          </a:p>
          <a:p>
            <a:r>
              <a:rPr lang="ru-RU" sz="2000" u="sng" dirty="0" smtClean="0"/>
              <a:t>Умер</a:t>
            </a:r>
            <a:r>
              <a:rPr lang="ru-RU" sz="2000" dirty="0" smtClean="0"/>
              <a:t>: 11 февраля 1829 г., Тегеран</a:t>
            </a:r>
          </a:p>
          <a:p>
            <a:r>
              <a:rPr lang="ru-RU" sz="2000" u="sng" dirty="0" smtClean="0"/>
              <a:t>Супруга</a:t>
            </a:r>
            <a:r>
              <a:rPr lang="ru-RU" sz="2000" dirty="0" smtClean="0"/>
              <a:t>: Нина Александровна Чавчавадзе (в браке 1828 г.–1829 г.)</a:t>
            </a:r>
          </a:p>
          <a:p>
            <a:r>
              <a:rPr lang="ru-RU" sz="2000" u="sng" dirty="0" smtClean="0"/>
              <a:t>Образование</a:t>
            </a:r>
            <a:r>
              <a:rPr lang="ru-RU" sz="2000" dirty="0" smtClean="0"/>
              <a:t>: Московский государственный университет (1810 г.–1812 г.)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00"/>
      </a:accent3>
      <a:accent4>
        <a:srgbClr val="FFB375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601</TotalTime>
  <Words>1312</Words>
  <Application>Microsoft Office PowerPoint</Application>
  <PresentationFormat>Экран (4:3)</PresentationFormat>
  <Paragraphs>213</Paragraphs>
  <Slides>32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  <vt:variant>
        <vt:lpstr>Произвольные показы</vt:lpstr>
      </vt:variant>
      <vt:variant>
        <vt:i4>1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  литература и математика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65</cp:revision>
  <dcterms:created xsi:type="dcterms:W3CDTF">2012-11-09T07:37:37Z</dcterms:created>
  <dcterms:modified xsi:type="dcterms:W3CDTF">2014-04-08T13:33:52Z</dcterms:modified>
</cp:coreProperties>
</file>