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68" r:id="rId2"/>
    <p:sldId id="256" r:id="rId3"/>
    <p:sldId id="257" r:id="rId4"/>
    <p:sldId id="258" r:id="rId5"/>
    <p:sldId id="261" r:id="rId6"/>
    <p:sldId id="263" r:id="rId7"/>
    <p:sldId id="264" r:id="rId8"/>
    <p:sldId id="265" r:id="rId9"/>
    <p:sldId id="26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C7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9D87F-E35E-4B44-87FC-9E5A1C62B934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50954-50B6-4512-8397-5392F2D82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50954-50B6-4512-8397-5392F2D82FD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502AB-2F86-4519-AE39-9CF4144A68CA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3CE07-7A30-4E49-B3D9-F55A44CA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8;&#1072;&#1090;&#1100;&#1103;&#1085;&#1072;\Desktop\&#1052;&#1054;&#1048;%20&#1048;&#1043;&#1056;&#1067;\&#1050;&#1054;&#1051;&#1045;&#1057;&#1054;%20&#1060;&#1054;&#1056;&#1058;&#1059;&#1053;&#1067;\&#1084;&#1091;&#1079;&#1099;&#1082;&#1072;\2.&#1074;&#1086;&#1083;&#1095;&#1086;&#1082;.mp3" TargetMode="Externa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24.xml"/><Relationship Id="rId18" Type="http://schemas.openxmlformats.org/officeDocument/2006/relationships/slide" Target="slide33.xml"/><Relationship Id="rId3" Type="http://schemas.openxmlformats.org/officeDocument/2006/relationships/slide" Target="slide32.xml"/><Relationship Id="rId7" Type="http://schemas.openxmlformats.org/officeDocument/2006/relationships/slide" Target="slide22.xml"/><Relationship Id="rId12" Type="http://schemas.openxmlformats.org/officeDocument/2006/relationships/slide" Target="slide25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9.xml"/><Relationship Id="rId1" Type="http://schemas.openxmlformats.org/officeDocument/2006/relationships/audio" Target="file:///C:\Users\&#1058;&#1072;&#1090;&#1100;&#1103;&#1085;&#1072;\Desktop\&#1052;&#1054;&#1048;%20&#1048;&#1043;&#1056;&#1067;\&#1050;&#1054;&#1051;&#1045;&#1057;&#1054;%20&#1060;&#1054;&#1056;&#1058;&#1059;&#1053;&#1067;\&#1084;&#1091;&#1079;&#1099;&#1082;&#1072;\2.&#1074;&#1086;&#1083;&#1095;&#1086;&#1082;.mp3" TargetMode="External"/><Relationship Id="rId6" Type="http://schemas.openxmlformats.org/officeDocument/2006/relationships/slide" Target="slide34.xml"/><Relationship Id="rId11" Type="http://schemas.openxmlformats.org/officeDocument/2006/relationships/slide" Target="slide23.xml"/><Relationship Id="rId5" Type="http://schemas.openxmlformats.org/officeDocument/2006/relationships/slide" Target="slide30.xml"/><Relationship Id="rId15" Type="http://schemas.openxmlformats.org/officeDocument/2006/relationships/slide" Target="slide27.xml"/><Relationship Id="rId10" Type="http://schemas.openxmlformats.org/officeDocument/2006/relationships/slide" Target="slide37.xml"/><Relationship Id="rId19" Type="http://schemas.openxmlformats.org/officeDocument/2006/relationships/image" Target="../media/image4.png"/><Relationship Id="rId4" Type="http://schemas.openxmlformats.org/officeDocument/2006/relationships/slide" Target="slide36.xml"/><Relationship Id="rId9" Type="http://schemas.openxmlformats.org/officeDocument/2006/relationships/slide" Target="slide35.xml"/><Relationship Id="rId1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slide" Target="slide21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42.xml"/><Relationship Id="rId18" Type="http://schemas.openxmlformats.org/officeDocument/2006/relationships/slide" Target="slide51.xml"/><Relationship Id="rId3" Type="http://schemas.openxmlformats.org/officeDocument/2006/relationships/slide" Target="slide50.xml"/><Relationship Id="rId7" Type="http://schemas.openxmlformats.org/officeDocument/2006/relationships/slide" Target="slide40.xml"/><Relationship Id="rId12" Type="http://schemas.openxmlformats.org/officeDocument/2006/relationships/slide" Target="slide43.xml"/><Relationship Id="rId17" Type="http://schemas.openxmlformats.org/officeDocument/2006/relationships/slide" Target="slide49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7.xml"/><Relationship Id="rId1" Type="http://schemas.openxmlformats.org/officeDocument/2006/relationships/audio" Target="file:///C:\Users\&#1058;&#1072;&#1090;&#1100;&#1103;&#1085;&#1072;\Desktop\&#1052;&#1054;&#1048;%20&#1048;&#1043;&#1056;&#1067;\&#1050;&#1054;&#1051;&#1045;&#1057;&#1054;%20&#1060;&#1054;&#1056;&#1058;&#1059;&#1053;&#1067;\&#1084;&#1091;&#1079;&#1099;&#1082;&#1072;\2.&#1074;&#1086;&#1083;&#1095;&#1086;&#1082;.mp3" TargetMode="External"/><Relationship Id="rId6" Type="http://schemas.openxmlformats.org/officeDocument/2006/relationships/slide" Target="slide52.xml"/><Relationship Id="rId11" Type="http://schemas.openxmlformats.org/officeDocument/2006/relationships/slide" Target="slide41.xml"/><Relationship Id="rId5" Type="http://schemas.openxmlformats.org/officeDocument/2006/relationships/slide" Target="slide48.xml"/><Relationship Id="rId15" Type="http://schemas.openxmlformats.org/officeDocument/2006/relationships/slide" Target="slide45.xml"/><Relationship Id="rId10" Type="http://schemas.openxmlformats.org/officeDocument/2006/relationships/slide" Target="slide39.xml"/><Relationship Id="rId19" Type="http://schemas.openxmlformats.org/officeDocument/2006/relationships/image" Target="../media/image5.png"/><Relationship Id="rId4" Type="http://schemas.openxmlformats.org/officeDocument/2006/relationships/slide" Target="slide54.xml"/><Relationship Id="rId9" Type="http://schemas.openxmlformats.org/officeDocument/2006/relationships/slide" Target="slide53.xml"/><Relationship Id="rId14" Type="http://schemas.openxmlformats.org/officeDocument/2006/relationships/slide" Target="slide4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8.xml"/><Relationship Id="rId1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6.xml"/><Relationship Id="rId12" Type="http://schemas.openxmlformats.org/officeDocument/2006/relationships/slide" Target="slide18.xml"/><Relationship Id="rId17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19.xml"/><Relationship Id="rId1" Type="http://schemas.openxmlformats.org/officeDocument/2006/relationships/audio" Target="file:///C:\Users\&#1058;&#1072;&#1090;&#1100;&#1103;&#1085;&#1072;\Desktop\&#1052;&#1054;&#1048;%20&#1048;&#1043;&#1056;&#1067;\&#1050;&#1054;&#1051;&#1045;&#1057;&#1054;%20&#1060;&#1054;&#1056;&#1058;&#1059;&#1053;&#1067;\&#1084;&#1091;&#1079;&#1099;&#1082;&#1072;\2.&#1074;&#1086;&#1083;&#1095;&#1086;&#1082;.mp3" TargetMode="External"/><Relationship Id="rId6" Type="http://schemas.openxmlformats.org/officeDocument/2006/relationships/slide" Target="slide10.xml"/><Relationship Id="rId11" Type="http://schemas.openxmlformats.org/officeDocument/2006/relationships/slide" Target="slide11.xml"/><Relationship Id="rId5" Type="http://schemas.openxmlformats.org/officeDocument/2006/relationships/slide" Target="slide9.xml"/><Relationship Id="rId15" Type="http://schemas.openxmlformats.org/officeDocument/2006/relationships/slide" Target="slide5.xml"/><Relationship Id="rId10" Type="http://schemas.openxmlformats.org/officeDocument/2006/relationships/slide" Target="slide6.xml"/><Relationship Id="rId19" Type="http://schemas.openxmlformats.org/officeDocument/2006/relationships/image" Target="../media/image3.png"/><Relationship Id="rId4" Type="http://schemas.openxmlformats.org/officeDocument/2006/relationships/slide" Target="slide13.xml"/><Relationship Id="rId9" Type="http://schemas.openxmlformats.org/officeDocument/2006/relationships/slide" Target="slide20.xml"/><Relationship Id="rId14" Type="http://schemas.openxmlformats.org/officeDocument/2006/relationships/slide" Target="slide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ДИДАКТИЧЕСКАЯ ИГРА</a:t>
            </a:r>
            <a:br>
              <a:rPr lang="ru-RU" sz="54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54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«КОЛЕСО ФОРТУНЫ»</a:t>
            </a:r>
            <a:endParaRPr lang="ru-RU" sz="5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572140"/>
            <a:ext cx="6400800" cy="900122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Автор: Печенкина Т.А.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учитель технологии МОКУ «Хорогочинская СОШ»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2012 год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5214942" y="2357430"/>
            <a:ext cx="3357586" cy="3071834"/>
            <a:chOff x="2643174" y="1500174"/>
            <a:chExt cx="3357586" cy="307183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643174" y="1500174"/>
              <a:ext cx="3357586" cy="3071834"/>
              <a:chOff x="1571604" y="571480"/>
              <a:chExt cx="6215106" cy="6072230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2285984" y="507207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2357422" y="1357298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Овал 6"/>
              <p:cNvSpPr/>
              <p:nvPr/>
            </p:nvSpPr>
            <p:spPr>
              <a:xfrm>
                <a:off x="4357686" y="5929330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1571604" y="3214686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4357686" y="571480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7072330" y="328612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1785918" y="2285992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3214678" y="714356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5500694" y="78579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6929454" y="2285992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6357950" y="1428736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6215074" y="5286388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6858016" y="435769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5429256" y="578645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3143240" y="5786454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714480" y="4214818"/>
                <a:ext cx="714380" cy="71438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angle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>
              <a:off x="3143240" y="1928802"/>
              <a:ext cx="2500330" cy="2286016"/>
              <a:chOff x="2071670" y="1285860"/>
              <a:chExt cx="4929222" cy="4786346"/>
            </a:xfrm>
          </p:grpSpPr>
          <p:grpSp>
            <p:nvGrpSpPr>
              <p:cNvPr id="22" name="Группа 39"/>
              <p:cNvGrpSpPr/>
              <p:nvPr/>
            </p:nvGrpSpPr>
            <p:grpSpPr>
              <a:xfrm>
                <a:off x="2071670" y="1285860"/>
                <a:ext cx="4786346" cy="4786346"/>
                <a:chOff x="2214546" y="1285860"/>
                <a:chExt cx="4786346" cy="4786346"/>
              </a:xfrm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357422" y="1357298"/>
                  <a:ext cx="4643470" cy="4572032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angle"/>
                </a:sp3d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Прямоугольник 25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Равнобедренный треугольник 28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Равнобедренный треугольник 29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Равнобедренный треугольник 30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Равнобедренный треугольник 22"/>
              <p:cNvSpPr/>
              <p:nvPr/>
            </p:nvSpPr>
            <p:spPr>
              <a:xfrm rot="5400000">
                <a:off x="6286512" y="3286124"/>
                <a:ext cx="642942" cy="785818"/>
              </a:xfrm>
              <a:prstGeom prst="triangle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3" name="Овал 32"/>
          <p:cNvSpPr/>
          <p:nvPr/>
        </p:nvSpPr>
        <p:spPr>
          <a:xfrm>
            <a:off x="6715140" y="3714752"/>
            <a:ext cx="428628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9" descr="Копия Image00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00240"/>
            <a:ext cx="2286016" cy="2679461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35" name="TextBox 34"/>
          <p:cNvSpPr txBox="1"/>
          <p:nvPr/>
        </p:nvSpPr>
        <p:spPr>
          <a:xfrm>
            <a:off x="357158" y="4286256"/>
            <a:ext cx="3837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для учащихся 5-8 классов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по предмету «Технология»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9" name="Овал 38">
            <a:hlinkClick r:id="rId4" action="ppaction://hlinksldjump"/>
          </p:cNvPr>
          <p:cNvSpPr/>
          <p:nvPr/>
        </p:nvSpPr>
        <p:spPr>
          <a:xfrm>
            <a:off x="8215338" y="592933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2.волч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323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777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КАПУСТА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18472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6</a:t>
            </a:r>
            <a:r>
              <a:rPr lang="ru-RU" sz="3200" b="1" dirty="0" smtClean="0">
                <a:solidFill>
                  <a:srgbClr val="7030A0"/>
                </a:solidFill>
              </a:rPr>
              <a:t>. БЫВАЕТ ЦВЕТНОЙ, БЕЛОКАЧАННОЙ,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БРЮССЕЛЬСКОЙ.</a:t>
            </a:r>
          </a:p>
          <a:p>
            <a:endParaRPr lang="ru-RU" dirty="0"/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РЕПА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9371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7. ОВОЩ, КОТОРЫЙ В РУССКОЙ СКАЗКЕ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«ТЯНУТ _ ПОТЯНУТ, А ВЫТЯНУТЬ НЕ МОГУТ».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265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ПЁТР </a:t>
            </a:r>
            <a:r>
              <a:rPr lang="en-US" sz="3200" b="1" dirty="0" smtClean="0">
                <a:solidFill>
                  <a:srgbClr val="FF0000"/>
                </a:solidFill>
              </a:rPr>
              <a:t>I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2711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8</a:t>
            </a:r>
            <a:r>
              <a:rPr lang="ru-RU" sz="3200" b="1" dirty="0" smtClean="0">
                <a:solidFill>
                  <a:srgbClr val="7030A0"/>
                </a:solidFill>
              </a:rPr>
              <a:t>. КТО ЗАВЕЗ В РОССИЮ В НАЧАЛЕ </a:t>
            </a:r>
            <a:r>
              <a:rPr lang="en-US" sz="3200" b="1" dirty="0" smtClean="0">
                <a:solidFill>
                  <a:srgbClr val="7030A0"/>
                </a:solidFill>
              </a:rPr>
              <a:t>XVIII</a:t>
            </a:r>
            <a:r>
              <a:rPr lang="ru-RU" sz="3200" b="1" dirty="0" smtClean="0">
                <a:solidFill>
                  <a:srgbClr val="7030A0"/>
                </a:solidFill>
              </a:rPr>
              <a:t> ВЕКА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ИЗ ГОЛЛАНДИИ КАРТОФЕЛЬ?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712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СВЕКЛА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831824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9. </a:t>
            </a:r>
            <a:r>
              <a:rPr lang="ru-RU" sz="2800" b="1" dirty="0" smtClean="0">
                <a:solidFill>
                  <a:srgbClr val="7030A0"/>
                </a:solidFill>
              </a:rPr>
              <a:t>РОДИНОЙ ЭТОГО ОВОЩА ЯВЛЯЕТСЯ ДРЕВНИЙ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ВАВИЛОН. ОДНАКО НАЗВАНИЕ ЕГО ПРИШЛО ИЗ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ГРЕЧЕСКОГО ЯЗЫКА – ОТ СЛОВА «СЕКЛУОН». НА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РУСИ К НЕМУ ОТНОСИЛИСЬ ПОЧТИТЕЛЬНО.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СОК ЭТОГО ОВОЩА ПРИМЕНЯЛИ В ЛЕЧЕБНЫХ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ЦЕЛЯХ.</a:t>
            </a:r>
          </a:p>
          <a:p>
            <a:endParaRPr lang="ru-RU" dirty="0"/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3357554" y="3357562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941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ВИНЕГРЕТ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3639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10. ХОЛОДНОЕ БЛЮДО ИЗ МЕЛКО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НАРЕЗАННЫХ ВАРЕНЫХ ОВОЩЕЙ.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81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ЯБЛОКО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478586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11. ЭТОТ СЛЕГКА НАДКУШЕННЫЙ ФРУКТ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СТАЛ СИМВОЛОМ КОМПЬЮТЕРОВ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«МАКИНТОШ».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3143240" y="2928934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81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ЯБЛОКО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642918"/>
            <a:ext cx="80518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12. ФРУКТ, КОТОРЫЙ БЫВАЕТ «ЗОЛОТЫМ»,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«НАЛИВНЫМ», «МОЛОДИЛЬНЫМ».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ЛИМОН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4703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13. ФРУКТ С БОЛЬШИМ СОДЕРЖАНИЕМ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ВИТАМИНА «С». В 1795 ГОДУ В АНГЛИИ БЫЛ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ИЗДАН УКАЗ, ПО КОТОРОМУ ЭКИПАЖАМ 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КОРАБЛЕЙ ЕЖЕДНЕВНО ВЫДАВАЛИ СОК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ИЗ НЕГО.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3286116" y="3143248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853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ИЗ ВИШНЕВЫХ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0912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14. САДЫ ИЗ КАКИХ ПЛОДОВО-ЯГОДНЫХ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ДЕРЕВЬЕВ ЗАЛОЖИЛ ОСНОВАТЕЛЬ МОСКВЫ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ЮРИЙ ДОЛГОРУКИЙ?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3214678" y="3071810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776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ПЕРСИК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917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15. РАСШИФРУЙТЕ СЛОВО: </a:t>
            </a:r>
            <a:r>
              <a:rPr lang="ru-RU" sz="3200" b="1" dirty="0" smtClean="0">
                <a:solidFill>
                  <a:srgbClr val="FF0000"/>
                </a:solidFill>
              </a:rPr>
              <a:t>К Е Р П С И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0" y="142852"/>
            <a:ext cx="3000364" cy="53245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КОЛЕСО</a:t>
            </a:r>
            <a:endParaRPr lang="ru-RU" sz="36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Ф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О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Р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Т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У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Н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Ы</a:t>
            </a:r>
          </a:p>
        </p:txBody>
      </p:sp>
      <p:sp>
        <p:nvSpPr>
          <p:cNvPr id="34" name="Овал 33">
            <a:hlinkClick r:id="rId2" action="ppaction://hlinksldjump"/>
          </p:cNvPr>
          <p:cNvSpPr/>
          <p:nvPr/>
        </p:nvSpPr>
        <p:spPr>
          <a:xfrm>
            <a:off x="7072330" y="5929330"/>
            <a:ext cx="1857388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НАЧАТЬ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14414" y="571481"/>
            <a:ext cx="73581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ПРАВИЛА ИГРЫ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	Игра состоит из трех тем, которые выбирают участники игры.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	Одна тема содержит 16 вопросов, каждый вопрос оценивается баллами, указанными </a:t>
            </a:r>
            <a:r>
              <a:rPr lang="ru-RU" sz="2400" b="1" dirty="0" smtClean="0">
                <a:solidFill>
                  <a:srgbClr val="7030A0"/>
                </a:solidFill>
              </a:rPr>
              <a:t>на кнопке, выделенной красным цветом</a:t>
            </a:r>
            <a:r>
              <a:rPr lang="ru-RU" sz="2400" b="1" dirty="0" smtClean="0">
                <a:solidFill>
                  <a:srgbClr val="7030A0"/>
                </a:solidFill>
              </a:rPr>
              <a:t>.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	Переход к вопросу осуществляется нажатием на центр барабана, после вращения стрелка укажет на кнопку с вопросом.  Нажатием на эту кнопку переходим к вопросу. 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	С помощью управляющей кнопки осуществляется переход к барабану.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	Для перехода в главное меню использовать управляющую кнопку «главное меню».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ИГРАЙТЕ! ПОБЕЖДАЙТЕ!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ЖЕЛАЮ УДАЧИ!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81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ЯБЛОКО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357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16. НЕ СРЫВАЙ …, ПОКА ЗЕЛЕНО: … СОЗРЕЕТ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- САМО УПАДЕТ.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57422" y="1357298"/>
            <a:ext cx="4643470" cy="457203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2214546" y="507207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2357422" y="135729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4357686" y="5929330"/>
            <a:ext cx="714380" cy="64294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1500166" y="321468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Овал 9">
            <a:hlinkClick r:id="rId7" action="ppaction://hlinksldjump"/>
          </p:cNvPr>
          <p:cNvSpPr/>
          <p:nvPr/>
        </p:nvSpPr>
        <p:spPr>
          <a:xfrm>
            <a:off x="4357686" y="57148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Овал 10">
            <a:hlinkClick r:id="rId8" action="ppaction://hlinksldjump"/>
          </p:cNvPr>
          <p:cNvSpPr/>
          <p:nvPr/>
        </p:nvSpPr>
        <p:spPr>
          <a:xfrm>
            <a:off x="7072330" y="328612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>
            <a:off x="1714480" y="22145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Овал 12">
            <a:hlinkClick r:id="rId10" action="ppaction://hlinksldjump"/>
          </p:cNvPr>
          <p:cNvSpPr/>
          <p:nvPr/>
        </p:nvSpPr>
        <p:spPr>
          <a:xfrm>
            <a:off x="3214678" y="71435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4" name="Овал 13">
            <a:hlinkClick r:id="rId11" action="ppaction://hlinksldjump"/>
          </p:cNvPr>
          <p:cNvSpPr/>
          <p:nvPr/>
        </p:nvSpPr>
        <p:spPr>
          <a:xfrm>
            <a:off x="5500694" y="7857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5" name="Овал 14">
            <a:hlinkClick r:id="rId12" action="ppaction://hlinksldjump"/>
          </p:cNvPr>
          <p:cNvSpPr/>
          <p:nvPr/>
        </p:nvSpPr>
        <p:spPr>
          <a:xfrm>
            <a:off x="6929454" y="2285992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6" name="Овал 15">
            <a:hlinkClick r:id="rId13" action="ppaction://hlinksldjump"/>
          </p:cNvPr>
          <p:cNvSpPr/>
          <p:nvPr/>
        </p:nvSpPr>
        <p:spPr>
          <a:xfrm>
            <a:off x="6357950" y="142873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Овал 16">
            <a:hlinkClick r:id="rId14" action="ppaction://hlinksldjump"/>
          </p:cNvPr>
          <p:cNvSpPr/>
          <p:nvPr/>
        </p:nvSpPr>
        <p:spPr>
          <a:xfrm>
            <a:off x="6215074" y="528638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8" name="Овал 17">
            <a:hlinkClick r:id="rId15" action="ppaction://hlinksldjump"/>
          </p:cNvPr>
          <p:cNvSpPr/>
          <p:nvPr/>
        </p:nvSpPr>
        <p:spPr>
          <a:xfrm>
            <a:off x="6858016" y="43576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Овал 18">
            <a:hlinkClick r:id="rId16" action="ppaction://hlinksldjump"/>
          </p:cNvPr>
          <p:cNvSpPr/>
          <p:nvPr/>
        </p:nvSpPr>
        <p:spPr>
          <a:xfrm>
            <a:off x="5429256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Овал 19">
            <a:hlinkClick r:id="rId17" action="ppaction://hlinksldjump"/>
          </p:cNvPr>
          <p:cNvSpPr/>
          <p:nvPr/>
        </p:nvSpPr>
        <p:spPr>
          <a:xfrm>
            <a:off x="3071802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1" name="Овал 20">
            <a:hlinkClick r:id="rId18" action="ppaction://hlinksldjump"/>
          </p:cNvPr>
          <p:cNvSpPr/>
          <p:nvPr/>
        </p:nvSpPr>
        <p:spPr>
          <a:xfrm>
            <a:off x="1714480" y="421481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4" name="Блок-схема: подготовка 93">
            <a:hlinkClick r:id="" action="ppaction://hlinkshowjump?jump=firstslide"/>
          </p:cNvPr>
          <p:cNvSpPr/>
          <p:nvPr/>
        </p:nvSpPr>
        <p:spPr>
          <a:xfrm>
            <a:off x="6500826" y="21429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3" name="Группа 94"/>
          <p:cNvGrpSpPr/>
          <p:nvPr/>
        </p:nvGrpSpPr>
        <p:grpSpPr>
          <a:xfrm>
            <a:off x="2200113" y="1077191"/>
            <a:ext cx="4576199" cy="4786346"/>
            <a:chOff x="2200113" y="1077191"/>
            <a:chExt cx="4576199" cy="4786346"/>
          </a:xfrm>
        </p:grpSpPr>
        <p:grpSp>
          <p:nvGrpSpPr>
            <p:cNvPr id="4" name="Группа 92"/>
            <p:cNvGrpSpPr/>
            <p:nvPr/>
          </p:nvGrpSpPr>
          <p:grpSpPr>
            <a:xfrm>
              <a:off x="2200113" y="1077191"/>
              <a:ext cx="4576199" cy="4786346"/>
              <a:chOff x="2308558" y="1073933"/>
              <a:chExt cx="4576199" cy="4786346"/>
            </a:xfrm>
          </p:grpSpPr>
          <p:grpSp>
            <p:nvGrpSpPr>
              <p:cNvPr id="5" name="Группа 38"/>
              <p:cNvGrpSpPr/>
              <p:nvPr/>
            </p:nvGrpSpPr>
            <p:grpSpPr>
              <a:xfrm rot="1476514">
                <a:off x="2308558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43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Равнобедренный треугольник 44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Равнобедренный треугольник 45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Равнобедренный треугольник 46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0" name="Равнобедренный треугольник 39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8" name="Управляющая кнопка: домой 107">
            <a:hlinkClick r:id="" action="ppaction://hlinkshowjump?jump=firstslide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118"/>
          <p:cNvGrpSpPr/>
          <p:nvPr/>
        </p:nvGrpSpPr>
        <p:grpSpPr>
          <a:xfrm rot="13361353">
            <a:off x="2373661" y="1417332"/>
            <a:ext cx="4576199" cy="4786346"/>
            <a:chOff x="2200113" y="1077191"/>
            <a:chExt cx="4576199" cy="4786346"/>
          </a:xfrm>
        </p:grpSpPr>
        <p:grpSp>
          <p:nvGrpSpPr>
            <p:cNvPr id="23" name="Группа 92"/>
            <p:cNvGrpSpPr/>
            <p:nvPr/>
          </p:nvGrpSpPr>
          <p:grpSpPr>
            <a:xfrm>
              <a:off x="2200109" y="1077191"/>
              <a:ext cx="4576203" cy="4786346"/>
              <a:chOff x="2308554" y="1073933"/>
              <a:chExt cx="4576203" cy="4786346"/>
            </a:xfrm>
          </p:grpSpPr>
          <p:grpSp>
            <p:nvGrpSpPr>
              <p:cNvPr id="24" name="Группа 38"/>
              <p:cNvGrpSpPr/>
              <p:nvPr/>
            </p:nvGrpSpPr>
            <p:grpSpPr>
              <a:xfrm rot="1476514">
                <a:off x="2308554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124" name="Прямоугольник 1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5" name="Прямоугольник 1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6" name="Прямоугольник 1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7" name="Прямоугольник 1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Равнобедренный треугольник 1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Равнобедренный треугольник 1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0" name="Равнобедренный треугольник 1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3" name="Равнобедренный треугольник 1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1" name="Овал 1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346"/>
          <p:cNvGrpSpPr/>
          <p:nvPr/>
        </p:nvGrpSpPr>
        <p:grpSpPr>
          <a:xfrm rot="6678910">
            <a:off x="2559006" y="1179802"/>
            <a:ext cx="4576199" cy="4786346"/>
            <a:chOff x="2200113" y="1077191"/>
            <a:chExt cx="4576199" cy="4786346"/>
          </a:xfrm>
        </p:grpSpPr>
        <p:grpSp>
          <p:nvGrpSpPr>
            <p:cNvPr id="2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2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52" name="Прямоугольник 35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3" name="Прямоугольник 35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4" name="Прямоугольник 35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5" name="Прямоугольник 35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6" name="Равнобедренный треугольник 35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7" name="Равнобедренный треугольник 35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8" name="Равнобедренный треугольник 35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51" name="Равнобедренный треугольник 35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9" name="Овал 34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358"/>
          <p:cNvGrpSpPr/>
          <p:nvPr/>
        </p:nvGrpSpPr>
        <p:grpSpPr>
          <a:xfrm rot="17568708">
            <a:off x="2162286" y="1215285"/>
            <a:ext cx="4576199" cy="4786346"/>
            <a:chOff x="2200113" y="1077191"/>
            <a:chExt cx="4576199" cy="4786346"/>
          </a:xfrm>
        </p:grpSpPr>
        <p:grpSp>
          <p:nvGrpSpPr>
            <p:cNvPr id="3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1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64" name="Прямоугольник 36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5" name="Прямоугольник 36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6" name="Прямоугольник 36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7" name="Прямоугольник 36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8" name="Равнобедренный треугольник 36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9" name="Равнобедренный треугольник 36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0" name="Равнобедренный треугольник 36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3" name="Равнобедренный треугольник 36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1" name="Овал 36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70"/>
          <p:cNvGrpSpPr/>
          <p:nvPr/>
        </p:nvGrpSpPr>
        <p:grpSpPr>
          <a:xfrm rot="3911876">
            <a:off x="2450039" y="1003205"/>
            <a:ext cx="4576199" cy="4786346"/>
            <a:chOff x="2200113" y="1077191"/>
            <a:chExt cx="4576199" cy="4786346"/>
          </a:xfrm>
        </p:grpSpPr>
        <p:grpSp>
          <p:nvGrpSpPr>
            <p:cNvPr id="33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76" name="Прямоугольник 37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7" name="Прямоугольник 37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8" name="Прямоугольник 37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9" name="Прямоугольник 37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0" name="Равнобедренный треугольник 37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1" name="Равнобедренный треугольник 38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2" name="Равнобедренный треугольник 38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75" name="Равнобедренный треугольник 37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73" name="Овал 37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82"/>
          <p:cNvGrpSpPr/>
          <p:nvPr/>
        </p:nvGrpSpPr>
        <p:grpSpPr>
          <a:xfrm rot="9328347">
            <a:off x="2529374" y="1313134"/>
            <a:ext cx="4576199" cy="4786346"/>
            <a:chOff x="2200113" y="1077191"/>
            <a:chExt cx="4576199" cy="4786346"/>
          </a:xfrm>
        </p:grpSpPr>
        <p:grpSp>
          <p:nvGrpSpPr>
            <p:cNvPr id="3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88" name="Прямоугольник 38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9" name="Прямоугольник 38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0" name="Прямоугольник 38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1" name="Прямоугольник 39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2" name="Равнобедренный треугольник 39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3" name="Равнобедренный треугольник 39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4" name="Равнобедренный треугольник 39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87" name="Равнобедренный треугольник 38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5" name="Овал 38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94"/>
          <p:cNvGrpSpPr/>
          <p:nvPr/>
        </p:nvGrpSpPr>
        <p:grpSpPr>
          <a:xfrm rot="16200000">
            <a:off x="2205148" y="1285429"/>
            <a:ext cx="4576199" cy="4786346"/>
            <a:chOff x="2200113" y="1077191"/>
            <a:chExt cx="4576199" cy="4786346"/>
          </a:xfrm>
        </p:grpSpPr>
        <p:grpSp>
          <p:nvGrpSpPr>
            <p:cNvPr id="39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8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00" name="Прямоугольник 39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1" name="Прямоугольник 40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2" name="Прямоугольник 40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3" name="Прямоугольник 40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4" name="Равнобедренный треугольник 40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5" name="Равнобедренный треугольник 40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6" name="Равнобедренный треугольник 40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99" name="Равнобедренный треугольник 39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7" name="Овал 39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Группа 406"/>
          <p:cNvGrpSpPr/>
          <p:nvPr/>
        </p:nvGrpSpPr>
        <p:grpSpPr>
          <a:xfrm rot="1423377">
            <a:off x="2383119" y="969839"/>
            <a:ext cx="4576199" cy="4786346"/>
            <a:chOff x="2200113" y="1077191"/>
            <a:chExt cx="4576199" cy="4786346"/>
          </a:xfrm>
        </p:grpSpPr>
        <p:grpSp>
          <p:nvGrpSpPr>
            <p:cNvPr id="5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1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2" name="Прямоугольник 41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3" name="Прямоугольник 41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4" name="Прямоугольник 41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5" name="Прямоугольник 41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6" name="Равнобедренный треугольник 41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7" name="Равнобедренный треугольник 41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8" name="Равнобедренный треугольник 41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11" name="Равнобедренный треугольник 41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9" name="Овал 40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418"/>
          <p:cNvGrpSpPr/>
          <p:nvPr/>
        </p:nvGrpSpPr>
        <p:grpSpPr>
          <a:xfrm rot="12024129">
            <a:off x="2508280" y="1336950"/>
            <a:ext cx="4576199" cy="4786346"/>
            <a:chOff x="2200113" y="1077191"/>
            <a:chExt cx="4576199" cy="4786346"/>
          </a:xfrm>
        </p:grpSpPr>
        <p:grpSp>
          <p:nvGrpSpPr>
            <p:cNvPr id="53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24" name="Прямоугольник 4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5" name="Прямоугольник 4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7" name="Прямоугольник 4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8" name="Равнобедренный треугольник 4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9" name="Равнобедренный треугольник 4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0" name="Равнобедренный треугольник 4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23" name="Равнобедренный треугольник 4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1" name="Овал 4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430"/>
          <p:cNvGrpSpPr/>
          <p:nvPr/>
        </p:nvGrpSpPr>
        <p:grpSpPr>
          <a:xfrm rot="20190954">
            <a:off x="2264311" y="1070737"/>
            <a:ext cx="4576199" cy="4786346"/>
            <a:chOff x="2200113" y="1077191"/>
            <a:chExt cx="4576199" cy="4786346"/>
          </a:xfrm>
        </p:grpSpPr>
        <p:grpSp>
          <p:nvGrpSpPr>
            <p:cNvPr id="5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36" name="Прямоугольник 43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7" name="Прямоугольник 43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8" name="Прямоугольник 43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9" name="Прямоугольник 43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0" name="Равнобедренный треугольник 43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1" name="Равнобедренный треугольник 44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2" name="Равнобедренный треугольник 44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35" name="Равнобедренный треугольник 43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3" name="Овал 43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442"/>
          <p:cNvGrpSpPr/>
          <p:nvPr/>
        </p:nvGrpSpPr>
        <p:grpSpPr>
          <a:xfrm rot="5400000">
            <a:off x="2533933" y="1037911"/>
            <a:ext cx="4576199" cy="4786346"/>
            <a:chOff x="2200113" y="1077191"/>
            <a:chExt cx="4576199" cy="4786346"/>
          </a:xfrm>
        </p:grpSpPr>
        <p:grpSp>
          <p:nvGrpSpPr>
            <p:cNvPr id="59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0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48" name="Прямоугольник 44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9" name="Прямоугольник 44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0" name="Прямоугольник 44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1" name="Прямоугольник 45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2" name="Равнобедренный треугольник 45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3" name="Равнобедренный треугольник 45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4" name="Равнобедренный треугольник 45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47" name="Равнобедренный треугольник 44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5" name="Овал 44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454"/>
          <p:cNvGrpSpPr/>
          <p:nvPr/>
        </p:nvGrpSpPr>
        <p:grpSpPr>
          <a:xfrm rot="14637972">
            <a:off x="2366667" y="1358522"/>
            <a:ext cx="4576199" cy="4786346"/>
            <a:chOff x="2200113" y="1077191"/>
            <a:chExt cx="4576199" cy="4786346"/>
          </a:xfrm>
        </p:grpSpPr>
        <p:grpSp>
          <p:nvGrpSpPr>
            <p:cNvPr id="62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3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60" name="Прямоугольник 45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1" name="Прямоугольник 46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2" name="Прямоугольник 46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3" name="Прямоугольник 46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4" name="Равнобедренный треугольник 46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5" name="Равнобедренный треугольник 46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6" name="Равнобедренный треугольник 46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9" name="Равнобедренный треугольник 45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57" name="Овал 45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466"/>
          <p:cNvGrpSpPr/>
          <p:nvPr/>
        </p:nvGrpSpPr>
        <p:grpSpPr>
          <a:xfrm rot="7798511">
            <a:off x="2516012" y="1173897"/>
            <a:ext cx="4576199" cy="4786346"/>
            <a:chOff x="2200113" y="1077191"/>
            <a:chExt cx="4576199" cy="4786346"/>
          </a:xfrm>
        </p:grpSpPr>
        <p:grpSp>
          <p:nvGrpSpPr>
            <p:cNvPr id="65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6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72" name="Прямоугольник 47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3" name="Прямоугольник 47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4" name="Прямоугольник 47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5" name="Прямоугольник 47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6" name="Равнобедренный треугольник 47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7" name="Равнобедренный треугольник 47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8" name="Равнобедренный треугольник 47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71" name="Равнобедренный треугольник 47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69" name="Овал 46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478"/>
          <p:cNvGrpSpPr/>
          <p:nvPr/>
        </p:nvGrpSpPr>
        <p:grpSpPr>
          <a:xfrm rot="18709521">
            <a:off x="2139636" y="1182777"/>
            <a:ext cx="4576199" cy="4786346"/>
            <a:chOff x="2200113" y="1077191"/>
            <a:chExt cx="4576199" cy="4786346"/>
          </a:xfrm>
        </p:grpSpPr>
        <p:grpSp>
          <p:nvGrpSpPr>
            <p:cNvPr id="68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9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84" name="Прямоугольник 48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5" name="Прямоугольник 48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6" name="Прямоугольник 48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7" name="Прямоугольник 48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8" name="Равнобедренный треугольник 48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9" name="Равнобедренный треугольник 48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0" name="Равнобедренный треугольник 48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83" name="Равнобедренный треугольник 48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81" name="Овал 48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0" name="Группа 490"/>
          <p:cNvGrpSpPr/>
          <p:nvPr/>
        </p:nvGrpSpPr>
        <p:grpSpPr>
          <a:xfrm rot="2427478">
            <a:off x="2363071" y="912474"/>
            <a:ext cx="4576199" cy="4786346"/>
            <a:chOff x="2200113" y="1077191"/>
            <a:chExt cx="4576199" cy="4786346"/>
          </a:xfrm>
        </p:grpSpPr>
        <p:grpSp>
          <p:nvGrpSpPr>
            <p:cNvPr id="71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72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96" name="Прямоугольник 49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7" name="Прямоугольник 49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8" name="Прямоугольник 49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9" name="Прямоугольник 49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0" name="Равнобедренный треугольник 49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1" name="Равнобедренный треугольник 50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2" name="Равнобедренный треугольник 50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95" name="Равнобедренный треугольник 49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3" name="Овал 49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502"/>
          <p:cNvGrpSpPr/>
          <p:nvPr/>
        </p:nvGrpSpPr>
        <p:grpSpPr>
          <a:xfrm rot="10569008">
            <a:off x="2441504" y="1219774"/>
            <a:ext cx="4576199" cy="4786346"/>
            <a:chOff x="2200113" y="1077191"/>
            <a:chExt cx="4576199" cy="4786346"/>
          </a:xfrm>
        </p:grpSpPr>
        <p:grpSp>
          <p:nvGrpSpPr>
            <p:cNvPr id="74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75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508" name="Прямоугольник 50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9" name="Прямоугольник 50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0" name="Прямоугольник 50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1" name="Прямоугольник 51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2" name="Равнобедренный треугольник 51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3" name="Равнобедренный треугольник 51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4" name="Равнобедренный треугольник 51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07" name="Равнобедренный треугольник 50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05" name="Овал 50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3" name="2.волч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35" fill="hold"/>
                                        <p:tgtEl>
                                          <p:spTgt spid="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00"/>
                            </p:stCondLst>
                            <p:childTnLst>
                              <p:par>
                                <p:cTn id="25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1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showWhenStopped="0">
                <p:cTn id="3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0615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ШОВ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714356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7030A0"/>
                </a:solidFill>
              </a:rPr>
              <a:t>МЕСТО СОЕДИНЕНИЯ ДВУХ ИЛИ </a:t>
            </a:r>
          </a:p>
          <a:p>
            <a:pPr marL="514350" indent="-514350"/>
            <a:r>
              <a:rPr lang="ru-RU" sz="3200" b="1" dirty="0" smtClean="0">
                <a:solidFill>
                  <a:srgbClr val="7030A0"/>
                </a:solidFill>
              </a:rPr>
              <a:t>НЕСКОЛЬКИХ СЛОЕВ ТКАНИ СТРОЧКОЙ.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8" name="Пятиугольник 7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750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КРЮЧОК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8385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2. ИНСТРУМЕНТ ДЛЯ ВЫВЯЗЫВАНИЯ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ВОЗДУШНЫХ ПЕТЕЛЬ.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814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СТРОЧКА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249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3. ПОСЛЕДОВАТЕЛЬНЫЙ РЯД СТЕЖКОВ.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246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КАНВА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5742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4. ТКАНЬ ДЛЯ ВЫШИВАНИЯ ШВОМ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«ПРОСТОЙ КРЕСТ».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296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АТЛАС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458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5. И ТКАНЬ, И СБОРНИК КАРТ.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КРОМКА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567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6. НЕОСЫПАЮЩИЙСЯ КРАЙ ТКАНИ.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57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ЛЕКАЛО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7. ФИГУРНАЯ ЛИНЕЙКА.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289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НАПЕРСТОК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6095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8. ЗАГАДКА. «БЕЖИТ СВИНКА, ИСТЫКАНА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СПИНКА».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подготовка 8">
            <a:hlinkClick r:id="rId3" action="ppaction://hlinksldjump"/>
          </p:cNvPr>
          <p:cNvSpPr/>
          <p:nvPr/>
        </p:nvSpPr>
        <p:spPr>
          <a:xfrm>
            <a:off x="5715008" y="571480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Овощи, фрукты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12" name="Рисунок 9" descr="Копия Image004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428736"/>
            <a:ext cx="3717841" cy="4357718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500042"/>
            <a:ext cx="2857488" cy="53245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КОЛЕСО</a:t>
            </a:r>
            <a:endParaRPr lang="ru-RU" sz="36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7030A0"/>
              </a:solidFill>
            </a:endParaRP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Ф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О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Р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Т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У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Н</a:t>
            </a:r>
          </a:p>
          <a:p>
            <a:r>
              <a:rPr lang="ru-RU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      Ы</a:t>
            </a:r>
          </a:p>
        </p:txBody>
      </p:sp>
      <p:sp>
        <p:nvSpPr>
          <p:cNvPr id="13" name="Блок-схема: подготовка 12"/>
          <p:cNvSpPr/>
          <p:nvPr/>
        </p:nvSpPr>
        <p:spPr>
          <a:xfrm>
            <a:off x="5715008" y="571480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ТЕМА 1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4" name="Блок-схема: подготовка 13">
            <a:hlinkClick r:id="rId5" action="ppaction://hlinksldjump"/>
          </p:cNvPr>
          <p:cNvSpPr/>
          <p:nvPr/>
        </p:nvSpPr>
        <p:spPr>
          <a:xfrm>
            <a:off x="5857884" y="2857496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Шьем и вяжем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0" name="Блок-схема: подготовка 9"/>
          <p:cNvSpPr/>
          <p:nvPr/>
        </p:nvSpPr>
        <p:spPr>
          <a:xfrm>
            <a:off x="5857884" y="2857496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ТЕМА 2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5" name="Блок-схема: подготовка 14">
            <a:hlinkClick r:id="rId6" action="ppaction://hlinksldjump"/>
          </p:cNvPr>
          <p:cNvSpPr/>
          <p:nvPr/>
        </p:nvSpPr>
        <p:spPr>
          <a:xfrm>
            <a:off x="5857884" y="4857760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Деньги-денежки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5857884" y="4857760"/>
            <a:ext cx="3000396" cy="1143008"/>
          </a:xfrm>
          <a:prstGeom prst="flowChartPreparation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ТЕМА 3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  <p:bldP spid="14" grpId="0" animBg="1"/>
      <p:bldP spid="14" grpId="1" animBg="1"/>
      <p:bldP spid="10" grpId="0" animBg="1"/>
      <p:bldP spid="10" grpId="1" animBg="1"/>
      <p:bldP spid="15" grpId="0" animBg="1"/>
      <p:bldP spid="15" grpId="1" animBg="1"/>
      <p:bldP spid="11" grpId="0" animBg="1"/>
      <p:bldP spid="1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722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МУЛИНЕ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320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9. НИТКИ ДЛЯ ВЫШИВАНИЯ.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197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ТКАЧЕСТВО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15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10. ПРОЦЕСС ПОЛУЧЕНИЯ ТКАНИ.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31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ФУРНИТУРА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223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11. КНОПКИ, КРЮЧКИ, ПУГОВИЦЫ – ОДНИМ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СЛОВОМ.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810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СТАЧНОЙ ШОВ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8542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12. РАСШИФРОВАТЬ  ПОНЯТИЕ: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ЙСАТОНЧ  ОВШ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920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РИШЕЛЬЕ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717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13. ВЫШИВКА, ВЫПОЛНЯЕМАЯ ПЕТЕЛЬНЫМ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ШВОМ, ИМЕЮЩАЯ БРИДЫ И КРАСИВЫЕ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ПРОРЕЗИ.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763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ПРИУТЮЖИТЬ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4175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14. СТАЧАТЬ, ПРИТАЧАТЬ, ПРИУТЮЖИТЬ,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ВТАЧАТЬ. ЧТО ЛИШНЕЕ.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394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ТКАНИ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5" y="714356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15. БАТИСТ, МАРКИЗЕТ, ОРГАНЗА, ТАФТА,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КРЕПДЕШИН – НАЗОВИТЕ ОДНИМ СЛОВОМ.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178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НОЖНИЦЫ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5" y="714356"/>
            <a:ext cx="6143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16. ДВА КОЛЬЦА, ДВА КОНЦА, А ПОСЕРЕДИНЕ  ГВОЗДИК.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57422" y="1357298"/>
            <a:ext cx="4643470" cy="457203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2214546" y="507207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2357422" y="135729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4357686" y="592933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1500166" y="321468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Овал 9">
            <a:hlinkClick r:id="rId7" action="ppaction://hlinksldjump"/>
          </p:cNvPr>
          <p:cNvSpPr/>
          <p:nvPr/>
        </p:nvSpPr>
        <p:spPr>
          <a:xfrm>
            <a:off x="4357686" y="57148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Овал 10">
            <a:hlinkClick r:id="rId8" action="ppaction://hlinksldjump"/>
          </p:cNvPr>
          <p:cNvSpPr/>
          <p:nvPr/>
        </p:nvSpPr>
        <p:spPr>
          <a:xfrm>
            <a:off x="7072330" y="328612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>
            <a:off x="1714480" y="22145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Овал 12">
            <a:hlinkClick r:id="rId10" action="ppaction://hlinksldjump"/>
          </p:cNvPr>
          <p:cNvSpPr/>
          <p:nvPr/>
        </p:nvSpPr>
        <p:spPr>
          <a:xfrm>
            <a:off x="3214678" y="71435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4" name="Овал 13">
            <a:hlinkClick r:id="rId11" action="ppaction://hlinksldjump"/>
          </p:cNvPr>
          <p:cNvSpPr/>
          <p:nvPr/>
        </p:nvSpPr>
        <p:spPr>
          <a:xfrm>
            <a:off x="5500694" y="7857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5" name="Овал 14">
            <a:hlinkClick r:id="rId12" action="ppaction://hlinksldjump"/>
          </p:cNvPr>
          <p:cNvSpPr/>
          <p:nvPr/>
        </p:nvSpPr>
        <p:spPr>
          <a:xfrm>
            <a:off x="6929454" y="2285992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6" name="Овал 15">
            <a:hlinkClick r:id="rId13" action="ppaction://hlinksldjump"/>
          </p:cNvPr>
          <p:cNvSpPr/>
          <p:nvPr/>
        </p:nvSpPr>
        <p:spPr>
          <a:xfrm>
            <a:off x="6357950" y="142873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Овал 16">
            <a:hlinkClick r:id="rId14" action="ppaction://hlinksldjump"/>
          </p:cNvPr>
          <p:cNvSpPr/>
          <p:nvPr/>
        </p:nvSpPr>
        <p:spPr>
          <a:xfrm>
            <a:off x="6215074" y="528638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8" name="Овал 17">
            <a:hlinkClick r:id="rId15" action="ppaction://hlinksldjump"/>
          </p:cNvPr>
          <p:cNvSpPr/>
          <p:nvPr/>
        </p:nvSpPr>
        <p:spPr>
          <a:xfrm>
            <a:off x="6858016" y="43576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Овал 18">
            <a:hlinkClick r:id="rId16" action="ppaction://hlinksldjump"/>
          </p:cNvPr>
          <p:cNvSpPr/>
          <p:nvPr/>
        </p:nvSpPr>
        <p:spPr>
          <a:xfrm>
            <a:off x="5429256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Овал 19">
            <a:hlinkClick r:id="rId17" action="ppaction://hlinksldjump"/>
          </p:cNvPr>
          <p:cNvSpPr/>
          <p:nvPr/>
        </p:nvSpPr>
        <p:spPr>
          <a:xfrm>
            <a:off x="3071802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1" name="Овал 20">
            <a:hlinkClick r:id="rId18" action="ppaction://hlinksldjump"/>
          </p:cNvPr>
          <p:cNvSpPr/>
          <p:nvPr/>
        </p:nvSpPr>
        <p:spPr>
          <a:xfrm>
            <a:off x="1714480" y="421481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4" name="Блок-схема: подготовка 93">
            <a:hlinkClick r:id="" action="ppaction://hlinkshowjump?jump=firstslide"/>
          </p:cNvPr>
          <p:cNvSpPr/>
          <p:nvPr/>
        </p:nvSpPr>
        <p:spPr>
          <a:xfrm>
            <a:off x="6500826" y="21429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3" name="Группа 94"/>
          <p:cNvGrpSpPr/>
          <p:nvPr/>
        </p:nvGrpSpPr>
        <p:grpSpPr>
          <a:xfrm>
            <a:off x="2200113" y="1077191"/>
            <a:ext cx="4576199" cy="4786346"/>
            <a:chOff x="2200113" y="1077191"/>
            <a:chExt cx="4576199" cy="4786346"/>
          </a:xfrm>
        </p:grpSpPr>
        <p:grpSp>
          <p:nvGrpSpPr>
            <p:cNvPr id="4" name="Группа 92"/>
            <p:cNvGrpSpPr/>
            <p:nvPr/>
          </p:nvGrpSpPr>
          <p:grpSpPr>
            <a:xfrm>
              <a:off x="2200113" y="1077191"/>
              <a:ext cx="4576199" cy="4786346"/>
              <a:chOff x="2308558" y="1073933"/>
              <a:chExt cx="4576199" cy="4786346"/>
            </a:xfrm>
          </p:grpSpPr>
          <p:grpSp>
            <p:nvGrpSpPr>
              <p:cNvPr id="5" name="Группа 38"/>
              <p:cNvGrpSpPr/>
              <p:nvPr/>
            </p:nvGrpSpPr>
            <p:grpSpPr>
              <a:xfrm rot="1476514">
                <a:off x="2308558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43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Равнобедренный треугольник 44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Равнобедренный треугольник 45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Равнобедренный треугольник 46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0" name="Равнобедренный треугольник 39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8" name="Управляющая кнопка: домой 107">
            <a:hlinkClick r:id="" action="ppaction://hlinkshowjump?jump=firstslide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118"/>
          <p:cNvGrpSpPr/>
          <p:nvPr/>
        </p:nvGrpSpPr>
        <p:grpSpPr>
          <a:xfrm rot="13361353">
            <a:off x="2373661" y="1417332"/>
            <a:ext cx="4576199" cy="4786346"/>
            <a:chOff x="2200113" y="1077191"/>
            <a:chExt cx="4576199" cy="4786346"/>
          </a:xfrm>
        </p:grpSpPr>
        <p:grpSp>
          <p:nvGrpSpPr>
            <p:cNvPr id="23" name="Группа 92"/>
            <p:cNvGrpSpPr/>
            <p:nvPr/>
          </p:nvGrpSpPr>
          <p:grpSpPr>
            <a:xfrm>
              <a:off x="2200109" y="1077191"/>
              <a:ext cx="4576203" cy="4786346"/>
              <a:chOff x="2308554" y="1073933"/>
              <a:chExt cx="4576203" cy="4786346"/>
            </a:xfrm>
          </p:grpSpPr>
          <p:grpSp>
            <p:nvGrpSpPr>
              <p:cNvPr id="24" name="Группа 38"/>
              <p:cNvGrpSpPr/>
              <p:nvPr/>
            </p:nvGrpSpPr>
            <p:grpSpPr>
              <a:xfrm rot="1476514">
                <a:off x="2308554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124" name="Прямоугольник 1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5" name="Прямоугольник 1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6" name="Прямоугольник 1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7" name="Прямоугольник 1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Равнобедренный треугольник 1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Равнобедренный треугольник 1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0" name="Равнобедренный треугольник 1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3" name="Равнобедренный треугольник 1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1" name="Овал 1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346"/>
          <p:cNvGrpSpPr/>
          <p:nvPr/>
        </p:nvGrpSpPr>
        <p:grpSpPr>
          <a:xfrm rot="6678910">
            <a:off x="2559006" y="1179802"/>
            <a:ext cx="4576199" cy="4786346"/>
            <a:chOff x="2200113" y="1077191"/>
            <a:chExt cx="4576199" cy="4786346"/>
          </a:xfrm>
        </p:grpSpPr>
        <p:grpSp>
          <p:nvGrpSpPr>
            <p:cNvPr id="2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2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52" name="Прямоугольник 35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3" name="Прямоугольник 35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4" name="Прямоугольник 35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5" name="Прямоугольник 35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6" name="Равнобедренный треугольник 35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7" name="Равнобедренный треугольник 35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8" name="Равнобедренный треугольник 35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51" name="Равнобедренный треугольник 35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9" name="Овал 34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358"/>
          <p:cNvGrpSpPr/>
          <p:nvPr/>
        </p:nvGrpSpPr>
        <p:grpSpPr>
          <a:xfrm rot="17568708">
            <a:off x="2162286" y="1215285"/>
            <a:ext cx="4576199" cy="4786346"/>
            <a:chOff x="2200113" y="1077191"/>
            <a:chExt cx="4576199" cy="4786346"/>
          </a:xfrm>
        </p:grpSpPr>
        <p:grpSp>
          <p:nvGrpSpPr>
            <p:cNvPr id="3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1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64" name="Прямоугольник 36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5" name="Прямоугольник 36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6" name="Прямоугольник 36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7" name="Прямоугольник 36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8" name="Равнобедренный треугольник 36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9" name="Равнобедренный треугольник 36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0" name="Равнобедренный треугольник 36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3" name="Равнобедренный треугольник 36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1" name="Овал 36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70"/>
          <p:cNvGrpSpPr/>
          <p:nvPr/>
        </p:nvGrpSpPr>
        <p:grpSpPr>
          <a:xfrm rot="3911876">
            <a:off x="2450039" y="1003205"/>
            <a:ext cx="4576199" cy="4786346"/>
            <a:chOff x="2200113" y="1077191"/>
            <a:chExt cx="4576199" cy="4786346"/>
          </a:xfrm>
        </p:grpSpPr>
        <p:grpSp>
          <p:nvGrpSpPr>
            <p:cNvPr id="33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76" name="Прямоугольник 37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7" name="Прямоугольник 37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8" name="Прямоугольник 37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9" name="Прямоугольник 37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0" name="Равнобедренный треугольник 37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1" name="Равнобедренный треугольник 38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2" name="Равнобедренный треугольник 38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75" name="Равнобедренный треугольник 37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73" name="Овал 37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82"/>
          <p:cNvGrpSpPr/>
          <p:nvPr/>
        </p:nvGrpSpPr>
        <p:grpSpPr>
          <a:xfrm rot="9328347">
            <a:off x="2529374" y="1313134"/>
            <a:ext cx="4576199" cy="4786346"/>
            <a:chOff x="2200113" y="1077191"/>
            <a:chExt cx="4576199" cy="4786346"/>
          </a:xfrm>
        </p:grpSpPr>
        <p:grpSp>
          <p:nvGrpSpPr>
            <p:cNvPr id="3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88" name="Прямоугольник 38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9" name="Прямоугольник 38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0" name="Прямоугольник 38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1" name="Прямоугольник 39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2" name="Равнобедренный треугольник 39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3" name="Равнобедренный треугольник 39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4" name="Равнобедренный треугольник 39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87" name="Равнобедренный треугольник 38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5" name="Овал 38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94"/>
          <p:cNvGrpSpPr/>
          <p:nvPr/>
        </p:nvGrpSpPr>
        <p:grpSpPr>
          <a:xfrm rot="16200000">
            <a:off x="2205148" y="1285429"/>
            <a:ext cx="4576199" cy="4786346"/>
            <a:chOff x="2200113" y="1077191"/>
            <a:chExt cx="4576199" cy="4786346"/>
          </a:xfrm>
        </p:grpSpPr>
        <p:grpSp>
          <p:nvGrpSpPr>
            <p:cNvPr id="39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8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00" name="Прямоугольник 39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1" name="Прямоугольник 40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2" name="Прямоугольник 40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3" name="Прямоугольник 40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4" name="Равнобедренный треугольник 40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5" name="Равнобедренный треугольник 40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6" name="Равнобедренный треугольник 40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99" name="Равнобедренный треугольник 39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7" name="Овал 39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Группа 406"/>
          <p:cNvGrpSpPr/>
          <p:nvPr/>
        </p:nvGrpSpPr>
        <p:grpSpPr>
          <a:xfrm rot="1423377">
            <a:off x="2383119" y="969839"/>
            <a:ext cx="4576199" cy="4786346"/>
            <a:chOff x="2200113" y="1077191"/>
            <a:chExt cx="4576199" cy="4786346"/>
          </a:xfrm>
        </p:grpSpPr>
        <p:grpSp>
          <p:nvGrpSpPr>
            <p:cNvPr id="5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1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2" name="Прямоугольник 41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3" name="Прямоугольник 41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4" name="Прямоугольник 41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5" name="Прямоугольник 41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6" name="Равнобедренный треугольник 41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7" name="Равнобедренный треугольник 41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8" name="Равнобедренный треугольник 41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11" name="Равнобедренный треугольник 41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9" name="Овал 40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418"/>
          <p:cNvGrpSpPr/>
          <p:nvPr/>
        </p:nvGrpSpPr>
        <p:grpSpPr>
          <a:xfrm rot="12024129">
            <a:off x="2508280" y="1336950"/>
            <a:ext cx="4576199" cy="4786346"/>
            <a:chOff x="2200113" y="1077191"/>
            <a:chExt cx="4576199" cy="4786346"/>
          </a:xfrm>
        </p:grpSpPr>
        <p:grpSp>
          <p:nvGrpSpPr>
            <p:cNvPr id="53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24" name="Прямоугольник 4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5" name="Прямоугольник 4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7" name="Прямоугольник 4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8" name="Равнобедренный треугольник 4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9" name="Равнобедренный треугольник 4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0" name="Равнобедренный треугольник 4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23" name="Равнобедренный треугольник 4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1" name="Овал 4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430"/>
          <p:cNvGrpSpPr/>
          <p:nvPr/>
        </p:nvGrpSpPr>
        <p:grpSpPr>
          <a:xfrm rot="20190954">
            <a:off x="2264311" y="1070737"/>
            <a:ext cx="4576199" cy="4786346"/>
            <a:chOff x="2200113" y="1077191"/>
            <a:chExt cx="4576199" cy="4786346"/>
          </a:xfrm>
        </p:grpSpPr>
        <p:grpSp>
          <p:nvGrpSpPr>
            <p:cNvPr id="5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7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36" name="Прямоугольник 43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7" name="Прямоугольник 43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8" name="Прямоугольник 43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9" name="Прямоугольник 43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0" name="Равнобедренный треугольник 43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1" name="Равнобедренный треугольник 44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2" name="Равнобедренный треугольник 44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35" name="Равнобедренный треугольник 43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3" name="Овал 43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442"/>
          <p:cNvGrpSpPr/>
          <p:nvPr/>
        </p:nvGrpSpPr>
        <p:grpSpPr>
          <a:xfrm rot="5400000">
            <a:off x="2533933" y="1037911"/>
            <a:ext cx="4576199" cy="4786346"/>
            <a:chOff x="2200113" y="1077191"/>
            <a:chExt cx="4576199" cy="4786346"/>
          </a:xfrm>
        </p:grpSpPr>
        <p:grpSp>
          <p:nvGrpSpPr>
            <p:cNvPr id="59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0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48" name="Прямоугольник 44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9" name="Прямоугольник 44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0" name="Прямоугольник 44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1" name="Прямоугольник 45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2" name="Равнобедренный треугольник 45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3" name="Равнобедренный треугольник 45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4" name="Равнобедренный треугольник 45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47" name="Равнобедренный треугольник 44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5" name="Овал 44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454"/>
          <p:cNvGrpSpPr/>
          <p:nvPr/>
        </p:nvGrpSpPr>
        <p:grpSpPr>
          <a:xfrm rot="14637972">
            <a:off x="2366667" y="1358522"/>
            <a:ext cx="4576199" cy="4786346"/>
            <a:chOff x="2200113" y="1077191"/>
            <a:chExt cx="4576199" cy="4786346"/>
          </a:xfrm>
        </p:grpSpPr>
        <p:grpSp>
          <p:nvGrpSpPr>
            <p:cNvPr id="62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3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60" name="Прямоугольник 45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1" name="Прямоугольник 46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2" name="Прямоугольник 46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3" name="Прямоугольник 46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4" name="Равнобедренный треугольник 46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5" name="Равнобедренный треугольник 46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6" name="Равнобедренный треугольник 46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9" name="Равнобедренный треугольник 45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57" name="Овал 45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466"/>
          <p:cNvGrpSpPr/>
          <p:nvPr/>
        </p:nvGrpSpPr>
        <p:grpSpPr>
          <a:xfrm rot="7798511">
            <a:off x="2516012" y="1173897"/>
            <a:ext cx="4576199" cy="4786346"/>
            <a:chOff x="2200113" y="1077191"/>
            <a:chExt cx="4576199" cy="4786346"/>
          </a:xfrm>
        </p:grpSpPr>
        <p:grpSp>
          <p:nvGrpSpPr>
            <p:cNvPr id="65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6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72" name="Прямоугольник 47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3" name="Прямоугольник 47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4" name="Прямоугольник 47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5" name="Прямоугольник 47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6" name="Равнобедренный треугольник 47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7" name="Равнобедренный треугольник 47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8" name="Равнобедренный треугольник 47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71" name="Равнобедренный треугольник 47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69" name="Овал 46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478"/>
          <p:cNvGrpSpPr/>
          <p:nvPr/>
        </p:nvGrpSpPr>
        <p:grpSpPr>
          <a:xfrm rot="18709521">
            <a:off x="2139636" y="1182777"/>
            <a:ext cx="4576199" cy="4786346"/>
            <a:chOff x="2200113" y="1077191"/>
            <a:chExt cx="4576199" cy="4786346"/>
          </a:xfrm>
        </p:grpSpPr>
        <p:grpSp>
          <p:nvGrpSpPr>
            <p:cNvPr id="68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69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84" name="Прямоугольник 48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5" name="Прямоугольник 48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6" name="Прямоугольник 48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7" name="Прямоугольник 48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8" name="Равнобедренный треугольник 48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9" name="Равнобедренный треугольник 48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0" name="Равнобедренный треугольник 48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83" name="Равнобедренный треугольник 48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81" name="Овал 48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0" name="Группа 490"/>
          <p:cNvGrpSpPr/>
          <p:nvPr/>
        </p:nvGrpSpPr>
        <p:grpSpPr>
          <a:xfrm rot="2427478">
            <a:off x="2363071" y="912474"/>
            <a:ext cx="4576199" cy="4786346"/>
            <a:chOff x="2200113" y="1077191"/>
            <a:chExt cx="4576199" cy="4786346"/>
          </a:xfrm>
        </p:grpSpPr>
        <p:grpSp>
          <p:nvGrpSpPr>
            <p:cNvPr id="71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72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96" name="Прямоугольник 49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7" name="Прямоугольник 49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8" name="Прямоугольник 49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9" name="Прямоугольник 49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0" name="Равнобедренный треугольник 49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1" name="Равнобедренный треугольник 50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2" name="Равнобедренный треугольник 50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95" name="Равнобедренный треугольник 49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3" name="Овал 49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502"/>
          <p:cNvGrpSpPr/>
          <p:nvPr/>
        </p:nvGrpSpPr>
        <p:grpSpPr>
          <a:xfrm rot="10569008">
            <a:off x="2441504" y="1219774"/>
            <a:ext cx="4576199" cy="4786346"/>
            <a:chOff x="2200113" y="1077191"/>
            <a:chExt cx="4576199" cy="4786346"/>
          </a:xfrm>
        </p:grpSpPr>
        <p:grpSp>
          <p:nvGrpSpPr>
            <p:cNvPr id="74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75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508" name="Прямоугольник 50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9" name="Прямоугольник 50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0" name="Прямоугольник 50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1" name="Прямоугольник 51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2" name="Равнобедренный треугольник 51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3" name="Равнобедренный треугольник 51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4" name="Равнобедренный треугольник 51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07" name="Равнобедренный треугольник 50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05" name="Овал 50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3" name="2.волч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/>
          <a:stretch>
            <a:fillRect/>
          </a:stretch>
        </p:blipFill>
        <p:spPr>
          <a:xfrm>
            <a:off x="81439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35" fill="hold"/>
                                        <p:tgtEl>
                                          <p:spTgt spid="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00"/>
                            </p:stCondLst>
                            <p:childTnLst>
                              <p:par>
                                <p:cTn id="25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1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showWhenStopped="0">
                <p:cTn id="3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78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КРЕДИТ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0723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7030A0"/>
                </a:solidFill>
              </a:rPr>
              <a:t>«ДЕНЬГИ ВЗЯТЫ В ДОЛГ, НА СРОК</a:t>
            </a:r>
          </a:p>
          <a:p>
            <a:pPr marL="514350" indent="-514350"/>
            <a:r>
              <a:rPr lang="ru-RU" sz="3200" b="1" dirty="0" smtClean="0">
                <a:solidFill>
                  <a:srgbClr val="7030A0"/>
                </a:solidFill>
              </a:rPr>
              <a:t>      И ВОЗМОЖНО ПОД ЗАЛОГ.</a:t>
            </a:r>
          </a:p>
          <a:p>
            <a:pPr marL="514350" indent="-514350"/>
            <a:r>
              <a:rPr lang="ru-RU" sz="3200" b="1" dirty="0" smtClean="0">
                <a:solidFill>
                  <a:srgbClr val="7030A0"/>
                </a:solidFill>
              </a:rPr>
              <a:t>      ДЕЛУ ЭТО НЕ ВРЕДИТ,</a:t>
            </a:r>
          </a:p>
          <a:p>
            <a:pPr marL="514350" indent="-514350"/>
            <a:r>
              <a:rPr lang="ru-RU" sz="3200" b="1" dirty="0" smtClean="0">
                <a:solidFill>
                  <a:srgbClr val="7030A0"/>
                </a:solidFill>
              </a:rPr>
              <a:t>      КОЛЬ ПОД ДЕЛО ВЗЯТ…»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286116" y="3357562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57422" y="1357298"/>
            <a:ext cx="4643470" cy="457203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2214546" y="507207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2357422" y="135729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4357686" y="592933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1500166" y="321468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Овал 9">
            <a:hlinkClick r:id="rId7" action="ppaction://hlinksldjump"/>
          </p:cNvPr>
          <p:cNvSpPr/>
          <p:nvPr/>
        </p:nvSpPr>
        <p:spPr>
          <a:xfrm>
            <a:off x="4357686" y="571480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Овал 10">
            <a:hlinkClick r:id="rId8" action="ppaction://hlinksldjump"/>
          </p:cNvPr>
          <p:cNvSpPr/>
          <p:nvPr/>
        </p:nvSpPr>
        <p:spPr>
          <a:xfrm>
            <a:off x="7072330" y="328612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>
            <a:off x="1714480" y="22145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Овал 12">
            <a:hlinkClick r:id="rId10" action="ppaction://hlinksldjump"/>
          </p:cNvPr>
          <p:cNvSpPr/>
          <p:nvPr/>
        </p:nvSpPr>
        <p:spPr>
          <a:xfrm>
            <a:off x="3214678" y="71435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4" name="Овал 13">
            <a:hlinkClick r:id="rId11" action="ppaction://hlinksldjump"/>
          </p:cNvPr>
          <p:cNvSpPr/>
          <p:nvPr/>
        </p:nvSpPr>
        <p:spPr>
          <a:xfrm>
            <a:off x="5500694" y="7857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5" name="Овал 14">
            <a:hlinkClick r:id="rId12" action="ppaction://hlinksldjump"/>
          </p:cNvPr>
          <p:cNvSpPr/>
          <p:nvPr/>
        </p:nvSpPr>
        <p:spPr>
          <a:xfrm>
            <a:off x="6929454" y="2285992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6" name="Овал 15">
            <a:hlinkClick r:id="rId13" action="ppaction://hlinksldjump"/>
          </p:cNvPr>
          <p:cNvSpPr/>
          <p:nvPr/>
        </p:nvSpPr>
        <p:spPr>
          <a:xfrm>
            <a:off x="6357950" y="1428736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Овал 16">
            <a:hlinkClick r:id="rId14" action="ppaction://hlinksldjump"/>
          </p:cNvPr>
          <p:cNvSpPr/>
          <p:nvPr/>
        </p:nvSpPr>
        <p:spPr>
          <a:xfrm>
            <a:off x="6215074" y="528638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8" name="Овал 17">
            <a:hlinkClick r:id="rId15" action="ppaction://hlinksldjump"/>
          </p:cNvPr>
          <p:cNvSpPr/>
          <p:nvPr/>
        </p:nvSpPr>
        <p:spPr>
          <a:xfrm>
            <a:off x="6858016" y="435769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Овал 18">
            <a:hlinkClick r:id="rId16" action="ppaction://hlinksldjump"/>
          </p:cNvPr>
          <p:cNvSpPr/>
          <p:nvPr/>
        </p:nvSpPr>
        <p:spPr>
          <a:xfrm>
            <a:off x="5429256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Овал 19">
            <a:hlinkClick r:id="rId17" action="ppaction://hlinksldjump"/>
          </p:cNvPr>
          <p:cNvSpPr/>
          <p:nvPr/>
        </p:nvSpPr>
        <p:spPr>
          <a:xfrm>
            <a:off x="3071802" y="5786454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1" name="Овал 20">
            <a:hlinkClick r:id="rId18" action="ppaction://hlinksldjump"/>
          </p:cNvPr>
          <p:cNvSpPr/>
          <p:nvPr/>
        </p:nvSpPr>
        <p:spPr>
          <a:xfrm>
            <a:off x="1714480" y="4214818"/>
            <a:ext cx="714380" cy="71438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4" name="Блок-схема: подготовка 93">
            <a:hlinkClick r:id="" action="ppaction://hlinkshowjump?jump=firstslide"/>
          </p:cNvPr>
          <p:cNvSpPr/>
          <p:nvPr/>
        </p:nvSpPr>
        <p:spPr>
          <a:xfrm>
            <a:off x="6500826" y="21429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2200113" y="1077191"/>
            <a:ext cx="4576199" cy="4786346"/>
            <a:chOff x="2200113" y="1077191"/>
            <a:chExt cx="4576199" cy="4786346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2200113" y="1077191"/>
              <a:ext cx="4576199" cy="4786346"/>
              <a:chOff x="2308558" y="1073933"/>
              <a:chExt cx="4576199" cy="4786346"/>
            </a:xfrm>
          </p:grpSpPr>
          <p:grpSp>
            <p:nvGrpSpPr>
              <p:cNvPr id="39" name="Группа 38"/>
              <p:cNvGrpSpPr/>
              <p:nvPr/>
            </p:nvGrpSpPr>
            <p:grpSpPr>
              <a:xfrm rot="1476514">
                <a:off x="2308558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43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Равнобедренный треугольник 44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Равнобедренный треугольник 45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Равнобедренный треугольник 46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0" name="Равнобедренный треугольник 39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8" name="Управляющая кнопка: домой 107">
            <a:hlinkClick r:id="" action="ppaction://hlinkshowjump?jump=firstslide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9" name="Группа 118"/>
          <p:cNvGrpSpPr/>
          <p:nvPr/>
        </p:nvGrpSpPr>
        <p:grpSpPr>
          <a:xfrm rot="13361353">
            <a:off x="2373661" y="1417332"/>
            <a:ext cx="4576199" cy="4786346"/>
            <a:chOff x="2200113" y="1077191"/>
            <a:chExt cx="4576199" cy="4786346"/>
          </a:xfrm>
        </p:grpSpPr>
        <p:grpSp>
          <p:nvGrpSpPr>
            <p:cNvPr id="120" name="Группа 92"/>
            <p:cNvGrpSpPr/>
            <p:nvPr/>
          </p:nvGrpSpPr>
          <p:grpSpPr>
            <a:xfrm>
              <a:off x="2200109" y="1077191"/>
              <a:ext cx="4576203" cy="4786346"/>
              <a:chOff x="2308554" y="1073933"/>
              <a:chExt cx="4576203" cy="4786346"/>
            </a:xfrm>
          </p:grpSpPr>
          <p:grpSp>
            <p:nvGrpSpPr>
              <p:cNvPr id="122" name="Группа 38"/>
              <p:cNvGrpSpPr/>
              <p:nvPr/>
            </p:nvGrpSpPr>
            <p:grpSpPr>
              <a:xfrm rot="1476514">
                <a:off x="2308554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124" name="Прямоугольник 1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5" name="Прямоугольник 1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6" name="Прямоугольник 1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7" name="Прямоугольник 1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Равнобедренный треугольник 1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Равнобедренный треугольник 1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0" name="Равнобедренный треугольник 1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3" name="Равнобедренный треугольник 1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1" name="Овал 1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7" name="Группа 346"/>
          <p:cNvGrpSpPr/>
          <p:nvPr/>
        </p:nvGrpSpPr>
        <p:grpSpPr>
          <a:xfrm rot="6678910">
            <a:off x="2559006" y="1179802"/>
            <a:ext cx="4576199" cy="4786346"/>
            <a:chOff x="2200113" y="1077191"/>
            <a:chExt cx="4576199" cy="4786346"/>
          </a:xfrm>
        </p:grpSpPr>
        <p:grpSp>
          <p:nvGrpSpPr>
            <p:cNvPr id="348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50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52" name="Прямоугольник 35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3" name="Прямоугольник 35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4" name="Прямоугольник 35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5" name="Прямоугольник 35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6" name="Равнобедренный треугольник 35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7" name="Равнобедренный треугольник 35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8" name="Равнобедренный треугольник 35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51" name="Равнобедренный треугольник 35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9" name="Овал 34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9" name="Группа 358"/>
          <p:cNvGrpSpPr/>
          <p:nvPr/>
        </p:nvGrpSpPr>
        <p:grpSpPr>
          <a:xfrm rot="17568708">
            <a:off x="2162286" y="1215285"/>
            <a:ext cx="4576199" cy="4786346"/>
            <a:chOff x="2200113" y="1077191"/>
            <a:chExt cx="4576199" cy="4786346"/>
          </a:xfrm>
        </p:grpSpPr>
        <p:grpSp>
          <p:nvGrpSpPr>
            <p:cNvPr id="36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62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64" name="Прямоугольник 36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5" name="Прямоугольник 36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6" name="Прямоугольник 36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7" name="Прямоугольник 36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8" name="Равнобедренный треугольник 36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9" name="Равнобедренный треугольник 36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0" name="Равнобедренный треугольник 36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3" name="Равнобедренный треугольник 36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1" name="Овал 36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1" name="Группа 370"/>
          <p:cNvGrpSpPr/>
          <p:nvPr/>
        </p:nvGrpSpPr>
        <p:grpSpPr>
          <a:xfrm rot="3911876">
            <a:off x="2450039" y="1003205"/>
            <a:ext cx="4576199" cy="4786346"/>
            <a:chOff x="2200113" y="1077191"/>
            <a:chExt cx="4576199" cy="4786346"/>
          </a:xfrm>
        </p:grpSpPr>
        <p:grpSp>
          <p:nvGrpSpPr>
            <p:cNvPr id="372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7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76" name="Прямоугольник 37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7" name="Прямоугольник 37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8" name="Прямоугольник 37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9" name="Прямоугольник 37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0" name="Равнобедренный треугольник 37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1" name="Равнобедренный треугольник 38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2" name="Равнобедренный треугольник 38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75" name="Равнобедренный треугольник 37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73" name="Овал 37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3" name="Группа 382"/>
          <p:cNvGrpSpPr/>
          <p:nvPr/>
        </p:nvGrpSpPr>
        <p:grpSpPr>
          <a:xfrm rot="9328347">
            <a:off x="2529374" y="1313134"/>
            <a:ext cx="4576199" cy="4786346"/>
            <a:chOff x="2200113" y="1077191"/>
            <a:chExt cx="4576199" cy="4786346"/>
          </a:xfrm>
        </p:grpSpPr>
        <p:grpSp>
          <p:nvGrpSpPr>
            <p:cNvPr id="384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86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388" name="Прямоугольник 38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9" name="Прямоугольник 38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0" name="Прямоугольник 38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1" name="Прямоугольник 39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2" name="Равнобедренный треугольник 39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3" name="Равнобедренный треугольник 39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4" name="Равнобедренный треугольник 39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87" name="Равнобедренный треугольник 38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5" name="Овал 38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5" name="Группа 394"/>
          <p:cNvGrpSpPr/>
          <p:nvPr/>
        </p:nvGrpSpPr>
        <p:grpSpPr>
          <a:xfrm rot="16200000">
            <a:off x="2205148" y="1285429"/>
            <a:ext cx="4576199" cy="4786346"/>
            <a:chOff x="2200113" y="1077191"/>
            <a:chExt cx="4576199" cy="4786346"/>
          </a:xfrm>
        </p:grpSpPr>
        <p:grpSp>
          <p:nvGrpSpPr>
            <p:cNvPr id="39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398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00" name="Прямоугольник 39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1" name="Прямоугольник 40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2" name="Прямоугольник 40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3" name="Прямоугольник 40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4" name="Равнобедренный треугольник 40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5" name="Равнобедренный треугольник 40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6" name="Равнобедренный треугольник 40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99" name="Равнобедренный треугольник 39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7" name="Овал 39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7" name="Группа 406"/>
          <p:cNvGrpSpPr/>
          <p:nvPr/>
        </p:nvGrpSpPr>
        <p:grpSpPr>
          <a:xfrm rot="1423377">
            <a:off x="2383119" y="969839"/>
            <a:ext cx="4576199" cy="4786346"/>
            <a:chOff x="2200113" y="1077191"/>
            <a:chExt cx="4576199" cy="4786346"/>
          </a:xfrm>
        </p:grpSpPr>
        <p:grpSp>
          <p:nvGrpSpPr>
            <p:cNvPr id="408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10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12" name="Прямоугольник 41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3" name="Прямоугольник 41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4" name="Прямоугольник 41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5" name="Прямоугольник 41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6" name="Равнобедренный треугольник 41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7" name="Равнобедренный треугольник 41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8" name="Равнобедренный треугольник 41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11" name="Равнобедренный треугольник 41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9" name="Овал 40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9" name="Группа 418"/>
          <p:cNvGrpSpPr/>
          <p:nvPr/>
        </p:nvGrpSpPr>
        <p:grpSpPr>
          <a:xfrm rot="12024129">
            <a:off x="2508280" y="1336950"/>
            <a:ext cx="4576199" cy="4786346"/>
            <a:chOff x="2200113" y="1077191"/>
            <a:chExt cx="4576199" cy="4786346"/>
          </a:xfrm>
        </p:grpSpPr>
        <p:grpSp>
          <p:nvGrpSpPr>
            <p:cNvPr id="42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22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24" name="Прямоугольник 42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5" name="Прямоугольник 42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7" name="Прямоугольник 42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8" name="Равнобедренный треугольник 42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9" name="Равнобедренный треугольник 42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0" name="Равнобедренный треугольник 42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23" name="Равнобедренный треугольник 42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1" name="Овал 42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1" name="Группа 430"/>
          <p:cNvGrpSpPr/>
          <p:nvPr/>
        </p:nvGrpSpPr>
        <p:grpSpPr>
          <a:xfrm rot="20190954">
            <a:off x="2264311" y="1070737"/>
            <a:ext cx="4576199" cy="4786346"/>
            <a:chOff x="2200113" y="1077191"/>
            <a:chExt cx="4576199" cy="4786346"/>
          </a:xfrm>
        </p:grpSpPr>
        <p:grpSp>
          <p:nvGrpSpPr>
            <p:cNvPr id="432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3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36" name="Прямоугольник 43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7" name="Прямоугольник 43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8" name="Прямоугольник 43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9" name="Прямоугольник 43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0" name="Равнобедренный треугольник 43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1" name="Равнобедренный треугольник 44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2" name="Равнобедренный треугольник 44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35" name="Равнобедренный треугольник 43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3" name="Овал 43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3" name="Группа 442"/>
          <p:cNvGrpSpPr/>
          <p:nvPr/>
        </p:nvGrpSpPr>
        <p:grpSpPr>
          <a:xfrm rot="5400000">
            <a:off x="2533933" y="1037911"/>
            <a:ext cx="4576199" cy="4786346"/>
            <a:chOff x="2200113" y="1077191"/>
            <a:chExt cx="4576199" cy="4786346"/>
          </a:xfrm>
        </p:grpSpPr>
        <p:grpSp>
          <p:nvGrpSpPr>
            <p:cNvPr id="444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46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48" name="Прямоугольник 44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9" name="Прямоугольник 44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0" name="Прямоугольник 44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1" name="Прямоугольник 45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2" name="Равнобедренный треугольник 45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3" name="Равнобедренный треугольник 45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4" name="Равнобедренный треугольник 45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47" name="Равнобедренный треугольник 44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5" name="Овал 44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5" name="Группа 454"/>
          <p:cNvGrpSpPr/>
          <p:nvPr/>
        </p:nvGrpSpPr>
        <p:grpSpPr>
          <a:xfrm rot="14637972">
            <a:off x="2366667" y="1358522"/>
            <a:ext cx="4576199" cy="4786346"/>
            <a:chOff x="2200113" y="1077191"/>
            <a:chExt cx="4576199" cy="4786346"/>
          </a:xfrm>
        </p:grpSpPr>
        <p:grpSp>
          <p:nvGrpSpPr>
            <p:cNvPr id="456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58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60" name="Прямоугольник 459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1" name="Прямоугольник 460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2" name="Прямоугольник 461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3" name="Прямоугольник 462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4" name="Равнобедренный треугольник 463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5" name="Равнобедренный треугольник 464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6" name="Равнобедренный треугольник 465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9" name="Равнобедренный треугольник 458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57" name="Овал 456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7" name="Группа 466"/>
          <p:cNvGrpSpPr/>
          <p:nvPr/>
        </p:nvGrpSpPr>
        <p:grpSpPr>
          <a:xfrm rot="7798511">
            <a:off x="2516012" y="1173897"/>
            <a:ext cx="4576199" cy="4786346"/>
            <a:chOff x="2200113" y="1077191"/>
            <a:chExt cx="4576199" cy="4786346"/>
          </a:xfrm>
        </p:grpSpPr>
        <p:grpSp>
          <p:nvGrpSpPr>
            <p:cNvPr id="468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70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72" name="Прямоугольник 471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3" name="Прямоугольник 472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4" name="Прямоугольник 473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5" name="Прямоугольник 474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6" name="Равнобедренный треугольник 475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7" name="Равнобедренный треугольник 476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8" name="Равнобедренный треугольник 477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71" name="Равнобедренный треугольник 470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69" name="Овал 468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9" name="Группа 478"/>
          <p:cNvGrpSpPr/>
          <p:nvPr/>
        </p:nvGrpSpPr>
        <p:grpSpPr>
          <a:xfrm rot="18709521">
            <a:off x="2139636" y="1182777"/>
            <a:ext cx="4576199" cy="4786346"/>
            <a:chOff x="2200113" y="1077191"/>
            <a:chExt cx="4576199" cy="4786346"/>
          </a:xfrm>
        </p:grpSpPr>
        <p:grpSp>
          <p:nvGrpSpPr>
            <p:cNvPr id="480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82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84" name="Прямоугольник 483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5" name="Прямоугольник 484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6" name="Прямоугольник 485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7" name="Прямоугольник 486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8" name="Равнобедренный треугольник 487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9" name="Равнобедренный треугольник 488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0" name="Равнобедренный треугольник 489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83" name="Равнобедренный треугольник 482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81" name="Овал 480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1" name="Группа 490"/>
          <p:cNvGrpSpPr/>
          <p:nvPr/>
        </p:nvGrpSpPr>
        <p:grpSpPr>
          <a:xfrm rot="2427478">
            <a:off x="2363071" y="912474"/>
            <a:ext cx="4576199" cy="4786346"/>
            <a:chOff x="2200113" y="1077191"/>
            <a:chExt cx="4576199" cy="4786346"/>
          </a:xfrm>
        </p:grpSpPr>
        <p:grpSp>
          <p:nvGrpSpPr>
            <p:cNvPr id="492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494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496" name="Прямоугольник 495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7" name="Прямоугольник 496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8" name="Прямоугольник 497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9" name="Прямоугольник 498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0" name="Равнобедренный треугольник 499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1" name="Равнобедренный треугольник 500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2" name="Равнобедренный треугольник 501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95" name="Равнобедренный треугольник 494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3" name="Овал 492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3" name="Группа 502"/>
          <p:cNvGrpSpPr/>
          <p:nvPr/>
        </p:nvGrpSpPr>
        <p:grpSpPr>
          <a:xfrm rot="10569008">
            <a:off x="2441504" y="1219774"/>
            <a:ext cx="4576199" cy="4786346"/>
            <a:chOff x="2200113" y="1077191"/>
            <a:chExt cx="4576199" cy="4786346"/>
          </a:xfrm>
        </p:grpSpPr>
        <p:grpSp>
          <p:nvGrpSpPr>
            <p:cNvPr id="504" name="Группа 92"/>
            <p:cNvGrpSpPr/>
            <p:nvPr/>
          </p:nvGrpSpPr>
          <p:grpSpPr>
            <a:xfrm>
              <a:off x="2200107" y="1077191"/>
              <a:ext cx="4576205" cy="4786346"/>
              <a:chOff x="2308552" y="1073933"/>
              <a:chExt cx="4576205" cy="4786346"/>
            </a:xfrm>
          </p:grpSpPr>
          <p:grpSp>
            <p:nvGrpSpPr>
              <p:cNvPr id="506" name="Группа 38"/>
              <p:cNvGrpSpPr/>
              <p:nvPr/>
            </p:nvGrpSpPr>
            <p:grpSpPr>
              <a:xfrm rot="1476514">
                <a:off x="2308552" y="1073933"/>
                <a:ext cx="4143404" cy="4786346"/>
                <a:chOff x="2214546" y="1285860"/>
                <a:chExt cx="4143404" cy="4786346"/>
              </a:xfrm>
            </p:grpSpPr>
            <p:sp>
              <p:nvSpPr>
                <p:cNvPr id="508" name="Прямоугольник 507"/>
                <p:cNvSpPr/>
                <p:nvPr/>
              </p:nvSpPr>
              <p:spPr>
                <a:xfrm>
                  <a:off x="4500562" y="2000240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9" name="Прямоугольник 508"/>
                <p:cNvSpPr/>
                <p:nvPr/>
              </p:nvSpPr>
              <p:spPr>
                <a:xfrm rot="5400000">
                  <a:off x="5429256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0" name="Прямоугольник 509"/>
                <p:cNvSpPr/>
                <p:nvPr/>
              </p:nvSpPr>
              <p:spPr>
                <a:xfrm rot="10800000">
                  <a:off x="4500562" y="3857628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1" name="Прямоугольник 510"/>
                <p:cNvSpPr/>
                <p:nvPr/>
              </p:nvSpPr>
              <p:spPr>
                <a:xfrm rot="16200000">
                  <a:off x="3571868" y="2928934"/>
                  <a:ext cx="357190" cy="150019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2" name="Равнобедренный треугольник 511"/>
                <p:cNvSpPr/>
                <p:nvPr/>
              </p:nvSpPr>
              <p:spPr>
                <a:xfrm>
                  <a:off x="4357686" y="1285860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3" name="Равнобедренный треугольник 512"/>
                <p:cNvSpPr/>
                <p:nvPr/>
              </p:nvSpPr>
              <p:spPr>
                <a:xfrm rot="10800000">
                  <a:off x="4357686" y="5286388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4" name="Равнобедренный треугольник 513"/>
                <p:cNvSpPr/>
                <p:nvPr/>
              </p:nvSpPr>
              <p:spPr>
                <a:xfrm rot="16200000">
                  <a:off x="2285984" y="3286124"/>
                  <a:ext cx="642942" cy="785818"/>
                </a:xfrm>
                <a:prstGeom prst="triangle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07" name="Равнобедренный треугольник 506"/>
              <p:cNvSpPr/>
              <p:nvPr/>
            </p:nvSpPr>
            <p:spPr>
              <a:xfrm rot="6876514">
                <a:off x="6170377" y="4063482"/>
                <a:ext cx="642942" cy="785818"/>
              </a:xfrm>
              <a:prstGeom prst="triangle">
                <a:avLst/>
              </a:prstGeom>
              <a:solidFill>
                <a:srgbClr val="FF0000"/>
              </a:solidFill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05" name="Овал 504"/>
            <p:cNvSpPr/>
            <p:nvPr/>
          </p:nvSpPr>
          <p:spPr>
            <a:xfrm>
              <a:off x="4286248" y="3286124"/>
              <a:ext cx="714380" cy="71438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angle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3" name="2.волч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35" fill="hold"/>
                                        <p:tgtEl>
                                          <p:spTgt spid="2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3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7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1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5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9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33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7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00"/>
                            </p:stCondLst>
                            <p:childTnLst>
                              <p:par>
                                <p:cTn id="25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1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3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1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2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0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9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7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29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9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53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77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1233"/>
                                      </p:to>
                                    </p:animClr>
                                    <p:set>
                                      <p:cBhvr>
                                        <p:cTn id="3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showWhenStopped="0">
                <p:cTn id="3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707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ВАЛЮТА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14356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3200" b="1" dirty="0" smtClean="0">
                <a:solidFill>
                  <a:srgbClr val="7030A0"/>
                </a:solidFill>
              </a:rPr>
              <a:t>2. ДЕНЕЖНАЯ ЕДИНИЦА КАКОЙ-ЛИБО СТРАНЫ.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АВЕРС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911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3. ЛИЦЕВАЯ СТОРОНА МОНЕТЫ.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265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ПЁТР </a:t>
            </a:r>
            <a:r>
              <a:rPr lang="en-US" sz="3200" b="1" dirty="0" smtClean="0">
                <a:solidFill>
                  <a:srgbClr val="FF0000"/>
                </a:solidFill>
              </a:rPr>
              <a:t>I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3086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4. ОН БЫЛ ИНИЦИАТОРОМ СОЗДАНИЯ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ПЕРВОЙ БИРЖИ В РОССИИ И «ПРИНЕВОЛИЛ»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КУПЦОВ К ПОСЕЩЕНИЮ БИРЖЕВЫХ ТОРГОВ.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143240" y="2928934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968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ПРИБЫЛЬ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52839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5. «ПРОШЛЫМ В ЖИЗНИ Я БЫЛА.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В РАССКАЗАХ ТОЖЕ Я ЖИЛА.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А </a:t>
            </a:r>
            <a:r>
              <a:rPr lang="ru-RU" sz="3200" b="1" dirty="0" smtClean="0">
                <a:solidFill>
                  <a:srgbClr val="FF0000"/>
                </a:solidFill>
              </a:rPr>
              <a:t>«ПРИ»</a:t>
            </a:r>
            <a:r>
              <a:rPr lang="ru-RU" sz="3200" b="1" dirty="0" smtClean="0">
                <a:solidFill>
                  <a:srgbClr val="7030A0"/>
                </a:solidFill>
              </a:rPr>
              <a:t> СПЕРЕДИ ПОСТАВИШЬ –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И ДОХОД СЕБЕ СОСТАВИШЬ»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500430" y="3500438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8686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ЗА ПЯТАК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630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6. ЗА КАКУЮ СУММУ РЫБАК ПРОДАЛ СВОЮ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УДАЧУ И «ОСТАЛСЯ, КЕМ БЫЛ»?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494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БАРТЕР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4969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7. ПРЯМОЙ ТОВАРООБМЕН БЕЗ УЧАСТИЯ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ДЕНЕГ.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ДИВИДЕНДЫ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63641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8. «СВОЮ ЦЕННУЮ БУМАГУ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ВАМ НЕ СТОИТ ПРОДАВАТЬ.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С НЕЕ МОЖНО ЕЖЕГОДНО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… ПОЛУЧАТЬ»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500430" y="3357562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2869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РЕНТА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3741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9. ДОХОД, ПОЛУЧАЕМЫЙ ОТ ВЛАДЕНИЯ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ЗЕМЛЕЙ.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24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ПЕНСИЯ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143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10. К КАКОМУ ВИДУ ПЛАТЕЖЕЙ ОТНОСИТСЯ 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ЗАШИФРОВАННОЕ СЛОВО </a:t>
            </a:r>
            <a:r>
              <a:rPr lang="ru-RU" sz="3200" b="1" dirty="0" smtClean="0">
                <a:solidFill>
                  <a:srgbClr val="FF0000"/>
                </a:solidFill>
              </a:rPr>
              <a:t> Я П С Е Н И?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ОБРОК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3637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11. НАЛОГ, ВЗИМАЕМЫЙ РАБОТНИКОМ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БАЛДОЙ С ЧЕРТЕЙ.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898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ЛУК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4764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1. ОВОЩ ОТ СЕМИ НЕДУГ.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872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КАПИТАЛ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12.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93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ДЕНЬГИ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13.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665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УБЫТКИ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76972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14. «ТИМОФЕЙ  НОСКИ СВЯЗАЛ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И НА РЫНКЕ ИХ ПРОДАЛ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ДЕШЕВЛЕ, ЧЕМ НИТКИ,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ПОЛУЧИЛ ОДНИ …»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286116" y="3357562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46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БИЗНЕС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0188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15.  ДЕЯТЕЛЬНОСТЬ, ЦЕЛЬЮ КОТОРОЙ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ЯВЛЯЕТСЯ ПОЛУЧЕНИЕ ПРИБЫЛИ.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256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ИНФЛЯЦИЯ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586493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16. «МОГ ВЧЕРА НА СТО РУБЛЕЙ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 ВЗЯТЬ ТЫ ТЫЩУ СУХАРЕЙ,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 А СЕГОДНЯ СТО РУБЛЕЙ –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 ЭТО ДЕВЯТЬ СУХАРЕЙ.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 И ТАКАЯ СИТУАЦИЯ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 НАЗЫВАЕТСЯ …»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4" action="ppaction://hlinksldjump"/>
          </p:cNvPr>
          <p:cNvSpPr/>
          <p:nvPr/>
        </p:nvSpPr>
        <p:spPr>
          <a:xfrm>
            <a:off x="3571868" y="3857628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001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ИСТОЧНИКИ: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</a:rPr>
              <a:t>Учебники «Технология» 5, 6. 7, 8 классы под редакцией В.Д Симоненко.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</a:rPr>
              <a:t>В игре использован технологический прием   Г.О. </a:t>
            </a:r>
            <a:r>
              <a:rPr lang="ru-RU" sz="2800" b="1" dirty="0" err="1" smtClean="0">
                <a:solidFill>
                  <a:srgbClr val="7030A0"/>
                </a:solidFill>
              </a:rPr>
              <a:t>Аствацатурова</a:t>
            </a:r>
            <a:r>
              <a:rPr lang="ru-RU" sz="2800" b="1" smtClean="0">
                <a:solidFill>
                  <a:srgbClr val="7030A0"/>
                </a:solidFill>
              </a:rPr>
              <a:t> (</a:t>
            </a:r>
            <a:r>
              <a:rPr lang="ru-RU" sz="2800" b="1" dirty="0" smtClean="0">
                <a:solidFill>
                  <a:srgbClr val="7030A0"/>
                </a:solidFill>
              </a:rPr>
              <a:t>г. Армавир).</a:t>
            </a:r>
          </a:p>
          <a:p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2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133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ПЕТРУШКА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66581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2. ВИД ЗЕЛЕНИ, КОТОРАЯ БЫВАЕТ И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ПРОСТОЙ И КУДРЯВОЙ.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321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МАНДАРИН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714356"/>
            <a:ext cx="84376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3. ЭТО ФРУКТОВОЕ ДЕРЕВО ВПЕРВЫЕ ЗАВЕЗ 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В ИТАЛИЮ В 1840 ГОДУ НЕАПОЛИТАНЕЦ  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МИШЕЛЬ ТЕНОР. РАСТЕНИЕ СВОЕ НАЗВАНИЕ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 ПОЛУЧИЛО В КИТАЕ ИЗ-ЗА ТОГО, ЧТО 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ПЛОДЫ ЕГО БЫЛИ ДОСТУПНЫ ЛИШЬ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 БОГАТЫМ. ЭТОТ СЛАДКИЙ ФРУКТ ОЧЕНЬ </a:t>
            </a:r>
          </a:p>
          <a:p>
            <a:pPr algn="just"/>
            <a:r>
              <a:rPr lang="ru-RU" sz="3200" b="1" dirty="0" smtClean="0">
                <a:solidFill>
                  <a:srgbClr val="7030A0"/>
                </a:solidFill>
              </a:rPr>
              <a:t>ЛЮБИМ ДЕТЬМИ  В НАШЕЙ СТРАНЕ.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4500562" y="4357694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1583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РЕДЬКА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282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4</a:t>
            </a:r>
            <a:r>
              <a:rPr lang="ru-RU" sz="3200" b="1" dirty="0" smtClean="0">
                <a:solidFill>
                  <a:srgbClr val="7030A0"/>
                </a:solidFill>
              </a:rPr>
              <a:t>. ЭТИМ ОВОЩЕМ НАШИ БАБУШКИ И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ПРАБАБУШКИ «ВЫГОНЯЛИ» ПРОСТУДУ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ИЗ ОРГАНИЗМА.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3071802" y="3000372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428596" y="5786454"/>
            <a:ext cx="1000132" cy="857232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одготовка 3">
            <a:hlinkClick r:id="rId3" action="ppaction://hlinksldjump"/>
          </p:cNvPr>
          <p:cNvSpPr/>
          <p:nvPr/>
        </p:nvSpPr>
        <p:spPr>
          <a:xfrm>
            <a:off x="6215074" y="5572140"/>
            <a:ext cx="2428892" cy="857256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ГЛАВНОЕ МЕНЮ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857760"/>
            <a:ext cx="2329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КАРТОФЕЛЬ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714356"/>
            <a:ext cx="734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5. НЕ ЛЮБИТ СВЕТА, БОИТСЯ ХОЛОДА И 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НОСИТ «МУНДИР».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2928926" y="2500306"/>
            <a:ext cx="2143140" cy="857256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БАРАБАН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969</Words>
  <Application>Microsoft Office PowerPoint</Application>
  <PresentationFormat>Экран (4:3)</PresentationFormat>
  <Paragraphs>340</Paragraphs>
  <Slides>55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ДИДАКТИЧЕСКАЯ ИГРА «КОЛЕСО ФОРТУНЫ»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154</cp:revision>
  <dcterms:created xsi:type="dcterms:W3CDTF">2012-11-29T22:44:23Z</dcterms:created>
  <dcterms:modified xsi:type="dcterms:W3CDTF">2012-12-18T09:31:57Z</dcterms:modified>
</cp:coreProperties>
</file>