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5" autoAdjust="0"/>
    <p:restoredTop sz="94629" autoAdjust="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136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89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042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7991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69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93809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62288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2529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771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4776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62470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1C259-1B80-4437-8DF5-5D57FE3BFD64}" type="datetimeFigureOut">
              <a:rPr lang="ru-RU" smtClean="0"/>
              <a:t>18.02.2013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E1B4A-050F-455A-A7C1-252DB49EAE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7337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7817" y="3501008"/>
            <a:ext cx="7772400" cy="216024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FF0000"/>
                </a:solidFill>
              </a:rPr>
              <a:t>Ручная и механическая разрезка и распиловка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Урок слесарного дела.</a:t>
            </a:r>
          </a:p>
          <a:p>
            <a:pPr algn="l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ГБОУ НПО профессиональный лицей железнодорожного транспорта Санкт-Петербурга</a:t>
            </a:r>
          </a:p>
          <a:p>
            <a:pPr algn="l"/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Автор: </a:t>
            </a:r>
            <a:r>
              <a:rPr lang="ru-RU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Шишонок Любовь Николаевна</a:t>
            </a:r>
          </a:p>
          <a:p>
            <a:pPr algn="l"/>
            <a:endParaRPr lang="ru-RU" sz="2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817" y="188640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457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484784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13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1. Ручные ножницы для резки металлов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Разрезкой</a:t>
            </a:r>
            <a:r>
              <a:rPr lang="ru-RU" i="1" dirty="0" smtClean="0">
                <a:effectLst/>
              </a:rPr>
              <a:t> </a:t>
            </a:r>
            <a:r>
              <a:rPr lang="ru-RU" dirty="0" smtClean="0">
                <a:effectLst/>
              </a:rPr>
              <a:t>называется операция разделения материала (предмета) на две отдельные части с помощью ручных ножниц, зубила или специальных механических ножниц.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Распиловкой</a:t>
            </a:r>
            <a:r>
              <a:rPr lang="ru-RU" i="1" dirty="0" smtClean="0">
                <a:effectLst/>
              </a:rPr>
              <a:t> </a:t>
            </a:r>
            <a:r>
              <a:rPr lang="ru-RU" dirty="0" smtClean="0">
                <a:effectLst/>
              </a:rPr>
              <a:t>называется операция разделения материала (предмета) с помощью ручной либо механической ножовки или круглой пилы.</a:t>
            </a:r>
          </a:p>
          <a:p>
            <a:r>
              <a:rPr lang="ru-RU" dirty="0" smtClean="0">
                <a:effectLst/>
              </a:rPr>
              <a:t>Простейшим инструментом для разрезки металла являются обычные </a:t>
            </a:r>
            <a:r>
              <a:rPr lang="ru-RU" i="1" dirty="0" smtClean="0">
                <a:effectLst/>
              </a:rPr>
              <a:t>ручные ножницы </a:t>
            </a:r>
            <a:r>
              <a:rPr lang="ru-RU" dirty="0" smtClean="0">
                <a:effectLst/>
              </a:rPr>
              <a:t>(рис. 1), правые и левые (верхняя режущая кромка может находиться справа или слева от нижней режущей кромки).</a:t>
            </a:r>
          </a:p>
          <a:p>
            <a:r>
              <a:rPr lang="ru-RU" dirty="0" smtClean="0">
                <a:effectLst/>
              </a:rPr>
              <a:t>Ножницы могут быть ручными или стационарными, закрепленными на верстаке. К механическим устройствам и оборудованию относятся вибрационные ножницы и машинки, рычажные механические ножницы, а также гильотинные ножницы и прессы. Резка листового материала, особенно вырезка фасонных деталей, производится газовой ацетиле-но-кислородной горелкой, а в ряде случаев – на фрезерных станках пальцевыми и другими специальными фрезами. Резка пруткового материала может производиться на токарных станках отрезными резцами. Отрезка труб производится специальными труборезами. Для распиловки материалов используются ручные и механические ножовки с постоянной или раздвижной рамкой, ленточные пилы, круглые пилы и другие механизмы.</a:t>
            </a:r>
          </a:p>
          <a:p>
            <a:r>
              <a:rPr lang="ru-RU" dirty="0" smtClean="0">
                <a:effectLst/>
              </a:rPr>
              <a:t>Ручные ножницы служат для резки жести и железного листа толщиной до 1 мм, а также для разрезания проволоки. Листовой материал толщиной до 5 мм разрезается на рычажных ножницах, а материал толщиной более 5 мм – на механических ножницах. Перед резкой режущие кромки следует смазать маслом.</a:t>
            </a:r>
          </a:p>
          <a:p>
            <a:r>
              <a:rPr lang="ru-RU" dirty="0" smtClean="0">
                <a:effectLst/>
              </a:rPr>
              <a:t>Угол заострения режущих частей ножниц зависит от характера и марки разрезаемого металла и материала. Чем меньше этот угол, тем легче врезаются режущие кромки ножниц в материал, и наоборот. Однако при малом угле заострения режущие кромки быстро выкрашиваются. Поэтому на практике угол заточки выбирают в пределах 75–85°. Затупившиеся кромки ножниц затачивают на шлифовальном станке. Правильность заточки и разводки между фомками проверяют, разрезая бумагу.</a:t>
            </a:r>
          </a:p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Ручная ножовка </a:t>
            </a:r>
            <a:r>
              <a:rPr lang="ru-RU" dirty="0" smtClean="0">
                <a:effectLst/>
              </a:rPr>
              <a:t>состоит из постоянной или регулируемой рамки, рукоятки и ножовочного полотна. Полотно крепится в рамке с помощью двух стальных штифтов, болта и гайки-барашка. Болт с гайкой служит для натяжения полотна в рамке (рис. </a:t>
            </a:r>
            <a:r>
              <a:rPr lang="ru-RU" dirty="0"/>
              <a:t>2</a:t>
            </a:r>
            <a:r>
              <a:rPr lang="ru-RU" dirty="0" smtClean="0">
                <a:effectLst/>
              </a:rPr>
              <a:t>).</a:t>
            </a:r>
          </a:p>
          <a:p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116632"/>
            <a:ext cx="2857500" cy="100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992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467544" y="3140968"/>
            <a:ext cx="8229600" cy="2721496"/>
          </a:xfrm>
        </p:spPr>
        <p:txBody>
          <a:bodyPr>
            <a:normAutofit fontScale="77500" lnSpcReduction="20000"/>
          </a:bodyPr>
          <a:lstStyle/>
          <a:p>
            <a:endParaRPr lang="ru-RU" dirty="0" smtClean="0">
              <a:effectLst/>
            </a:endParaRPr>
          </a:p>
          <a:p>
            <a:r>
              <a:rPr lang="ru-RU" sz="17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Ручное ножовочное полотно </a:t>
            </a:r>
            <a:r>
              <a:rPr lang="ru-RU" sz="1700" dirty="0" smtClean="0">
                <a:effectLst/>
              </a:rPr>
              <a:t>– это тонкая стальная закаленная полоса толщиной от 0,6 до 0,8 мм, шириной 12–15 мм и длиной 250–300 мм с нарезанными зубьями вдоль одной или обеих кромок. Ножовочное станочное полотно имеет толщину 1,2–2,5 мм, ширину 25–45 мм и длину 350–600 мм.</a:t>
            </a:r>
          </a:p>
          <a:p>
            <a:r>
              <a:rPr lang="ru-RU" sz="1700" dirty="0" smtClean="0">
                <a:effectLst/>
              </a:rPr>
              <a:t>Зуб полотна характеризуется следующими углами: для ручного ножовочного полотна передний угол 0°, задний угол 40–45°, шаг 0,8 мм, ширина развода зубьев 1,2–1,5 мм; для ножовочных станочных полотен передний угол 0–5°, задний угол 35–40°, угол заострения зуба 50–55°, шаг зубьев 2–6 мм. Зубья бывают волнообразные и разведенные. Мягкие металлы и искусственные материалы распиливаются ножовкой с зубьями большого шага, твердые и тонкие материалы –полотна выполняют из инструментальной высокоуглеродистой стали У10, У12, У10А, У12А, для особо ответственных работ – из стали Р9, Х6ВФ, Х12Ф1, вольфрамовой и хромистой. После нарезки зубьев полотно подвергается закалке полностью или частично (только зубья) до твердости </a:t>
            </a:r>
            <a:r>
              <a:rPr lang="ru-RU" sz="1700" i="1" dirty="0" smtClean="0">
                <a:effectLst/>
              </a:rPr>
              <a:t>HRC </a:t>
            </a:r>
            <a:r>
              <a:rPr lang="ru-RU" sz="1700" dirty="0" smtClean="0">
                <a:effectLst/>
              </a:rPr>
              <a:t>60–61. Рабочая длина полотна составляет около 2/3 его длины. Каждый зуб ножовочного полотна представляет собой строгальный резец (рис.3).</a:t>
            </a:r>
          </a:p>
          <a:p>
            <a:endParaRPr lang="ru-RU" dirty="0"/>
          </a:p>
        </p:txBody>
      </p:sp>
      <p:pic>
        <p:nvPicPr>
          <p:cNvPr id="3076" name="Picture 4" descr="&amp;Scy;&amp;lcy;&amp;iecy;&amp;scy;&amp;acy;&amp;rcy;&amp;ncy;&amp;ocy;&amp;iecy; &amp;dcy;&amp;iecy;&amp;lcy;&amp;ocy;: &amp;Pcy;&amp;rcy;&amp;acy;&amp;kcy;&amp;tcy;&amp;icy;&amp;chcy;&amp;iecy;&amp;scy;&amp;kcy;&amp;ocy;&amp;iecy; &amp;pcy;&amp;ocy;&amp;scy;&amp;ocy;&amp;bcy;&amp;icy;&amp;iecy; &amp;dcy;&amp;lcy;&amp;yacy; &amp;scy;&amp;lcy;&amp;iecy;&amp;scy;&amp;acy;&amp;r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77204"/>
            <a:ext cx="5715000" cy="1971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123728" y="249289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2. Ручные ножовки для металла </a:t>
            </a:r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– регулируемая; б – нерегулируемая</a:t>
            </a:r>
            <a:r>
              <a:rPr lang="ru-RU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5645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240360"/>
          </a:xfrm>
        </p:spPr>
        <p:txBody>
          <a:bodyPr>
            <a:normAutofit fontScale="40000" lnSpcReduction="20000"/>
          </a:bodyPr>
          <a:lstStyle/>
          <a:p>
            <a:r>
              <a:rPr lang="ru-RU" dirty="0" smtClean="0">
                <a:effectLst/>
              </a:rPr>
              <a:t>Перед распиловкой или разрезанием материала следует подготовить материал, разметить его чертилкой или обозначить накерниванием.</a:t>
            </a:r>
          </a:p>
          <a:p>
            <a:r>
              <a:rPr lang="ru-RU" dirty="0" smtClean="0">
                <a:effectLst/>
              </a:rPr>
              <a:t>Перекос ножовки в процессе распиловки вызывает значительные напряжения изгиба полотна, что может послужить причиной появления трещины или поломки полотна.</a:t>
            </a:r>
          </a:p>
          <a:p>
            <a:r>
              <a:rPr lang="ru-RU" dirty="0" smtClean="0">
                <a:effectLst/>
              </a:rPr>
              <a:t>В случае поломки одного или нескольких зубьев на полотне следует прервать распиловку, вынуть полотно из рамки и сошлифовать выкрошенные зубья. После этого можно продолжать использование полотна.</a:t>
            </a:r>
          </a:p>
          <a:p>
            <a:r>
              <a:rPr lang="ru-RU" dirty="0" smtClean="0">
                <a:effectLst/>
              </a:rPr>
              <a:t>Распиловку труб большого диаметра нужно выполнять обязательно с постепенным поворотом трубы: в противном случае может произойти поломка зубьев. Тонкую трубу следует закреплять в тисках или приспособлениях с обжимом по радиусу при незначительном усилии зажатия, иначе может произойти смятие трубы. Для распиловки труб следует использовать полотно с целыми и острыми зубьями малого шага. В место реза, где треснуло старое полотно или выкрошились его зубья, не следует вставлять новое полотно.</a:t>
            </a:r>
          </a:p>
          <a:p>
            <a:r>
              <a:rPr lang="ru-RU" dirty="0" smtClean="0">
                <a:effectLst/>
              </a:rPr>
              <a:t>Если линия реза пошла под углом к поверхности металла, следует прервать распиловку с этой стороны и начать с другой. Чтобы избежать скольжения полотна по материалу, нужно первоначальный рез произвести трехгранным напильником.</a:t>
            </a:r>
          </a:p>
          <a:p>
            <a:r>
              <a:rPr lang="ru-RU" dirty="0" smtClean="0">
                <a:effectLst/>
              </a:rPr>
              <a:t>Твердые материалы распиливают, как правило, механической рамной, ленточной или дисковой пилами. Ручное распиливание этих материалов очень трудоемко, а иногда просто невозможно. При механической распиловке получается ровный рез.</a:t>
            </a:r>
            <a:endParaRPr lang="ru-RU" dirty="0"/>
          </a:p>
        </p:txBody>
      </p:sp>
      <p:pic>
        <p:nvPicPr>
          <p:cNvPr id="4098" name="Picture 2" descr="&amp;Scy;&amp;lcy;&amp;iecy;&amp;scy;&amp;acy;&amp;rcy;&amp;ncy;&amp;ocy;&amp;iecy; &amp;dcy;&amp;iecy;&amp;lcy;&amp;ocy;: &amp;Pcy;&amp;rcy;&amp;acy;&amp;kcy;&amp;tcy;&amp;icy;&amp;chcy;&amp;iecy;&amp;scy;&amp;kcy;&amp;ocy;&amp;iecy; &amp;pcy;&amp;ocy;&amp;scy;&amp;ocy;&amp;bcy;&amp;icy;&amp;iecy; &amp;dcy;&amp;lcy;&amp;yacy; &amp;scy;&amp;lcy;&amp;iecy;&amp;scy;&amp;acy;&amp;r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88640"/>
            <a:ext cx="4104456" cy="2421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054825" y="270892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3. Полотна с нарезанными зубьями:</a:t>
            </a:r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– двухстороннее; б – одностороннее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88669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924945"/>
            <a:ext cx="8229600" cy="2664295"/>
          </a:xfrm>
        </p:spPr>
        <p:txBody>
          <a:bodyPr>
            <a:normAutofit fontScale="40000" lnSpcReduction="20000"/>
          </a:bodyPr>
          <a:lstStyle/>
          <a:p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Труборез</a:t>
            </a:r>
            <a:r>
              <a:rPr lang="ru-RU" i="1" dirty="0" smtClean="0">
                <a:effectLst/>
              </a:rPr>
              <a:t> – </a:t>
            </a:r>
            <a:r>
              <a:rPr lang="ru-RU" dirty="0" smtClean="0">
                <a:effectLst/>
              </a:rPr>
              <a:t>это инструмент для разрезания труб (рис. 4). Труборезы бывают разных видов: одно-, двух– и трехножевые, а также цепные.</a:t>
            </a:r>
          </a:p>
          <a:p>
            <a:r>
              <a:rPr lang="ru-RU" dirty="0" smtClean="0">
                <a:effectLst/>
              </a:rPr>
              <a:t>В труборезе роль режущей части выполняет ролик с заточенными кромками. Трехножевой труборез состоит из щеки, в которой находятся два ножа-ролика, обоймы, в которой установлен один ролик, рукоятки и рычага. На закрепленную в тисках или захватывающем приспособлении трубу накладывают труборез и с помощью рукоятки затягивают до упора. Колебательным или вращательным движением рычага и постепенным сближением ножей-роликов производится разрезка трубы. Равномерную и чистую линию реза трубы можно получить с помощью цепного трубореза.</a:t>
            </a:r>
          </a:p>
          <a:p>
            <a:r>
              <a:rPr lang="ru-RU" dirty="0" smtClean="0">
                <a:effectLst/>
              </a:rPr>
              <a:t>В целях безопасности при разрезании и распиловке материала следует проверить инструмент, правильно и надежно закрепить материал в тисках или приспособлениях, а также правильно и крепко осадить рукоять рамной пилы. Опасные места возле механических ножниц закрывают кожухом или щитами. Механические ножницы обслуживаются согласно инструкции по эксплуатации специально обученным работником.</a:t>
            </a:r>
          </a:p>
          <a:p>
            <a:endParaRPr lang="ru-RU" dirty="0"/>
          </a:p>
        </p:txBody>
      </p:sp>
      <p:pic>
        <p:nvPicPr>
          <p:cNvPr id="5122" name="Picture 2" descr="&amp;Scy;&amp;lcy;&amp;iecy;&amp;scy;&amp;acy;&amp;rcy;&amp;ncy;&amp;ocy;&amp;iecy; &amp;dcy;&amp;iecy;&amp;lcy;&amp;ocy;: &amp;Pcy;&amp;rcy;&amp;acy;&amp;kcy;&amp;tcy;&amp;icy;&amp;chcy;&amp;iecy;&amp;scy;&amp;kcy;&amp;ocy;&amp;iecy; &amp;pcy;&amp;ocy;&amp;scy;&amp;ocy;&amp;bcy;&amp;icy;&amp;iecy; &amp;dcy;&amp;lcy;&amp;yacy; &amp;scy;&amp;lcy;&amp;iecy;&amp;scy;&amp;acy;&amp;rcy;&amp;yacy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0648"/>
            <a:ext cx="3124200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99592" y="2335473"/>
            <a:ext cx="72728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Рис. 4. Труборезы ножевые (роликовые):</a:t>
            </a:r>
            <a:endParaRPr lang="ru-RU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12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 – трехножевые; б – с одним ножом и двумя роликами</a:t>
            </a:r>
            <a:endParaRPr lang="ru-RU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96273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547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Ручная и механическая разрезка и распиловка </vt:lpstr>
      <vt:lpstr>Рис. 1. Ручные ножницы для резки металлов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Ручная и механическая разрезка и распиловка</dc:title>
  <dc:creator>WZ</dc:creator>
  <cp:lastModifiedBy>WZ</cp:lastModifiedBy>
  <cp:revision>6</cp:revision>
  <dcterms:created xsi:type="dcterms:W3CDTF">2013-02-18T12:57:12Z</dcterms:created>
  <dcterms:modified xsi:type="dcterms:W3CDTF">2013-02-18T13:36:21Z</dcterms:modified>
</cp:coreProperties>
</file>