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309" r:id="rId6"/>
    <p:sldId id="261" r:id="rId7"/>
    <p:sldId id="31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6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8F8F8"/>
    <a:srgbClr val="FFFF00"/>
    <a:srgbClr val="FF0066"/>
    <a:srgbClr val="990099"/>
    <a:srgbClr val="669900"/>
    <a:srgbClr val="FFFF66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327A9B-DA86-4B73-BD49-C1D58D7AE25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D834F-349C-4438-8EA1-F91A0757BB1A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5CC96-9CF2-46AC-9598-8BF99E53B3E1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80EBE-5272-42F8-BD50-DC8D0D0D77E0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94BFA-FDA0-471B-BA15-5338474D8D67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4B06C-51C6-459F-B2EC-2C9350FD1EBB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65706-DE9F-44F6-83E3-B4A0849154D0}" type="slidenum">
              <a:rPr lang="zh-CN" altLang="en-US"/>
              <a:pPr/>
              <a:t>14</a:t>
            </a:fld>
            <a:endParaRPr lang="en-US" altLang="zh-CN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09F17-33B1-4059-8ACF-E15B9F549025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E1FDC-C1F9-4F2F-9A08-9FC54EEE41A5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453B8-1087-4FDF-9039-8C0ABEA753CC}" type="slidenum">
              <a:rPr lang="zh-CN" altLang="en-US"/>
              <a:pPr/>
              <a:t>17</a:t>
            </a:fld>
            <a:endParaRPr lang="en-US" altLang="zh-CN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69CCE-85B1-4A63-9EE6-89437085781B}" type="slidenum">
              <a:rPr lang="zh-CN" altLang="en-US"/>
              <a:pPr/>
              <a:t>18</a:t>
            </a:fld>
            <a:endParaRPr lang="en-US" altLang="zh-CN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AD1C9-45D8-4FAB-9B8C-AE2F845F283F}" type="slidenum">
              <a:rPr lang="zh-CN" altLang="en-US"/>
              <a:pPr/>
              <a:t>19</a:t>
            </a:fld>
            <a:endParaRPr lang="en-US" altLang="zh-CN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B821C-F908-48DA-9E04-B5F1F2429EB8}" type="slidenum">
              <a:rPr lang="zh-CN" altLang="en-US"/>
              <a:pPr/>
              <a:t>2</a:t>
            </a:fld>
            <a:endParaRPr lang="en-US" altLang="zh-CN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F06B0-4EBE-4D2D-928B-B3D8673EA7E0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AD0D1-4F75-49E2-8CC2-FC88DE594542}" type="slidenum">
              <a:rPr lang="zh-CN" altLang="en-US"/>
              <a:pPr/>
              <a:t>21</a:t>
            </a:fld>
            <a:endParaRPr lang="en-US" altLang="zh-CN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D90E4-C8B4-45FB-96F0-BA66E1871E41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B7E50-7DA0-4B21-8A29-A1F05FE3B84F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629C8-42ED-45BD-B8CD-F8F869BB6850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E5B53C-E756-4BC1-87D0-5C726A6C528C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7BBBB-D171-469B-9684-10D272C55CE2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1C0F9-7E74-43E3-A561-608C421E5445}" type="slidenum">
              <a:rPr lang="zh-CN" altLang="en-US"/>
              <a:pPr/>
              <a:t>27</a:t>
            </a:fld>
            <a:endParaRPr lang="en-US" altLang="zh-CN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EE0FA-ECD7-4F34-8F73-EE0322F28707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A17CC-EFB7-4C74-AF11-1B6AEFDDDC95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95FE0-6E2F-4442-AD16-C80C148878CC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F2F0C-D1A0-49AE-8469-6EAC747F8E4D}" type="slidenum">
              <a:rPr lang="zh-CN" altLang="en-US"/>
              <a:pPr/>
              <a:t>30</a:t>
            </a:fld>
            <a:endParaRPr lang="en-US" altLang="zh-CN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94E4F-2B5F-455F-AF14-AFCAF82EEA08}" type="slidenum">
              <a:rPr lang="zh-CN" altLang="en-US"/>
              <a:pPr/>
              <a:t>31</a:t>
            </a:fld>
            <a:endParaRPr lang="en-US" altLang="zh-CN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80B61-C16C-49A0-A2EB-EDA940803A9C}" type="slidenum">
              <a:rPr lang="zh-CN" altLang="en-US"/>
              <a:pPr/>
              <a:t>32</a:t>
            </a:fld>
            <a:endParaRPr lang="en-US" altLang="zh-CN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8B1C7-9795-49D7-9636-010D22CAF33B}" type="slidenum">
              <a:rPr lang="zh-CN" altLang="en-US"/>
              <a:pPr/>
              <a:t>33</a:t>
            </a:fld>
            <a:endParaRPr lang="en-US" altLang="zh-CN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584E3-49E1-4B55-B0F3-F564B34A936A}" type="slidenum">
              <a:rPr lang="zh-CN" altLang="en-US"/>
              <a:pPr/>
              <a:t>34</a:t>
            </a:fld>
            <a:endParaRPr lang="en-US" altLang="zh-CN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E6929-35AE-434C-BD44-FE30DBD8580F}" type="slidenum">
              <a:rPr lang="zh-CN" altLang="en-US"/>
              <a:pPr/>
              <a:t>35</a:t>
            </a:fld>
            <a:endParaRPr lang="en-US" altLang="zh-CN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67A8A-CF8B-4B88-A915-627F84968ABF}" type="slidenum">
              <a:rPr lang="zh-CN" altLang="en-US"/>
              <a:pPr/>
              <a:t>36</a:t>
            </a:fld>
            <a:endParaRPr lang="en-US" altLang="zh-CN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A6727-702C-41E2-8CAF-5EFC6B52D264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FF839-D2C9-4B98-AF44-A90EAB040928}" type="slidenum">
              <a:rPr lang="zh-CN" altLang="en-US"/>
              <a:pPr/>
              <a:t>38</a:t>
            </a:fld>
            <a:endParaRPr lang="en-US" altLang="zh-CN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5EB4F-88F1-4F46-9E84-9C4334D2EAEE}" type="slidenum">
              <a:rPr lang="zh-CN" altLang="en-US"/>
              <a:pPr/>
              <a:t>39</a:t>
            </a:fld>
            <a:endParaRPr lang="en-US" altLang="zh-CN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C9702-10A7-4E9B-89BA-CFFB6DB72489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737FC-E197-41C9-93EB-14A972153EA7}" type="slidenum">
              <a:rPr lang="zh-CN" altLang="en-US"/>
              <a:pPr/>
              <a:t>40</a:t>
            </a:fld>
            <a:endParaRPr lang="en-US" altLang="zh-CN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EFE44-506E-4895-ADC7-F33BEE8C82D4}" type="slidenum">
              <a:rPr lang="zh-CN" altLang="en-US"/>
              <a:pPr/>
              <a:t>41</a:t>
            </a:fld>
            <a:endParaRPr lang="en-US" altLang="zh-CN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CC796-6AB9-4EEE-9738-AB1348ED5317}" type="slidenum">
              <a:rPr lang="zh-CN" altLang="en-US"/>
              <a:pPr/>
              <a:t>42</a:t>
            </a:fld>
            <a:endParaRPr lang="en-US" altLang="zh-CN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A8F75-283C-4B9C-B331-FBFD3DA5A85C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54654-3F97-4E86-AED2-B96F1E5D9C51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2CF48-FF72-4D72-A538-4F88DA369EA9}" type="slidenum">
              <a:rPr lang="zh-CN" altLang="en-US"/>
              <a:pPr/>
              <a:t>45</a:t>
            </a:fld>
            <a:endParaRPr lang="en-US" altLang="zh-CN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CA2AE-494F-49E8-9632-2C3796B37DC2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14708-5BFB-4B4B-98B5-FEC91CC6BF5A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7CC65-4FFC-47E1-8B25-02B59B5D7A36}" type="slidenum">
              <a:rPr lang="zh-CN" altLang="en-US"/>
              <a:pPr/>
              <a:t>48</a:t>
            </a:fld>
            <a:endParaRPr lang="en-US" altLang="zh-CN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914B1-C0C4-4DB1-AB2C-1E0182160206}" type="slidenum">
              <a:rPr lang="zh-CN" altLang="en-US"/>
              <a:pPr/>
              <a:t>49</a:t>
            </a:fld>
            <a:endParaRPr lang="en-US" altLang="zh-CN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C9702-10A7-4E9B-89BA-CFFB6DB72489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8FE8A-FB19-472F-A7FE-339A72AE9D0F}" type="slidenum">
              <a:rPr lang="zh-CN" altLang="en-US"/>
              <a:pPr/>
              <a:t>50</a:t>
            </a:fld>
            <a:endParaRPr lang="en-US" altLang="zh-CN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7EE81-DB3D-4A52-871F-0F7D7AABB0DC}" type="slidenum">
              <a:rPr lang="zh-CN" altLang="en-US"/>
              <a:pPr/>
              <a:t>51</a:t>
            </a:fld>
            <a:endParaRPr lang="en-US" altLang="zh-CN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3273D-3710-4CB4-AEBC-459DB62FDD1A}" type="slidenum">
              <a:rPr lang="zh-CN" altLang="en-US"/>
              <a:pPr/>
              <a:t>52</a:t>
            </a:fld>
            <a:endParaRPr lang="en-US" altLang="zh-CN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5E98E-E166-4FBD-B585-481254A6D71F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5E98E-E166-4FBD-B585-481254A6D71F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0DDD5-0761-46BC-94EF-15F3FAE599C9}" type="slidenum">
              <a:rPr lang="zh-CN" altLang="en-US"/>
              <a:pPr/>
              <a:t>8</a:t>
            </a:fld>
            <a:endParaRPr lang="en-US" altLang="zh-CN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6095D-A168-45D6-91F1-D26B9C175154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948D63-3694-4AA1-A407-13D144254DA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E4E1E-E356-4E8D-B345-27608FEF90F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7D6D4-9234-4091-A36A-2B45AA9E6C7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011EC-E270-445F-8A3C-D5D93616A67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EEF12-C411-480C-8CDA-BD7DD8064A1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2AB7D-C52E-441A-9F5C-098CEF10836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55366-1EEA-48A3-AFD5-8DE9F8F542A7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DE26C-B8CC-4823-BE34-6185B3368E3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5D52C-8B67-4AFC-8AA1-82F98FCA96B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BAF3A-EDCD-4CE4-B8EA-7BCCAA6596A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2F584-8DC8-4EF1-8C6E-59788873FB3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cs typeface="华文新魏"/>
              </a:defRPr>
            </a:lvl1pPr>
          </a:lstStyle>
          <a:p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华文新魏"/>
              </a:defRPr>
            </a:lvl1pPr>
          </a:lstStyle>
          <a:p>
            <a:endParaRPr lang="en-US" altLang="zh-C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cs typeface="华文新魏"/>
              </a:defRPr>
            </a:lvl1pPr>
          </a:lstStyle>
          <a:p>
            <a:fld id="{0090044E-ED9B-4933-AAE5-F40438EC6781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64" r:id="rId2"/>
    <p:sldLayoutId id="2147483773" r:id="rId3"/>
    <p:sldLayoutId id="2147483765" r:id="rId4"/>
    <p:sldLayoutId id="2147483774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9" Type="http://schemas.openxmlformats.org/officeDocument/2006/relationships/slide" Target="slide39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42" Type="http://schemas.openxmlformats.org/officeDocument/2006/relationships/slide" Target="slide42.xml"/><Relationship Id="rId47" Type="http://schemas.openxmlformats.org/officeDocument/2006/relationships/slide" Target="slide47.xml"/><Relationship Id="rId50" Type="http://schemas.openxmlformats.org/officeDocument/2006/relationships/slide" Target="slide50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46" Type="http://schemas.openxmlformats.org/officeDocument/2006/relationships/slide" Target="slide46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41" Type="http://schemas.openxmlformats.org/officeDocument/2006/relationships/slide" Target="slide4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40" Type="http://schemas.openxmlformats.org/officeDocument/2006/relationships/slide" Target="slide40.xml"/><Relationship Id="rId45" Type="http://schemas.openxmlformats.org/officeDocument/2006/relationships/slide" Target="slide45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49" Type="http://schemas.openxmlformats.org/officeDocument/2006/relationships/slide" Target="slide49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4" Type="http://schemas.openxmlformats.org/officeDocument/2006/relationships/slide" Target="slide44.xml"/><Relationship Id="rId52" Type="http://schemas.openxmlformats.org/officeDocument/2006/relationships/slide" Target="slide52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Relationship Id="rId43" Type="http://schemas.openxmlformats.org/officeDocument/2006/relationships/slide" Target="slide43.xml"/><Relationship Id="rId48" Type="http://schemas.openxmlformats.org/officeDocument/2006/relationships/slide" Target="slide48.xml"/><Relationship Id="rId8" Type="http://schemas.openxmlformats.org/officeDocument/2006/relationships/slide" Target="slide8.xml"/><Relationship Id="rId51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848872" cy="155679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  <a:t>   </a:t>
            </a:r>
            <a:b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</a:br>
            <a: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</a:br>
            <a: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</a:br>
            <a: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</a:br>
            <a: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</a:br>
            <a: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</a:br>
            <a: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</a:br>
            <a: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</a:br>
            <a: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ru-RU" altLang="zh-CN" sz="10600" dirty="0" smtClean="0">
                <a:solidFill>
                  <a:srgbClr val="FFFF00"/>
                </a:solidFill>
                <a:ea typeface="SimSun" pitchFamily="2" charset="-122"/>
              </a:rPr>
            </a:br>
            <a:r>
              <a:rPr lang="ru-RU" altLang="zh-CN" sz="49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Своя игра</a:t>
            </a:r>
            <a:br>
              <a:rPr lang="ru-RU" altLang="zh-CN" sz="49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</a:br>
            <a:r>
              <a:rPr lang="ru-RU" altLang="zh-CN" sz="49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познавательная викторина</a:t>
            </a:r>
            <a:endParaRPr altLang="zh-CN" sz="49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pic>
        <p:nvPicPr>
          <p:cNvPr id="2" name="Picture 2" descr="C:\Users\BadTouch\Desktop\tvsvoya-igra_img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564230" cy="50232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Лексика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300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АТМОСФЕРА 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9552" y="1268760"/>
            <a:ext cx="84249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/>
              <a:t> 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 словаре В.И.Даля встречается ныне забытое слово КОЛОЗЕМИЦА. Каким заимствованным словом оно оказалось вытеснено в наши дни?</a:t>
            </a:r>
            <a:endParaRPr lang="en-GB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Лексика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400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4509120"/>
            <a:ext cx="88924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адекватный - соответствующий; 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флегматичный – спокойный;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утрировать – преувеличивать;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меркантильный – корыстный</a:t>
            </a:r>
            <a:endParaRPr lang="en-GB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3528" y="1340768"/>
            <a:ext cx="77768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Подберите синонимы к словам: адекватный, флегматичный, утрировать, меркантильный. 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GB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Дурная голова ногам покоя не даёт.</a:t>
            </a:r>
            <a:r>
              <a:rPr lang="ru-RU" sz="2800" dirty="0" smtClean="0"/>
              <a:t> </a:t>
            </a:r>
            <a:endParaRPr lang="en-GB" sz="2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3528" y="1340768"/>
            <a:ext cx="85689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Какая русская пословица следующим образом переведена на иностранный язык: «Недостаток ума компенсируй ходьбой»?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en-GB" sz="36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Лексика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500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Орфоэпия </a:t>
            </a:r>
            <a:r>
              <a:rPr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100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465313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Суп из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щавЕля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Салат из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свЁклы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ТЕфтели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Блинчики с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творогОм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слИвовым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вареньем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12776"/>
            <a:ext cx="9144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Озвучьте свой заказ в кафе, если из предложенных в меню блюд вы выбрали: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Суп из щавеля;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Салат из свеклы;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Тефтели; 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Блинчики с творогом и сливовым вареньем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en-GB" sz="36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Орфоэпия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200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5536" y="4005064"/>
            <a:ext cx="83884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/>
              <a:t> 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Броня – закрепление за кем – либо билета, номера в гостинице, от этого существительного образуется прилагательное бронировать.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 Броня – защитная облицовка, образует прилагательное бронированный.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5536" y="1772816"/>
            <a:ext cx="83529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Чем отличается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брОня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от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бронИ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GB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6">
                    <a:lumMod val="50000"/>
                  </a:schemeClr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Орфоэпия</a:t>
            </a:r>
            <a: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300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08518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Атлас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3568" y="1844824"/>
            <a:ext cx="78488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Я - сборник карт; от ударения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Зависит два моих значения: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Хочу - преображусь в название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Блестящей, шёлковой ткани. </a:t>
            </a:r>
            <a:endParaRPr lang="en-GB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Орфоэпия</a:t>
            </a:r>
            <a: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400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ходАтайство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51520" y="1268760"/>
            <a:ext cx="87129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/>
              <a:t> 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 каком слове верно выделена буква, обозначающая ударный гласный звук? 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красивЕе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мусоропрОвод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апОстроф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ходАтайство</a:t>
            </a:r>
            <a:r>
              <a:rPr lang="ru-RU" sz="3600" dirty="0" smtClean="0"/>
              <a:t> </a:t>
            </a:r>
            <a:br>
              <a:rPr lang="ru-RU" sz="3600" dirty="0" smtClean="0"/>
            </a:br>
            <a:endParaRPr lang="en-GB" sz="36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Орфоэпия</a:t>
            </a:r>
            <a: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500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созвонИмся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endParaRPr lang="en-GB" sz="28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9552" y="1484784"/>
            <a:ext cx="82809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 каком слове буква, обозначающая ударный гласный, выделена верно? 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 1) Эксперт 2)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туфлЯ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 3)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созвонИмся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4)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облЕгчить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GB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Черный ящик</a:t>
            </a:r>
            <a:r>
              <a:rPr altLang="zh-CN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 </a:t>
            </a:r>
            <a:r>
              <a:rPr altLang="zh-CN" sz="7200" dirty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100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Вода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51520" y="1268760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Её можно толочь в ступе и носить в решете. Можно прятать в неё концы и водить по ней вилами. Она бывает живая, мёртвая и на киселе. А если вы не хотите отвечать на мой вопрос, то можете набрать её в рот. Но в ваших интересах на него ответить. Что это? 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GB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Черный ящик</a:t>
            </a:r>
            <a: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200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ИГОЛКА 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12776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Она очень маленькая, но с её помощью можно прервать жизнь одного сказочного героя. Глупый человек может искать её в стоге сена, а тот, кто волнуется, будет на них сидеть. Новая одежда только что с неё. Что это за предмет?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en-GB" sz="36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Категории</a:t>
            </a:r>
            <a:endParaRPr altLang="zh-CN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539552" y="836712"/>
            <a:ext cx="3816226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Constantia" pitchFamily="18" charset="0"/>
              </a:rPr>
              <a:t>Историческая страничка</a:t>
            </a:r>
            <a:endParaRPr lang="en-GB" sz="3600" b="1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>
                    <a:lumMod val="95000"/>
                    <a:lumOff val="5000"/>
                  </a:schemeClr>
                </a:outerShdw>
              </a:effectLst>
              <a:latin typeface="Constantia" pitchFamily="18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3" action="ppaction://hlinksldjump"/>
              </a:rPr>
              <a:t>100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4" action="ppaction://hlinksldjump"/>
              </a:rPr>
              <a:t>200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5" action="ppaction://hlinksldjump"/>
              </a:rPr>
              <a:t>300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6" action="ppaction://hlinksldjump"/>
              </a:rPr>
              <a:t>400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7" action="ppaction://hlinksldjump"/>
              </a:rPr>
              <a:t>500</a:t>
            </a:r>
            <a:endParaRPr lang="en-GB" sz="32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bg1">
                    <a:lumMod val="95000"/>
                    <a:lumOff val="5000"/>
                  </a:scheme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Constantia" pitchFamily="18" charset="0"/>
              </a:rPr>
              <a:t>Лексика</a:t>
            </a:r>
            <a:endParaRPr lang="en-GB" sz="3600" b="1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>
                    <a:lumMod val="95000"/>
                    <a:lumOff val="5000"/>
                  </a:schemeClr>
                </a:outerShdw>
              </a:effectLst>
              <a:latin typeface="Constantia" pitchFamily="18" charset="0"/>
            </a:endParaRPr>
          </a:p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8" action="ppaction://hlinksldjump"/>
              </a:rPr>
              <a:t>100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9" action="ppaction://hlinksldjump"/>
              </a:rPr>
              <a:t>200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10" action="ppaction://hlinksldjump"/>
              </a:rPr>
              <a:t>300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11" action="ppaction://hlinksldjump"/>
              </a:rPr>
              <a:t>400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12" action="ppaction://hlinksldjump"/>
              </a:rPr>
              <a:t>500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  <a:lumOff val="5000"/>
                  </a:scheme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Constantia" pitchFamily="18" charset="0"/>
              </a:rPr>
              <a:t>Орфоэпия</a:t>
            </a:r>
            <a:endParaRPr lang="en-GB" sz="3600" b="1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>
                    <a:lumMod val="95000"/>
                    <a:lumOff val="5000"/>
                  </a:schemeClr>
                </a:outerShdw>
              </a:effectLst>
              <a:latin typeface="Constantia" pitchFamily="18" charset="0"/>
            </a:endParaRPr>
          </a:p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13" action="ppaction://hlinksldjump"/>
              </a:rPr>
              <a:t>100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14" action="ppaction://hlinksldjump"/>
              </a:rPr>
              <a:t>200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15" action="ppaction://hlinksldjump"/>
              </a:rPr>
              <a:t>300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16" action="ppaction://hlinksldjump"/>
              </a:rPr>
              <a:t>400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17" action="ppaction://hlinksldjump"/>
              </a:rPr>
              <a:t>500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  <a:lumOff val="5000"/>
                  </a:scheme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Constantia" pitchFamily="18" charset="0"/>
              </a:rPr>
              <a:t>Чёрный ящик</a:t>
            </a:r>
            <a:endParaRPr lang="en-GB" sz="3600" b="1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>
                    <a:lumMod val="95000"/>
                    <a:lumOff val="5000"/>
                  </a:schemeClr>
                </a:outerShdw>
              </a:effectLst>
              <a:latin typeface="Constantia" pitchFamily="18" charset="0"/>
            </a:endParaRPr>
          </a:p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18" action="ppaction://hlinksldjump"/>
              </a:rPr>
              <a:t>100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19" action="ppaction://hlinksldjump"/>
              </a:rPr>
              <a:t>200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20" action="ppaction://hlinksldjump"/>
              </a:rPr>
              <a:t>300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21" action="ppaction://hlinksldjump"/>
              </a:rPr>
              <a:t>400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22" action="ppaction://hlinksldjump"/>
              </a:rPr>
              <a:t>500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  <a:lumOff val="5000"/>
                  </a:scheme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Constantia" pitchFamily="18" charset="0"/>
              </a:rPr>
              <a:t>Ребусы и шарады</a:t>
            </a:r>
            <a:endParaRPr lang="en-GB" sz="3200" b="1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>
                    <a:lumMod val="95000"/>
                    <a:lumOff val="5000"/>
                  </a:schemeClr>
                </a:outerShdw>
              </a:effectLst>
              <a:latin typeface="Constantia" pitchFamily="18" charset="0"/>
            </a:endParaRPr>
          </a:p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23" action="ppaction://hlinksldjump"/>
              </a:rPr>
              <a:t>100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24" action="ppaction://hlinksldjump"/>
              </a:rPr>
              <a:t>200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25" action="ppaction://hlinksldjump"/>
              </a:rPr>
              <a:t>300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26" action="ppaction://hlinksldjump"/>
              </a:rPr>
              <a:t>400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  <a:lumOff val="5000"/>
                    </a:schemeClr>
                  </a:outerShdw>
                </a:effectLst>
                <a:latin typeface="Arial Narrow" pitchFamily="34" charset="0"/>
                <a:hlinkClick r:id="rId27" action="ppaction://hlinksldjump"/>
              </a:rPr>
              <a:t>500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  <a:lumOff val="5000"/>
                  </a:schemeClr>
                </a:outerShdw>
              </a:effectLst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endParaRPr lang="en-GB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  <a:lumOff val="5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859338" y="981075"/>
            <a:ext cx="4032250" cy="65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nstantia" pitchFamily="18" charset="0"/>
              </a:rPr>
              <a:t>География</a:t>
            </a:r>
            <a:endParaRPr lang="en-GB" sz="3600" b="1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Constantia" pitchFamily="18" charset="0"/>
            </a:endParaRPr>
          </a:p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28" action="ppaction://hlinksldjump"/>
              </a:rPr>
              <a:t>100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29" action="ppaction://hlinksldjump"/>
              </a:rPr>
              <a:t>200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30" action="ppaction://hlinksldjump"/>
              </a:rPr>
              <a:t>300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31" action="ppaction://hlinksldjump"/>
              </a:rPr>
              <a:t>400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32" action="ppaction://hlinksldjump"/>
              </a:rPr>
              <a:t>500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nstantia" pitchFamily="18" charset="0"/>
              </a:rPr>
              <a:t>Литература</a:t>
            </a:r>
            <a:endParaRPr lang="en-GB" sz="3600" b="1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Constantia" pitchFamily="18" charset="0"/>
            </a:endParaRPr>
          </a:p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33" action="ppaction://hlinksldjump"/>
              </a:rPr>
              <a:t>100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34" action="ppaction://hlinksldjump"/>
              </a:rPr>
              <a:t>200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35" action="ppaction://hlinksldjump"/>
              </a:rPr>
              <a:t>300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36" action="ppaction://hlinksldjump"/>
              </a:rPr>
              <a:t>400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37" action="ppaction://hlinksldjump"/>
              </a:rPr>
              <a:t>500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nstantia" pitchFamily="18" charset="0"/>
              </a:rPr>
              <a:t>Кинематограф</a:t>
            </a:r>
            <a:endParaRPr lang="en-GB" sz="3600" b="1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Constantia" pitchFamily="18" charset="0"/>
            </a:endParaRPr>
          </a:p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38" action="ppaction://hlinksldjump"/>
              </a:rPr>
              <a:t>100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39" action="ppaction://hlinksldjump"/>
              </a:rPr>
              <a:t>200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40" action="ppaction://hlinksldjump"/>
              </a:rPr>
              <a:t>300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41" action="ppaction://hlinksldjump"/>
              </a:rPr>
              <a:t>400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42" action="ppaction://hlinksldjump"/>
              </a:rPr>
              <a:t>500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nstantia" pitchFamily="18" charset="0"/>
              </a:rPr>
              <a:t>Интернет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Constantia" pitchFamily="18" charset="0"/>
            </a:endParaRPr>
          </a:p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43" action="ppaction://hlinksldjump"/>
              </a:rPr>
              <a:t>100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44" action="ppaction://hlinksldjump"/>
              </a:rPr>
              <a:t>200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45" action="ppaction://hlinksldjump"/>
              </a:rPr>
              <a:t>300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46" action="ppaction://hlinksldjump"/>
              </a:rPr>
              <a:t>400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47" action="ppaction://hlinksldjump"/>
              </a:rPr>
              <a:t>500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nstantia" pitchFamily="18" charset="0"/>
              </a:rPr>
              <a:t>Музыка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Constantia" pitchFamily="18" charset="0"/>
            </a:endParaRPr>
          </a:p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48" action="ppaction://hlinksldjump"/>
              </a:rPr>
              <a:t>100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49" action="ppaction://hlinksldjump"/>
              </a:rPr>
              <a:t>200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50" action="ppaction://hlinksldjump"/>
              </a:rPr>
              <a:t>300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51" action="ppaction://hlinksldjump"/>
              </a:rPr>
              <a:t>400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 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  <a:hlinkClick r:id="rId52" action="ppaction://hlinksldjump"/>
              </a:rPr>
              <a:t>500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endParaRPr lang="en-GB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6">
                    <a:lumMod val="50000"/>
                  </a:schemeClr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Черный ящик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300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колесо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51520" y="1700808"/>
            <a:ext cx="86409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 Оно бывает пятым у телеги вопреки всякому здравому смыслу. И что самое удивительное, некоторые любят вставлять в него палки. На нём можно даже жить, а можно в нём вертеться, но особенно его почему – то любят белки. Что это? 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GB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6">
                    <a:lumMod val="50000"/>
                  </a:schemeClr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Черный ящик</a:t>
            </a:r>
            <a: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400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МЁД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7544" y="1340768"/>
            <a:ext cx="82089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Молодожёны очень хорошо его знают, потому что он рядом с ними целый месяц. А когда его целая бочка, то находятся вредители. Готовы испортить его, добавив в него ложку дёгтя. Его обожал один представитель млекопитающих, любящий прикидываться тучкой. Что это такое? 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GB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Черный ящик</a:t>
            </a:r>
            <a: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500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КАМЕНЬ 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7544" y="1268760"/>
            <a:ext cx="80648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Имя апостола Петра в переводе с древнееврейского обозначает именно это. Он бывает краеугольным, а бывает преткновения. Плохой человек носит его за пазухой. В споре коса может на него найти. Что это такое? 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GB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Ребусы  шарады </a:t>
            </a:r>
            <a:r>
              <a:rPr altLang="zh-CN" sz="7200" dirty="0" smtClean="0">
                <a:solidFill>
                  <a:srgbClr val="002060"/>
                </a:solidFill>
                <a:ea typeface="SimSun" pitchFamily="2" charset="-122"/>
              </a:rPr>
              <a:t>100</a:t>
            </a:r>
            <a:endParaRPr altLang="zh-CN" sz="72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  <a:ea typeface="SimSun" pitchFamily="2" charset="-122"/>
              </a:rPr>
              <a:t>тигр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9512" y="1988840"/>
            <a:ext cx="84969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Разгадай ребус</a:t>
            </a:r>
            <a:endParaRPr lang="en-GB" sz="36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780928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Ребусы и шарады</a:t>
            </a:r>
            <a:r>
              <a:rPr lang="en-US" altLang="zh-CN" sz="5400" dirty="0" smtClean="0">
                <a:solidFill>
                  <a:srgbClr val="002060"/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rgbClr val="002060"/>
                </a:solidFill>
                <a:ea typeface="SimSun" pitchFamily="2" charset="-122"/>
              </a:rPr>
              <a:t>200</a:t>
            </a:r>
            <a:endParaRPr altLang="zh-CN" sz="72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  <a:ea typeface="SimSun" pitchFamily="2" charset="-122"/>
              </a:rPr>
              <a:t>крот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528" y="1844824"/>
            <a:ext cx="84969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5400" dirty="0" smtClean="0">
                <a:solidFill>
                  <a:srgbClr val="002060"/>
                </a:solidFill>
                <a:latin typeface="Berlin Sans FB" pitchFamily="34" charset="0"/>
                <a:cs typeface="Arial" charset="0"/>
              </a:rPr>
              <a:t>Разгадай ребус</a:t>
            </a:r>
            <a:endParaRPr lang="en-GB" sz="5400" dirty="0">
              <a:solidFill>
                <a:srgbClr val="002060"/>
              </a:solidFill>
              <a:latin typeface="Berlin Sans FB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284984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Ребусы и шарады</a:t>
            </a:r>
            <a:r>
              <a:rPr lang="en-US" altLang="zh-CN" sz="5400" dirty="0" smtClean="0">
                <a:solidFill>
                  <a:srgbClr val="002060"/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rgbClr val="002060"/>
                </a:solidFill>
                <a:ea typeface="SimSun" pitchFamily="2" charset="-122"/>
              </a:rPr>
              <a:t>300</a:t>
            </a:r>
            <a:endParaRPr altLang="zh-CN" sz="72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9552" y="1628800"/>
            <a:ext cx="72008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Berlin Sans FB" pitchFamily="34" charset="0"/>
                <a:cs typeface="Arial" charset="0"/>
              </a:rPr>
              <a:t>Разгадай ребус</a:t>
            </a:r>
            <a:endParaRPr lang="en-GB" sz="3600" dirty="0">
              <a:solidFill>
                <a:srgbClr val="002060"/>
              </a:solidFill>
              <a:latin typeface="Berlin Sans FB" pitchFamily="34" charset="0"/>
              <a:cs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  <a:ea typeface="SimSun" pitchFamily="2" charset="-122"/>
              </a:rPr>
              <a:t>огород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924944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Ребусы и шарады </a:t>
            </a:r>
            <a:r>
              <a:rPr lang="en-US" altLang="zh-CN" sz="7200" dirty="0" smtClean="0">
                <a:solidFill>
                  <a:srgbClr val="002060"/>
                </a:solidFill>
                <a:ea typeface="SimSun" pitchFamily="2" charset="-122"/>
              </a:rPr>
              <a:t>400</a:t>
            </a:r>
            <a:endParaRPr altLang="zh-CN" sz="72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5536" y="1700808"/>
            <a:ext cx="84249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С Д я к жидкостям привык,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 С З огромный дикий бык.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 (БИДОН - БИЗОН)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Ребусы и шарады</a:t>
            </a:r>
            <a:r>
              <a:rPr lang="en-US" altLang="zh-CN" sz="5400" dirty="0" smtClean="0">
                <a:solidFill>
                  <a:srgbClr val="002060"/>
                </a:solidFill>
                <a:ea typeface="SimSun" pitchFamily="2" charset="-122"/>
              </a:rPr>
              <a:t> </a:t>
            </a:r>
            <a:r>
              <a:rPr lang="en-US" altLang="zh-CN" sz="7200" dirty="0" smtClean="0">
                <a:solidFill>
                  <a:srgbClr val="002060"/>
                </a:solidFill>
                <a:ea typeface="SimSun" pitchFamily="2" charset="-122"/>
              </a:rPr>
              <a:t>500</a:t>
            </a:r>
            <a:endParaRPr altLang="zh-CN" sz="72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528" y="1844824"/>
            <a:ext cx="85689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С буквой Д вперед шагаю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 От зари и до зари.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 С П торчу, зачем не знаю.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 С Т я людям помогаю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 Даже в самый сильный зной.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 С Л всегда и всем мешаю,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 Не дружите вы со мной.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 (ДЕНЬ - ПЕНЬ - ТЕНЬ - ЛЕНЬ)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География</a:t>
            </a:r>
            <a:r>
              <a:rPr altLang="zh-CN" dirty="0" smtClean="0">
                <a:solidFill>
                  <a:srgbClr val="002060"/>
                </a:solidFill>
                <a:ea typeface="SimSun" pitchFamily="2" charset="-122"/>
              </a:rPr>
              <a:t>  </a:t>
            </a:r>
            <a:r>
              <a:rPr altLang="zh-CN" sz="7200" dirty="0">
                <a:solidFill>
                  <a:srgbClr val="002060"/>
                </a:solidFill>
                <a:ea typeface="SimSun" pitchFamily="2" charset="-122"/>
              </a:rPr>
              <a:t>100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  <a:ea typeface="SimSun" pitchFamily="2" charset="-122"/>
              </a:rPr>
              <a:t>Сена</a:t>
            </a:r>
            <a:endParaRPr lang="en-GB" sz="2800" dirty="0" smtClean="0">
              <a:solidFill>
                <a:srgbClr val="002060"/>
              </a:solidFill>
              <a:ea typeface="SimSun" pitchFamily="2" charset="-122"/>
            </a:endParaRPr>
          </a:p>
          <a:p>
            <a:pPr algn="ctr">
              <a:spcBef>
                <a:spcPct val="50000"/>
              </a:spcBef>
            </a:pPr>
            <a:endParaRPr lang="en-GB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87624" y="1484784"/>
            <a:ext cx="74168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ctr"/>
            <a:r>
              <a:rPr lang="ru-RU" sz="6000" dirty="0" smtClean="0">
                <a:solidFill>
                  <a:srgbClr val="002060"/>
                </a:solidFill>
              </a:rPr>
              <a:t>Париж стоит на реке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  <a:ea typeface="SimSun" pitchFamily="2" charset="-122"/>
              </a:rPr>
              <a:t>Орел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География</a:t>
            </a:r>
            <a:r>
              <a:rPr lang="en-US" altLang="zh-CN" sz="5400" dirty="0" smtClean="0">
                <a:solidFill>
                  <a:schemeClr val="tx1"/>
                </a:solidFill>
                <a:ea typeface="SimSun" pitchFamily="2" charset="-122"/>
              </a:rPr>
              <a:t> </a:t>
            </a:r>
            <a:r>
              <a:rPr lang="en-US" altLang="zh-CN" sz="7200" dirty="0" smtClean="0">
                <a:solidFill>
                  <a:srgbClr val="002060"/>
                </a:solidFill>
                <a:ea typeface="SimSun" pitchFamily="2" charset="-122"/>
              </a:rPr>
              <a:t>200</a:t>
            </a:r>
            <a:endParaRPr altLang="zh-CN" sz="72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5536" y="2276872"/>
            <a:ext cx="85689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ctr"/>
            <a:r>
              <a:rPr lang="ru-RU" sz="3600" dirty="0" smtClean="0">
                <a:solidFill>
                  <a:srgbClr val="002060"/>
                </a:solidFill>
              </a:rPr>
              <a:t>Какой город России летает?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465313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</a:rPr>
              <a:t>Значение каждого из этих слов связано с понятием круга. Они имеют общий корень, образованный от латинского «циркус», что значит «круг». Поэтому они являются родственными.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Историческая страничка </a:t>
            </a:r>
            <a:r>
              <a:rPr altLang="zh-CN" sz="7200" dirty="0" smtClean="0">
                <a:solidFill>
                  <a:srgbClr val="002060"/>
                </a:solidFill>
                <a:ea typeface="SimSun" pitchFamily="2" charset="-122"/>
              </a:rPr>
              <a:t>100</a:t>
            </a:r>
            <a:endParaRPr altLang="zh-CN" sz="72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2143125"/>
            <a:ext cx="9144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Являются ли слова 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ЦИРК и ЦИРКУЛЬ родственными?</a:t>
            </a:r>
            <a:r>
              <a:rPr lang="ru-RU" sz="3600" dirty="0" smtClean="0"/>
              <a:t> </a:t>
            </a:r>
            <a:br>
              <a:rPr lang="ru-RU" sz="3600" dirty="0" smtClean="0"/>
            </a:br>
            <a:endParaRPr lang="en-GB" sz="36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01317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  <a:ea typeface="SimSun" pitchFamily="2" charset="-122"/>
              </a:rPr>
              <a:t>Байкал имеет глубину в 1642 метра и намного опережает по глубине другие озёра.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География </a:t>
            </a:r>
            <a:r>
              <a:rPr lang="en-US" altLang="zh-CN" sz="7200" dirty="0" smtClean="0">
                <a:solidFill>
                  <a:srgbClr val="002060"/>
                </a:solidFill>
                <a:ea typeface="SimSun" pitchFamily="2" charset="-122"/>
              </a:rPr>
              <a:t>300</a:t>
            </a:r>
            <a:endParaRPr altLang="zh-CN" sz="72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5536" y="1772816"/>
            <a:ext cx="79208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Какое озеро является самым глубоким на Земле?</a:t>
            </a:r>
            <a:endParaRPr lang="en-GB" sz="36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9552" y="4581129"/>
            <a:ext cx="84249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  <a:ea typeface="SimSun" pitchFamily="2" charset="-122"/>
              </a:rPr>
              <a:t>Моря Тихого, Северного Ледовитого и Атлантического океанов омывают Россию, всего наша страна имеет доступ к берегам 12 морей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География</a:t>
            </a:r>
            <a:r>
              <a:rPr lang="en-US" altLang="zh-CN" sz="5400" dirty="0" smtClean="0">
                <a:solidFill>
                  <a:srgbClr val="002060"/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rgbClr val="002060"/>
                </a:solidFill>
                <a:ea typeface="SimSun" pitchFamily="2" charset="-122"/>
              </a:rPr>
              <a:t>400</a:t>
            </a:r>
            <a:endParaRPr altLang="zh-CN" sz="72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71600" y="1556792"/>
            <a:ext cx="748883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Какими океанами и морями омывается Россия?</a:t>
            </a:r>
            <a:endParaRPr lang="en-GB" sz="40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  <a:ea typeface="SimSun" pitchFamily="2" charset="-122"/>
              </a:rPr>
              <a:t>Черное, Белое, Красное, Желтое.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География</a:t>
            </a:r>
            <a:r>
              <a:rPr lang="en-US" altLang="zh-CN" sz="5400" dirty="0" smtClean="0">
                <a:solidFill>
                  <a:srgbClr val="002060"/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rgbClr val="002060"/>
                </a:solidFill>
                <a:ea typeface="SimSun" pitchFamily="2" charset="-122"/>
              </a:rPr>
              <a:t>500</a:t>
            </a:r>
            <a:endParaRPr altLang="zh-CN" sz="72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11560" y="1714500"/>
            <a:ext cx="7992888" cy="35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Назовите все «цветные» моря</a:t>
            </a:r>
            <a:endParaRPr lang="en-GB" sz="60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Литература</a:t>
            </a:r>
            <a:r>
              <a:rPr altLang="zh-CN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  </a:t>
            </a:r>
            <a:r>
              <a:rPr altLang="zh-CN" sz="7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100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Х. К. Андерсен «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Дюймовочка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»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3568" y="1484784"/>
            <a:ext cx="79208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какой сказке из ячменного зерна вырастает красивый цветов - тюльпан?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6">
                    <a:lumMod val="50000"/>
                  </a:schemeClr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Робинзон Крузо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Литература</a:t>
            </a:r>
            <a: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200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27584" y="1412776"/>
            <a:ext cx="77768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звали моряка,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прожившего 28 лет в одиночестве на необитаемом острове?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9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Золотой ключик, или Приключения Буратино</a:t>
            </a:r>
            <a:endParaRPr lang="en-GB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Литература</a:t>
            </a:r>
            <a:r>
              <a:rPr altLang="zh-CN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 </a:t>
            </a:r>
            <a:r>
              <a:rPr altLang="zh-CN" sz="7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300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11560" y="1700808"/>
            <a:ext cx="80648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произведении одно из действий протекает в харчевне «Три пескаря»?</a:t>
            </a:r>
            <a:endParaRPr lang="ru-RU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494116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А. С. Пушкин, «Сказка о мертвой царевне и о семи богатырях»</a:t>
            </a:r>
            <a:endParaRPr lang="en-GB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Литература</a:t>
            </a:r>
            <a:r>
              <a:rPr altLang="zh-CN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  </a:t>
            </a:r>
            <a:r>
              <a:rPr altLang="zh-CN" sz="7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400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51520" y="1916832"/>
            <a:ext cx="87129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какого произведения эта фраза и кто его автор: «Постой,- отвечает ветер буйный,- там речкой тихоструйной ...»?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chemeClr val="accent6">
                    <a:lumMod val="50000"/>
                  </a:schemeClr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М.Ю.Лермонтов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Литература</a:t>
            </a:r>
            <a:r>
              <a:rPr altLang="zh-CN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 </a:t>
            </a:r>
            <a:r>
              <a:rPr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500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9552" y="1484784"/>
            <a:ext cx="79928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Этот известный русский поэт родился 15 октября 1814 года.  Погиб как и Пушкин,  на дуэли. Кто он?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Кинематограф</a:t>
            </a:r>
            <a:r>
              <a:rPr altLang="zh-CN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  </a:t>
            </a:r>
            <a:r>
              <a:rPr altLang="zh-CN" sz="7200" dirty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100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Гарри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Поттер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512" y="1844824"/>
            <a:ext cx="4032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Назовите фильм</a:t>
            </a:r>
            <a:endParaRPr lang="en-GB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16832"/>
            <a:ext cx="3960089" cy="29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3059113" y="5661025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280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Сумерки. Новолуние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Кинематограф</a:t>
            </a:r>
            <a: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200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536" y="1844824"/>
            <a:ext cx="4176464" cy="27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Назовите фильм</a:t>
            </a:r>
            <a:endParaRPr lang="en-GB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420445" cy="366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utoUpdateAnimBg="0"/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Историческая страничка </a:t>
            </a:r>
            <a:r>
              <a:rPr lang="en-US" altLang="zh-CN" sz="7200" dirty="0" smtClean="0">
                <a:solidFill>
                  <a:srgbClr val="002060"/>
                </a:solidFill>
                <a:ea typeface="SimSun" pitchFamily="2" charset="-122"/>
              </a:rPr>
              <a:t>200</a:t>
            </a:r>
            <a:endParaRPr altLang="zh-CN" sz="72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9512" y="4797152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</a:rPr>
              <a:t>Буква @, которая часто используется в рекламе для обозначения звука «а» в некоторых словах: «</a:t>
            </a:r>
            <a:r>
              <a:rPr lang="ru-RU" sz="2800" dirty="0" err="1" smtClean="0">
                <a:solidFill>
                  <a:srgbClr val="002060"/>
                </a:solidFill>
              </a:rPr>
              <a:t>соб@ка</a:t>
            </a:r>
            <a:r>
              <a:rPr lang="ru-RU" sz="2800" dirty="0" smtClean="0">
                <a:solidFill>
                  <a:srgbClr val="002060"/>
                </a:solidFill>
              </a:rPr>
              <a:t>» вместо «собака».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GB" sz="280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143125"/>
            <a:ext cx="9144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/>
              <a:t> </a:t>
            </a:r>
            <a:r>
              <a:rPr lang="ru-RU" sz="3600" dirty="0" smtClean="0">
                <a:solidFill>
                  <a:srgbClr val="002060"/>
                </a:solidFill>
              </a:rPr>
              <a:t>Какая буква неофициально появилась в русском алфавите с приходом Интернета? 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en-GB" sz="36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800"/>
            <a:ext cx="285822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4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Титаник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Кинематограф</a:t>
            </a:r>
            <a: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300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71600" y="2420888"/>
            <a:ext cx="45365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Назовите фильм</a:t>
            </a:r>
            <a:endParaRPr lang="en-GB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6">
                    <a:lumMod val="50000"/>
                  </a:schemeClr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68313" y="1125538"/>
            <a:ext cx="42481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GB" altLang="zh-CN" sz="60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Мэрилин Монро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Кинематограф</a:t>
            </a:r>
            <a: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400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55576" y="2348880"/>
            <a:ext cx="3816424" cy="18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Имя актрисы</a:t>
            </a:r>
            <a:endParaRPr lang="en-GB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72816"/>
            <a:ext cx="2857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Братья Люмьер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Кинематограф</a:t>
            </a:r>
            <a:r>
              <a:rPr lang="en-US" altLang="zh-CN" sz="54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500</a:t>
            </a:r>
            <a:endParaRPr altLang="zh-CN" sz="7200" dirty="0">
              <a:ea typeface="SimSun" pitchFamily="2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67544" y="1556792"/>
            <a:ext cx="8136904" cy="308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Кто считается родоначальниками кино?</a:t>
            </a:r>
            <a:endParaRPr lang="en-GB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Интернет</a:t>
            </a:r>
            <a:r>
              <a:rPr altLang="zh-CN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  </a:t>
            </a:r>
            <a:r>
              <a:rPr altLang="zh-CN" sz="7200" dirty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100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Вконтакте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Однаклассники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Facebook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060848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Самые популярные </a:t>
            </a:r>
            <a:r>
              <a:rPr lang="ru-RU" sz="6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соцсети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 в России</a:t>
            </a:r>
            <a:endParaRPr lang="en-GB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6">
                    <a:lumMod val="50000"/>
                  </a:schemeClr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Яндекс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Интернет</a:t>
            </a:r>
            <a: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200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51520" y="1844824"/>
            <a:ext cx="8568952" cy="30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erlin Sans FB" pitchFamily="34" charset="0"/>
              </a:rPr>
              <a:t>Где найдется все?</a:t>
            </a:r>
            <a:endParaRPr lang="en-GB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erlin Sans FB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GB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6">
                    <a:lumMod val="50000"/>
                  </a:schemeClr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Википедия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Интернет</a:t>
            </a:r>
            <a:r>
              <a:rPr altLang="zh-CN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 </a:t>
            </a:r>
            <a:r>
              <a:rPr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300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79512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Самая популярная интернет-энциклопедия</a:t>
            </a:r>
            <a:endParaRPr lang="en-GB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err="1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Youtube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Интернет</a:t>
            </a:r>
            <a:r>
              <a:rPr lang="en-US" altLang="zh-CN" sz="54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 </a:t>
            </a:r>
            <a:r>
              <a:rPr lang="en-US" altLang="zh-CN" sz="72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400</a:t>
            </a:r>
            <a:endParaRPr altLang="zh-CN" sz="7200" dirty="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5536" y="1484784"/>
            <a:ext cx="84969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На каком сайте хранится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самое большое количество видео?</a:t>
            </a:r>
            <a:endParaRPr lang="en-GB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Марк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Цукерберг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Интернет</a:t>
            </a:r>
            <a:r>
              <a:rPr lang="en-US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500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2132856"/>
            <a:ext cx="889248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Кто является основателем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Facebook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?</a:t>
            </a:r>
            <a:endParaRPr lang="en-GB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Музыка</a:t>
            </a:r>
            <a:r>
              <a:rPr altLang="zh-CN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  </a:t>
            </a:r>
            <a:r>
              <a:rPr altLang="zh-CN" sz="72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100</a:t>
            </a:r>
            <a:endParaRPr altLang="zh-CN" sz="7200" dirty="0">
              <a:solidFill>
                <a:schemeClr val="accent6">
                  <a:lumMod val="75000"/>
                </a:schemeClr>
              </a:solidFill>
              <a:ea typeface="SimSun" pitchFamily="2" charset="-122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ea typeface="SimSun" pitchFamily="2" charset="-122"/>
              </a:rPr>
              <a:t>балалайка</a:t>
            </a:r>
            <a:endParaRPr lang="en-GB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1520" y="1412776"/>
            <a:ext cx="62646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Назовите музыкальный инструмент</a:t>
            </a:r>
            <a:endParaRPr lang="en-GB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96282">
            <a:off x="5146473" y="2653578"/>
            <a:ext cx="4328716" cy="253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гусли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Музыка</a:t>
            </a:r>
            <a:r>
              <a:rPr lang="en-US" altLang="zh-CN" sz="54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  </a:t>
            </a:r>
            <a:r>
              <a:rPr lang="en-US" altLang="zh-CN" sz="7200" dirty="0" smtClean="0">
                <a:solidFill>
                  <a:schemeClr val="accent6">
                    <a:lumMod val="75000"/>
                  </a:schemeClr>
                </a:solidFill>
                <a:ea typeface="SimSun" pitchFamily="2" charset="-122"/>
              </a:rPr>
              <a:t>200</a:t>
            </a:r>
            <a:endParaRPr altLang="zh-CN" sz="7200" dirty="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51520" y="2420888"/>
            <a:ext cx="84249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Игрой на каком щипковом инструменте сопровождали своё пение сказители былин?</a:t>
            </a:r>
            <a:endParaRPr lang="en-GB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Историческая страничка </a:t>
            </a:r>
            <a:r>
              <a:rPr lang="ru-RU" altLang="zh-CN" sz="7200" dirty="0" smtClean="0">
                <a:solidFill>
                  <a:srgbClr val="002060"/>
                </a:solidFill>
                <a:ea typeface="SimSun" pitchFamily="2" charset="-122"/>
              </a:rPr>
              <a:t>3</a:t>
            </a:r>
            <a:r>
              <a:rPr lang="en-US" altLang="zh-CN" sz="7200" dirty="0" smtClean="0">
                <a:solidFill>
                  <a:srgbClr val="002060"/>
                </a:solidFill>
                <a:ea typeface="SimSun" pitchFamily="2" charset="-122"/>
              </a:rPr>
              <a:t>00</a:t>
            </a:r>
            <a:endParaRPr altLang="zh-CN" sz="72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9512" y="479715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</a:rPr>
              <a:t>Это начала названий дней недели в церковной седьмице (неделе)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GB" sz="280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143125"/>
            <a:ext cx="9144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/>
              <a:t>  </a:t>
            </a:r>
            <a:r>
              <a:rPr lang="ru-RU" sz="2800" dirty="0" smtClean="0"/>
              <a:t> </a:t>
            </a:r>
            <a:r>
              <a:rPr lang="ru-RU" sz="2800" dirty="0" smtClean="0">
                <a:solidFill>
                  <a:srgbClr val="002060"/>
                </a:solidFill>
              </a:rPr>
              <a:t>На одной из стен в церкви Спаса(постройки1198 года) археологами была найдена загадочная надпись (передаём буквами русского алфавита):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 ВТ СЕ ЧЕ ПЯ СУ</a:t>
            </a:r>
            <a:r>
              <a:rPr lang="ru-RU" sz="2800" dirty="0" smtClean="0">
                <a:solidFill>
                  <a:srgbClr val="002060"/>
                </a:solidFill>
              </a:rPr>
              <a:t>. Что имел в виду автор надписи? 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en-GB" sz="36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6">
                    <a:lumMod val="50000"/>
                  </a:schemeClr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педаль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Музыка</a:t>
            </a:r>
            <a:r>
              <a:rPr altLang="zh-CN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  </a:t>
            </a:r>
            <a:r>
              <a:rPr altLang="zh-CN" sz="7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300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3528" y="1700808"/>
            <a:ext cx="79928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Как называется ножной рычаг в автомобиле и музыкальных инструментах?</a:t>
            </a:r>
            <a:endParaRPr lang="en-GB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6">
                    <a:lumMod val="50000"/>
                  </a:schemeClr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фортепьяно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Музыка</a:t>
            </a:r>
            <a:r>
              <a:rPr altLang="zh-CN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 </a:t>
            </a:r>
            <a:r>
              <a:rPr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400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9512" y="1700808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 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Название какого музыкального инструмента в переводе с итальянского означает «громко-тихо»?</a:t>
            </a:r>
            <a:endParaRPr lang="en-GB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6">
                    <a:lumMod val="50000"/>
                  </a:schemeClr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Гонг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Музыка</a:t>
            </a:r>
            <a:r>
              <a:rPr altLang="zh-CN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 </a:t>
            </a:r>
            <a:r>
              <a:rPr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500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51520" y="1340768"/>
            <a:ext cx="8892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Какой ударный инструмент используется для подачи сигнала о начале и окончании боксёрского раунда?</a:t>
            </a:r>
            <a:endParaRPr lang="en-GB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Историческая страничка </a:t>
            </a:r>
            <a:r>
              <a:rPr lang="ru-RU" altLang="zh-CN" sz="7200" dirty="0" smtClean="0">
                <a:solidFill>
                  <a:srgbClr val="002060"/>
                </a:solidFill>
                <a:ea typeface="SimSun" pitchFamily="2" charset="-122"/>
              </a:rPr>
              <a:t>4</a:t>
            </a:r>
            <a:r>
              <a:rPr lang="en-US" altLang="zh-CN" sz="7200" dirty="0" smtClean="0">
                <a:solidFill>
                  <a:srgbClr val="002060"/>
                </a:solidFill>
                <a:ea typeface="SimSun" pitchFamily="2" charset="-122"/>
              </a:rPr>
              <a:t>00</a:t>
            </a:r>
            <a:endParaRPr altLang="zh-CN" sz="7200" dirty="0">
              <a:solidFill>
                <a:schemeClr val="tx1"/>
              </a:solidFill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479715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/>
              <a:t> </a:t>
            </a:r>
            <a:r>
              <a:rPr lang="ru-RU" sz="2800" dirty="0" smtClean="0">
                <a:solidFill>
                  <a:srgbClr val="002060"/>
                </a:solidFill>
              </a:rPr>
              <a:t>Боярин, вече, армяк, ямщик обозначают предметы и явления, которые вышли из употребления. 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 Слово чело заменили в языке другим словом – лоб.</a:t>
            </a:r>
            <a:r>
              <a:rPr lang="ru-RU" sz="2800" dirty="0" smtClean="0"/>
              <a:t> </a:t>
            </a:r>
            <a:endParaRPr lang="en-GB" sz="28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51520" y="1412776"/>
            <a:ext cx="8352928" cy="35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/>
              <a:t> </a:t>
            </a:r>
            <a:r>
              <a:rPr lang="ru-RU" sz="3600" dirty="0" smtClean="0">
                <a:solidFill>
                  <a:srgbClr val="002060"/>
                </a:solidFill>
              </a:rPr>
              <a:t>Все приведённые ниже слова – устаревшие, но 4 устарели по одной причине, а одно – по другой. Какое?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А) боярин; Б) вече; В) армяк; Г) ямщик; Д) чело.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en-GB" sz="3600" dirty="0"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2060"/>
                </a:solidFill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rgbClr val="002060"/>
                </a:solidFill>
                <a:ea typeface="SimSun" pitchFamily="2" charset="-122"/>
              </a:rPr>
              <a:t>Историческая страничка </a:t>
            </a:r>
            <a:r>
              <a:rPr lang="ru-RU" altLang="zh-CN" sz="7200" dirty="0" smtClean="0">
                <a:solidFill>
                  <a:srgbClr val="002060"/>
                </a:solidFill>
                <a:ea typeface="SimSun" pitchFamily="2" charset="-122"/>
              </a:rPr>
              <a:t>5</a:t>
            </a:r>
            <a:r>
              <a:rPr lang="en-US" altLang="zh-CN" sz="7200" dirty="0" smtClean="0">
                <a:solidFill>
                  <a:srgbClr val="002060"/>
                </a:solidFill>
                <a:ea typeface="SimSun" pitchFamily="2" charset="-122"/>
              </a:rPr>
              <a:t>00</a:t>
            </a:r>
            <a:endParaRPr altLang="zh-CN" sz="72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43608" y="4509120"/>
            <a:ext cx="75608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</a:rPr>
              <a:t>  </a:t>
            </a:r>
            <a:r>
              <a:rPr lang="ru-RU" sz="2000" dirty="0" smtClean="0">
                <a:solidFill>
                  <a:srgbClr val="002060"/>
                </a:solidFill>
              </a:rPr>
              <a:t>«Сказка о рыбаке и рыбке». Долгое время считалось, что эту сказку Даль рассказал Пушкину по дороге из Бердской слободы. Потом выяснилось, что эту сказку мог рассказать поэту и В.А. Жуковский. Как бы там ни было, пушкинский подарок Далю замечателен «Сказочнику – сказочник».  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340768"/>
            <a:ext cx="8604448" cy="358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 А.С. Пушкин и В.И. Даль были знакомы друг с другом. Пушкин даже подарил Далю свою сказку, сделав надпись: 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 «Твоя от твоих! Сказочнику Казаку Луганскому – сказочник Пушкин» О какой сказке идёт речь?</a:t>
            </a:r>
            <a:r>
              <a:rPr lang="ru-RU" sz="3600" dirty="0" smtClean="0">
                <a:solidFill>
                  <a:srgbClr val="002060"/>
                </a:solidFill>
              </a:rPr>
              <a:t> 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en-GB" sz="36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Лексика </a:t>
            </a:r>
            <a:r>
              <a:rPr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100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465313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Бормотать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Кувыркаться 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Семенить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GB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1520" y="1124744"/>
            <a:ext cx="84249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Замените одним словом: 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Говорить тихо, неразборчиво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Перевёртываться через голову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Идти, делая частые, мелкие шажки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GB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zh-CN" sz="54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Лексика </a:t>
            </a:r>
            <a:r>
              <a:rPr lang="en-US" altLang="zh-CN" sz="7200" dirty="0" smtClean="0">
                <a:solidFill>
                  <a:schemeClr val="accent6">
                    <a:lumMod val="50000"/>
                  </a:schemeClr>
                </a:solidFill>
                <a:ea typeface="SimSun" pitchFamily="2" charset="-122"/>
              </a:rPr>
              <a:t>200</a:t>
            </a:r>
            <a:endParaRPr altLang="zh-CN" sz="7200" dirty="0">
              <a:solidFill>
                <a:schemeClr val="accent6">
                  <a:lumMod val="50000"/>
                </a:schemeClr>
              </a:solidFill>
              <a:ea typeface="SimSun" pitchFamily="2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3 копейки 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1412776"/>
            <a:ext cx="83529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Русская поговорка гласит: «Не было ни гроша, да вдруг алтын!»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А сколько это алтын?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en-GB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1969</TotalTime>
  <Words>1045</Words>
  <Application>Microsoft Office PowerPoint</Application>
  <PresentationFormat>Экран (4:3)</PresentationFormat>
  <Paragraphs>284</Paragraphs>
  <Slides>52</Slides>
  <Notes>52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Paper</vt:lpstr>
      <vt:lpstr>            Своя игра познавательная викторина</vt:lpstr>
      <vt:lpstr>Категории</vt:lpstr>
      <vt:lpstr>Историческая страничка 100</vt:lpstr>
      <vt:lpstr>Историческая страничка 200</vt:lpstr>
      <vt:lpstr>Историческая страничка 300</vt:lpstr>
      <vt:lpstr>Историческая страничка 400</vt:lpstr>
      <vt:lpstr>Историческая страничка 500</vt:lpstr>
      <vt:lpstr>Лексика 100</vt:lpstr>
      <vt:lpstr>Лексика 200</vt:lpstr>
      <vt:lpstr>Лексика 300</vt:lpstr>
      <vt:lpstr>Лексика 400</vt:lpstr>
      <vt:lpstr>Лексика 500</vt:lpstr>
      <vt:lpstr>Орфоэпия 100</vt:lpstr>
      <vt:lpstr>Орфоэпия 200</vt:lpstr>
      <vt:lpstr>Орфоэпия  300</vt:lpstr>
      <vt:lpstr>Орфоэпия 400</vt:lpstr>
      <vt:lpstr>Орфоэпия  500</vt:lpstr>
      <vt:lpstr>Черный ящик  100</vt:lpstr>
      <vt:lpstr>Черный ящик  200</vt:lpstr>
      <vt:lpstr>Черный ящик 300</vt:lpstr>
      <vt:lpstr>Черный ящик  400</vt:lpstr>
      <vt:lpstr>Черный ящик  500</vt:lpstr>
      <vt:lpstr>Ребусы  шарады 100</vt:lpstr>
      <vt:lpstr>Ребусы и шарады  200</vt:lpstr>
      <vt:lpstr>Ребусы и шарады  300</vt:lpstr>
      <vt:lpstr>Ребусы и шарады 400</vt:lpstr>
      <vt:lpstr>Ребусы и шарады 500</vt:lpstr>
      <vt:lpstr>География  100</vt:lpstr>
      <vt:lpstr>География 200</vt:lpstr>
      <vt:lpstr>География 300</vt:lpstr>
      <vt:lpstr>География  400</vt:lpstr>
      <vt:lpstr>География  500</vt:lpstr>
      <vt:lpstr>Литература  100</vt:lpstr>
      <vt:lpstr>Литература  200</vt:lpstr>
      <vt:lpstr>Литература 300</vt:lpstr>
      <vt:lpstr>Литература  400</vt:lpstr>
      <vt:lpstr>Литература  500</vt:lpstr>
      <vt:lpstr>Кинематограф  100</vt:lpstr>
      <vt:lpstr>Кинематограф  200</vt:lpstr>
      <vt:lpstr>Кинематограф 300</vt:lpstr>
      <vt:lpstr>Кинематограф  400</vt:lpstr>
      <vt:lpstr>Кинематограф  500</vt:lpstr>
      <vt:lpstr>Интернет  100</vt:lpstr>
      <vt:lpstr>Интернет  200</vt:lpstr>
      <vt:lpstr>Интернет  300</vt:lpstr>
      <vt:lpstr>Интернет 400</vt:lpstr>
      <vt:lpstr>Интернет  500</vt:lpstr>
      <vt:lpstr>Музыка  100</vt:lpstr>
      <vt:lpstr>Музыка  200</vt:lpstr>
      <vt:lpstr>Музыка  300</vt:lpstr>
      <vt:lpstr>Музыка  400</vt:lpstr>
      <vt:lpstr>Музыка 500</vt:lpstr>
    </vt:vector>
  </TitlesOfParts>
  <Company>EF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leo.hofman</dc:creator>
  <cp:lastModifiedBy>Озорнина</cp:lastModifiedBy>
  <cp:revision>163</cp:revision>
  <dcterms:created xsi:type="dcterms:W3CDTF">2007-04-01T05:43:10Z</dcterms:created>
  <dcterms:modified xsi:type="dcterms:W3CDTF">2013-03-28T06:00:29Z</dcterms:modified>
</cp:coreProperties>
</file>