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8" r:id="rId13"/>
    <p:sldId id="266" r:id="rId14"/>
    <p:sldId id="267" r:id="rId15"/>
    <p:sldId id="268" r:id="rId16"/>
    <p:sldId id="270" r:id="rId17"/>
    <p:sldId id="289" r:id="rId18"/>
    <p:sldId id="28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>
      <p:cViewPr varScale="1">
        <p:scale>
          <a:sx n="65" d="100"/>
          <a:sy n="65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3C5860-8FFB-4C13-BE4A-20CFDECCDAB4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C13018-BC12-4F3D-89DA-7E0DC7501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7A74D-3B61-4489-AD71-961B2E299C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8312E1-14F1-4F72-BF4F-554B2DE3439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F8F0B7-1E36-4A79-84A2-026DCA14BDF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808CE5-5F6D-4B2A-BC94-2CBE0CD332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206F34-86F4-4945-B5FE-6908B52F1F9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C9261E-C843-4664-989A-4EBE767A0D2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B4D08D-6C18-434C-AD35-E2950B56C82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E14607-6302-4CF1-804A-0235D334ADF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49CC7-EAE3-40E2-A86F-C5DE6D1099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FA1109-C33F-4A45-9C87-6F96178A81D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9733BC-EA59-451E-BC39-B1EF4772ACD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A8A3C-DB79-49EC-80BB-C58AA4E2660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5BAB23-0D23-4171-B7F3-7535B3291E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62FA2-D6F2-48A5-8949-E2D97658B1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D1B07-884A-450F-AC94-BA457D71DE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DC396B-3361-4336-8088-ADF6BFF06FE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E86A3E-7FF4-4C3A-A8A7-CCD1C4F091F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C703A3-6D86-42B6-A269-EE70083CA3B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734F61-AC2A-4D99-8FF4-BC06CC301407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D9B69A-8434-4D10-887A-0F18067E1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7DB5C-F6AE-4729-B88F-96534D99AD07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F7E9-B61D-4CC8-AD1B-6BAE8D555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9C145B-0E0B-443E-A982-10EF932F7F15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24BF88E-0134-4CCA-964D-BD668A33E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70596-0C67-45FE-B074-10FD70B2F98C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60DB-D0B1-4F1E-AB69-4FE51B776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626699C-CDEC-428A-B420-0F87A8691A79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5183E7-A064-430D-9242-7139567DC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95C4-7A3E-4A99-B8F2-9741900B30A4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6DF3-0C05-4A83-A4D5-EBC0F84B0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6D8F-43ED-43D5-89A7-3C6FA8189541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CC00-D7CF-4045-978B-757AE50E2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DCDA0-C8A5-4918-BEF7-EFCB81C7C9C8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3EE5F-074C-4E20-B7AC-040980D50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0EE25-58E7-4107-94EF-C960A9738380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2232-E373-4D5B-96CB-C323AB143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956F-A747-4158-9127-452A56F3E49A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D09E-26B6-4DC6-84F8-D34F39F40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6984B-AA60-4DB9-90F9-7A13B77E82DB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656AF0-40C5-4FAD-BD59-04C2A03B9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DCA209-E03E-4F55-8FB8-B5D0BCED71B5}" type="datetimeFigureOut">
              <a:rPr lang="ru-RU"/>
              <a:pPr>
                <a:defRPr/>
              </a:pPr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67F742-48D3-4539-B2D7-8A6397665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5" r:id="rId9"/>
    <p:sldLayoutId id="2147483772" r:id="rId10"/>
    <p:sldLayoutId id="2147483776" r:id="rId11"/>
  </p:sldLayoutIdLst>
  <p:transition spd="slow"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188640"/>
            <a:ext cx="4608512" cy="3456384"/>
          </a:xfrm>
        </p:spPr>
        <p:txBody>
          <a:bodyPr>
            <a:scene3d>
              <a:camera prst="isometricOffAxis1Right"/>
              <a:lightRig rig="threePt" dir="t"/>
            </a:scene3d>
            <a:sp3d extrusionH="44450" contourW="31750">
              <a:bevelT w="12700"/>
              <a:bevelB w="44450" h="635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 Рекламная деятельность  </a:t>
            </a:r>
            <a:r>
              <a:rPr lang="ru-RU" sz="4400" i="1" dirty="0" smtClean="0"/>
              <a:t>В</a:t>
            </a:r>
            <a:r>
              <a:rPr lang="ru-RU" sz="4400" dirty="0" smtClean="0"/>
              <a:t> РЕСТОРАННОМ БИЗНЕСЕ</a:t>
            </a:r>
            <a:endParaRPr lang="ru-RU" sz="44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28416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3429000"/>
            <a:ext cx="1897062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Виды рекламы: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72062"/>
          </a:xfrm>
        </p:spPr>
        <p:txBody>
          <a:bodyPr/>
          <a:lstStyle/>
          <a:p>
            <a:pPr eaLnBrk="1" hangingPunct="1"/>
            <a:r>
              <a:rPr lang="ru-RU" sz="2400" b="1" u="sng" smtClean="0"/>
              <a:t>Убеждающая </a:t>
            </a:r>
            <a:r>
              <a:rPr lang="ru-RU" sz="2400" smtClean="0"/>
              <a:t>– наиболее агрессивный вид рекламы, основные задачи – убеждение потенциальных клиентов в преимуществах продукта и формирование желания приобрести именно его;</a:t>
            </a:r>
          </a:p>
          <a:p>
            <a:pPr eaLnBrk="1" hangingPunct="1"/>
            <a:r>
              <a:rPr lang="ru-RU" sz="2400" b="1" u="sng" smtClean="0"/>
              <a:t>Напоминающая</a:t>
            </a:r>
            <a:r>
              <a:rPr lang="ru-RU" sz="2400" b="1" smtClean="0"/>
              <a:t> </a:t>
            </a:r>
            <a:r>
              <a:rPr lang="ru-RU" sz="2400" smtClean="0"/>
              <a:t>– предназначена для осведомленности клиентов о существовании определенного продукта на рынке и о его хар-ках.</a:t>
            </a:r>
          </a:p>
          <a:p>
            <a:pPr eaLnBrk="1" hangingPunct="1"/>
            <a:r>
              <a:rPr lang="ru-RU" sz="2400" b="1" u="sng" smtClean="0"/>
              <a:t>Рациональная</a:t>
            </a:r>
            <a:r>
              <a:rPr lang="ru-RU" sz="2400" smtClean="0"/>
              <a:t> – обращается к разуму потенциального клиента, приводит доводы для его убеждения.</a:t>
            </a:r>
          </a:p>
          <a:p>
            <a:pPr eaLnBrk="1" hangingPunct="1"/>
            <a:r>
              <a:rPr lang="ru-RU" sz="2400" b="1" u="sng" smtClean="0"/>
              <a:t>Эмоциональная</a:t>
            </a:r>
            <a:r>
              <a:rPr lang="ru-RU" sz="2400" u="sng" smtClean="0"/>
              <a:t> </a:t>
            </a:r>
            <a:r>
              <a:rPr lang="ru-RU" sz="2400" smtClean="0"/>
              <a:t>– обращается к чувствам, воспоминаниям, воздействует через ассоциации. Ее излюбленные ср-ва – иллюстрации и, в меньшей степени, звук.</a:t>
            </a:r>
            <a:endParaRPr lang="ru-RU" sz="2400" u="sng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285750"/>
            <a:ext cx="800100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Каналы передачи рекламных обращений</a:t>
            </a:r>
            <a:r>
              <a:rPr lang="ru-RU" dirty="0"/>
              <a:t>: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07157" y="1964531"/>
            <a:ext cx="150018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536575" y="2749550"/>
            <a:ext cx="2643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786731" y="2142332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495550" y="2719388"/>
            <a:ext cx="27257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8419" y="2142332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358482" y="2785269"/>
            <a:ext cx="2857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5680075" y="2035175"/>
            <a:ext cx="1500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7715251" y="1857375"/>
            <a:ext cx="1357312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42875" y="3000375"/>
            <a:ext cx="1500188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Реклама в прессе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57250" y="4214813"/>
            <a:ext cx="15716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Печатная реклама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000250" y="2928938"/>
            <a:ext cx="178593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Аудиовизуальная реклама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375" y="4143375"/>
            <a:ext cx="15716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Радиореклама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29063" y="2928938"/>
            <a:ext cx="164306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Телевизионная реклама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29188" y="4214813"/>
            <a:ext cx="164306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Прямая почтовая реклама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929313" y="2857500"/>
            <a:ext cx="1428750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Рекламные сувениры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072313" y="4071938"/>
            <a:ext cx="1500187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Наружная реклама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>
            <a:off x="6215063" y="2714625"/>
            <a:ext cx="25733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7643813" y="2786063"/>
            <a:ext cx="1357312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Реклама в интернете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26" grpId="0" build="allAtOnce" animBg="1"/>
      <p:bldP spid="27" grpId="0" build="allAtOnce" animBg="1"/>
      <p:bldP spid="28" grpId="0" build="allAtOnce" animBg="1"/>
      <p:bldP spid="29" grpId="0" build="allAtOnce" animBg="1"/>
      <p:bldP spid="30" grpId="0" build="allAtOnce" animBg="1"/>
      <p:bldP spid="31" grpId="0" build="allAtOnce" animBg="1"/>
      <p:bldP spid="32" grpId="0" build="allAtOnce" animBg="1"/>
      <p:bldP spid="33" grpId="0" build="allAtOnce" animBg="1"/>
      <p:bldP spid="40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Маркетинговые приемы в ресторанном бизнесе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 rot="5400000">
            <a:off x="-3186112" y="3186112"/>
            <a:ext cx="6858000" cy="485775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наружная реклама</a:t>
            </a:r>
          </a:p>
        </p:txBody>
      </p:sp>
      <p:sp>
        <p:nvSpPr>
          <p:cNvPr id="17412" name="Объект 1"/>
          <p:cNvSpPr>
            <a:spLocks noGrp="1"/>
          </p:cNvSpPr>
          <p:nvPr>
            <p:ph idx="1"/>
          </p:nvPr>
        </p:nvSpPr>
        <p:spPr>
          <a:xfrm>
            <a:off x="457200" y="2205038"/>
            <a:ext cx="4762500" cy="4251325"/>
          </a:xfrm>
        </p:spPr>
        <p:txBody>
          <a:bodyPr/>
          <a:lstStyle/>
          <a:p>
            <a:r>
              <a:rPr lang="ru-RU" smtClean="0"/>
              <a:t>Дегустация блюд и напитков</a:t>
            </a:r>
          </a:p>
          <a:p>
            <a:r>
              <a:rPr lang="ru-RU" smtClean="0"/>
              <a:t>Презентации</a:t>
            </a:r>
          </a:p>
          <a:p>
            <a:r>
              <a:rPr lang="ru-RU" smtClean="0"/>
              <a:t>Праздничные вечера</a:t>
            </a:r>
          </a:p>
          <a:p>
            <a:r>
              <a:rPr lang="ru-RU" smtClean="0"/>
              <a:t>Клубы по интересам</a:t>
            </a:r>
          </a:p>
          <a:p>
            <a:r>
              <a:rPr lang="ru-RU" smtClean="0"/>
              <a:t>Лотереи и игры</a:t>
            </a:r>
          </a:p>
          <a:p>
            <a:r>
              <a:rPr lang="ru-RU" smtClean="0"/>
              <a:t>Розыгрыши и конкурсы</a:t>
            </a:r>
          </a:p>
          <a:p>
            <a:r>
              <a:rPr lang="ru-RU" smtClean="0"/>
              <a:t>Клубные карты</a:t>
            </a:r>
          </a:p>
          <a:p>
            <a:r>
              <a:rPr lang="ru-RU" smtClean="0"/>
              <a:t>И многое другое……..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780928"/>
            <a:ext cx="1584176" cy="31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ХарАКТЕРИСТИка</a:t>
            </a:r>
            <a:r>
              <a:rPr lang="ru-RU" sz="2800" dirty="0" smtClean="0"/>
              <a:t> современного рекламного процесса.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38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 Ф</a:t>
            </a:r>
            <a:r>
              <a:rPr lang="ru-RU" sz="3100" dirty="0" smtClean="0"/>
              <a:t>ирмы по разному подходят к организации рекламного процесса.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100" dirty="0"/>
              <a:t> </a:t>
            </a:r>
            <a:r>
              <a:rPr lang="ru-RU" sz="3100" dirty="0" smtClean="0"/>
              <a:t>    В </a:t>
            </a:r>
            <a:r>
              <a:rPr lang="ru-RU" sz="3100" u="sng" dirty="0" smtClean="0"/>
              <a:t>небольших фирмах </a:t>
            </a:r>
            <a:r>
              <a:rPr lang="ru-RU" sz="3100" dirty="0" smtClean="0"/>
              <a:t>рекламой обычно занимается один из сотрудников отдела маркетинга, периодически вступающий в контакт с рекламными агентствами.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100" dirty="0"/>
              <a:t> </a:t>
            </a:r>
            <a:r>
              <a:rPr lang="ru-RU" sz="3100" dirty="0" smtClean="0"/>
              <a:t>     </a:t>
            </a:r>
            <a:r>
              <a:rPr lang="ru-RU" sz="3100" u="sng" dirty="0" smtClean="0"/>
              <a:t>Крупные фирмы</a:t>
            </a:r>
            <a:r>
              <a:rPr lang="ru-RU" sz="3100" dirty="0" smtClean="0"/>
              <a:t> обычно создают собственные рекламные службы, которые осуществляют рекламные мероприятия.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100" dirty="0"/>
              <a:t> </a:t>
            </a:r>
            <a:r>
              <a:rPr lang="ru-RU" sz="3100" dirty="0" smtClean="0"/>
              <a:t>    Для масштабных рекламных акций часто привлекаются также специалисты рекламных агентств.</a:t>
            </a:r>
            <a:endParaRPr lang="ru-RU" sz="3100" dirty="0"/>
          </a:p>
        </p:txBody>
      </p:sp>
      <p:pic>
        <p:nvPicPr>
          <p:cNvPr id="1843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088" y="2132856"/>
            <a:ext cx="2448842" cy="3578498"/>
          </a:xfr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Рекламная кампания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 Это несколько рекламных мероприятий, объединенных одной или более целями, охватывающих определенный период и распределенных в нем так, что бы одно рекламное мероприятие дополняло другие.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Классификация: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- по целям;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- по территориальному охвату;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- по срокам проведения;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- по направленности;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- по диапазону использования средств распространения рекламы;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- </a:t>
            </a:r>
            <a:r>
              <a:rPr lang="ru-RU" sz="2400" dirty="0"/>
              <a:t>п</a:t>
            </a:r>
            <a:r>
              <a:rPr lang="ru-RU" sz="2400" dirty="0" smtClean="0"/>
              <a:t>о интенсивности</a:t>
            </a:r>
          </a:p>
        </p:txBody>
      </p:sp>
      <p:pic>
        <p:nvPicPr>
          <p:cNvPr id="9218" name="Picture 2" descr="D:\Светка\Картинки\Звезды\Реклама\dogg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3000375"/>
            <a:ext cx="2857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Рекламная деятельность фирмы состоит из следующих этапов: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Маркетинговые исследования</a:t>
            </a:r>
          </a:p>
          <a:p>
            <a:pPr eaLnBrk="1" hangingPunct="1"/>
            <a:r>
              <a:rPr lang="ru-RU" sz="2800" smtClean="0"/>
              <a:t>Определение целевой рекламы</a:t>
            </a:r>
          </a:p>
          <a:p>
            <a:pPr eaLnBrk="1" hangingPunct="1"/>
            <a:r>
              <a:rPr lang="ru-RU" sz="2800" smtClean="0"/>
              <a:t>Принятие решения о рекламном обращении</a:t>
            </a:r>
          </a:p>
          <a:p>
            <a:pPr eaLnBrk="1" hangingPunct="1"/>
            <a:r>
              <a:rPr lang="ru-RU" sz="2800" smtClean="0"/>
              <a:t>Выбор средств распространения рекламы</a:t>
            </a:r>
          </a:p>
          <a:p>
            <a:pPr eaLnBrk="1" hangingPunct="1"/>
            <a:r>
              <a:rPr lang="ru-RU" sz="2800" smtClean="0"/>
              <a:t>Разработка рекламного бюджета</a:t>
            </a:r>
          </a:p>
          <a:p>
            <a:pPr eaLnBrk="1" hangingPunct="1"/>
            <a:r>
              <a:rPr lang="ru-RU" sz="2800" smtClean="0"/>
              <a:t>Оценка эффективности рекламной деятельности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 последнее время большинство фирм приходят к выводу, что традиционные подходы к организации рекламной кампании уже перестают давать желаемые эффект.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Перед руководителями компаний возникает сложная и подчас трудноразрешимая задача, как еще привлечь к сотрудничеству, как доказать потребителю, что их продукт самый лучший.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Поэтому сейчас в ресторанном бизнесе идет активный поиск новых рекламных концепций и новых </a:t>
            </a:r>
            <a:r>
              <a:rPr lang="ru-RU" sz="2800" dirty="0" err="1" smtClean="0"/>
              <a:t>рекламоносителей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Текст 6"/>
          <p:cNvSpPr>
            <a:spLocks noGrp="1"/>
          </p:cNvSpPr>
          <p:nvPr>
            <p:ph type="body" idx="1"/>
          </p:nvPr>
        </p:nvSpPr>
        <p:spPr>
          <a:xfrm>
            <a:off x="500063" y="214313"/>
            <a:ext cx="7500937" cy="2433637"/>
          </a:xfrm>
        </p:spPr>
        <p:txBody>
          <a:bodyPr/>
          <a:lstStyle/>
          <a:p>
            <a:pPr algn="ctr" eaLnBrk="1" hangingPunct="1"/>
            <a:r>
              <a:rPr lang="ru-RU" sz="2400" smtClean="0">
                <a:solidFill>
                  <a:srgbClr val="0070C0"/>
                </a:solidFill>
              </a:rPr>
              <a:t>Но </a:t>
            </a:r>
            <a:r>
              <a:rPr lang="ru-RU" sz="2400" b="1" smtClean="0">
                <a:solidFill>
                  <a:srgbClr val="0070C0"/>
                </a:solidFill>
              </a:rPr>
              <a:t>эффективной будет </a:t>
            </a:r>
            <a:r>
              <a:rPr lang="ru-RU" sz="2400" smtClean="0">
                <a:solidFill>
                  <a:srgbClr val="0070C0"/>
                </a:solidFill>
              </a:rPr>
              <a:t>не любая </a:t>
            </a:r>
            <a:r>
              <a:rPr lang="ru-RU" sz="2400" b="1" smtClean="0">
                <a:solidFill>
                  <a:srgbClr val="0070C0"/>
                </a:solidFill>
              </a:rPr>
              <a:t>реклама</a:t>
            </a:r>
            <a:r>
              <a:rPr lang="ru-RU" sz="2400" smtClean="0">
                <a:solidFill>
                  <a:srgbClr val="0070C0"/>
                </a:solidFill>
              </a:rPr>
              <a:t>. И даже не та, на которую тратятся колоссальные средства, а лишь та</a:t>
            </a:r>
            <a:r>
              <a:rPr lang="ru-RU" sz="2400" b="1" smtClean="0">
                <a:solidFill>
                  <a:srgbClr val="0070C0"/>
                </a:solidFill>
              </a:rPr>
              <a:t>, которая грамотно составлена, учитывая все психологические аспекты восприятия. </a:t>
            </a:r>
          </a:p>
          <a:p>
            <a:pPr algn="ctr" eaLnBrk="1" hangingPunct="1"/>
            <a:endParaRPr lang="ru-RU" smtClean="0"/>
          </a:p>
        </p:txBody>
      </p:sp>
      <p:pic>
        <p:nvPicPr>
          <p:cNvPr id="16" name="Рисунок 15" descr="rekla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285992"/>
            <a:ext cx="3714776" cy="4572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214313" y="333375"/>
            <a:ext cx="8072437" cy="3095625"/>
          </a:xfrm>
        </p:spPr>
        <p:txBody>
          <a:bodyPr/>
          <a:lstStyle/>
          <a:p>
            <a:pPr marL="1588" indent="-1588" eaLnBrk="1" hangingPunct="1">
              <a:buFont typeface="Wingdings 3" pitchFamily="18" charset="2"/>
              <a:buNone/>
            </a:pPr>
            <a:r>
              <a:rPr lang="ru-RU" sz="2500" smtClean="0">
                <a:solidFill>
                  <a:srgbClr val="C00000"/>
                </a:solidFill>
                <a:latin typeface="Times New Roman" pitchFamily="18" charset="0"/>
              </a:rPr>
              <a:t>Сущность маркетинга должна определятся формулой</a:t>
            </a:r>
            <a:r>
              <a:rPr lang="ru-RU" sz="290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</a:p>
          <a:p>
            <a:pPr marL="1588" indent="-1588" eaLnBrk="1" hangingPunct="1">
              <a:buFont typeface="Wingdings 3" pitchFamily="18" charset="2"/>
              <a:buNone/>
            </a:pPr>
            <a:r>
              <a:rPr lang="ru-RU" sz="3600" smtClean="0">
                <a:solidFill>
                  <a:srgbClr val="002060"/>
                </a:solidFill>
                <a:latin typeface="Monotype Corsiva" pitchFamily="66" charset="0"/>
              </a:rPr>
              <a:t>«Производить то, что безусловно находит сбыт, а не пытаться навязать потребителю несогласованные с рынком продукцию и услуги»</a:t>
            </a:r>
            <a:endParaRPr lang="ru-RU" sz="3600" smtClean="0">
              <a:solidFill>
                <a:srgbClr val="002060"/>
              </a:solidFill>
              <a:latin typeface="Lucida Sans Unicode" pitchFamily="34" charset="0"/>
            </a:endParaRPr>
          </a:p>
        </p:txBody>
      </p:sp>
      <p:pic>
        <p:nvPicPr>
          <p:cNvPr id="23555" name="Picture 8" descr="napryag_4001jpg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11760" y="3573016"/>
            <a:ext cx="4104456" cy="2739965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Реклама   ДЛЯ  Ресторана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Это один из важнейших инструментов системы маркетинговых коммуникаций.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Но рекламу следует рассматривать не как систему саму по себе, а как часть коммуникативной подсистемы в общей системе маркетинга.</a:t>
            </a:r>
          </a:p>
        </p:txBody>
      </p:sp>
      <p:pic>
        <p:nvPicPr>
          <p:cNvPr id="7172" name="Picture 10" descr="kontakt-odbor-predaja"/>
          <p:cNvPicPr>
            <a:picLocks noChangeAspect="1" noChangeArrowheads="1"/>
          </p:cNvPicPr>
          <p:nvPr/>
        </p:nvPicPr>
        <p:blipFill>
          <a:blip r:embed="rId3" cstate="print"/>
          <a:srcRect l="16853" t="8857" r="22668" b="8543"/>
          <a:stretch>
            <a:fillRect/>
          </a:stretch>
        </p:blipFill>
        <p:spPr bwMode="auto">
          <a:xfrm>
            <a:off x="6084168" y="4149080"/>
            <a:ext cx="25922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3131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Маркетинг ресторана- комплексная система организации производства и сбыта продукции, ориентированная на удовлетворение потребителей и получение прибыли на основе исследования и прогнозирования рынка</a:t>
            </a:r>
          </a:p>
        </p:txBody>
      </p:sp>
      <p:pic>
        <p:nvPicPr>
          <p:cNvPr id="3074" name="Picture 2" descr="D:\Светка\Картинки\Звезды\Реклама\ford-escape-hybrid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285750"/>
            <a:ext cx="571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535487" cy="4900613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Иными словами, продвижение ресторанного продукта предполагает проведение различных видов деятельности по доведению информации о достоинствах продукта до потенциальных потребителей и стимулирование у них желания её купить.</a:t>
            </a:r>
            <a:endParaRPr lang="ru-RU" dirty="0"/>
          </a:p>
        </p:txBody>
      </p:sp>
      <p:pic>
        <p:nvPicPr>
          <p:cNvPr id="9" name="Содержимое 8" descr="1252413895_reklam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1600200"/>
            <a:ext cx="2343150" cy="4525963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36613"/>
            <a:ext cx="1954213" cy="627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213" y="404813"/>
            <a:ext cx="4968875" cy="209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Ресторанный продукт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(сочетание составляющих)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071688" y="2571750"/>
            <a:ext cx="1214438" cy="121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715000" y="2571750"/>
            <a:ext cx="1214438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0" y="3786188"/>
            <a:ext cx="28432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Кухня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(ассортимент, качество)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063" y="3749675"/>
            <a:ext cx="2563812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Цена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(сумма среднего чека)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00113" y="5080000"/>
            <a:ext cx="2743200" cy="1228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Качество обслуживания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(быстрота, доброжелательность)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571751" y="3357562"/>
            <a:ext cx="2500312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572000" y="5080000"/>
            <a:ext cx="2820988" cy="1228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Интерьер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Атмосфера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(уют, комфортность, возможность отдыха)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3679032" y="3393281"/>
            <a:ext cx="25003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2" name="Picture 7" descr="j023468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488950"/>
            <a:ext cx="19383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build="allAtOnce" animBg="1"/>
      <p:bldP spid="12" grpId="0" build="allAtOnce" animBg="1"/>
      <p:bldP spid="9" grpId="0" build="allAtOnce" animBg="1"/>
      <p:bldP spid="1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8229600" cy="58772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 маркетинговых программах заложены мероприятия по улучшению продукта , изучению потребителей, конкурентов и конкурентной среды, по обеспечению ценовой политики, формированию спроса и стимулированию сбыта, рекламе, оптимизации каналов товародвижения и организации сбыта, расширении ассортимента представляемых сервисных услуг. </a:t>
            </a:r>
            <a:endParaRPr lang="ru-RU" sz="2800" dirty="0"/>
          </a:p>
        </p:txBody>
      </p:sp>
      <p:pic>
        <p:nvPicPr>
          <p:cNvPr id="11267" name="Picture 8" descr="ptushka-Marke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5888"/>
            <a:ext cx="453680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286000" y="428625"/>
            <a:ext cx="4500563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Жизненный цикл ресторанного продукта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143000" y="2143125"/>
            <a:ext cx="1643063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464594" y="2964656"/>
            <a:ext cx="1571625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929188" y="3071813"/>
            <a:ext cx="157162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286500" y="2143125"/>
            <a:ext cx="1500188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42875" y="3143250"/>
            <a:ext cx="2428875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Внедрение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1год</a:t>
            </a:r>
          </a:p>
        </p:txBody>
      </p:sp>
      <p:sp>
        <p:nvSpPr>
          <p:cNvPr id="23" name="Овал 22"/>
          <p:cNvSpPr/>
          <p:nvPr/>
        </p:nvSpPr>
        <p:spPr>
          <a:xfrm>
            <a:off x="1857375" y="4143375"/>
            <a:ext cx="2286000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Рост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6-8лет</a:t>
            </a:r>
          </a:p>
        </p:txBody>
      </p:sp>
      <p:sp>
        <p:nvSpPr>
          <p:cNvPr id="24" name="Овал 23"/>
          <p:cNvSpPr/>
          <p:nvPr/>
        </p:nvSpPr>
        <p:spPr>
          <a:xfrm>
            <a:off x="4500563" y="4214813"/>
            <a:ext cx="2286000" cy="121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Зрелость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2-3года</a:t>
            </a:r>
          </a:p>
        </p:txBody>
      </p:sp>
      <p:sp>
        <p:nvSpPr>
          <p:cNvPr id="25" name="Овал 24"/>
          <p:cNvSpPr/>
          <p:nvPr/>
        </p:nvSpPr>
        <p:spPr>
          <a:xfrm>
            <a:off x="6357938" y="3286125"/>
            <a:ext cx="2643187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Спад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1год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22" grpId="0" build="allAtOnce" animBg="1"/>
      <p:bldP spid="23" grpId="0" build="allAtOnce" animBg="1"/>
      <p:bldP spid="24" grpId="0" build="allAtOnce" animBg="1"/>
      <p:bldP spid="2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2301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При разработке рекламных обращений необходимо учитывать основные принципы рекламы: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071688"/>
            <a:ext cx="4043363" cy="40544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Реклама должна быть краткой;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Реклама должна быть понятной клиенту;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При построении текста, следует заранее выделить главное, чтобы им начать или закончить;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Материал должен быть разнообразен или необычен;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Не должна противоречить привычным для потребителя понятиям и убеждениям.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Необходимо учитывать дух основных тенденций общественной жизни. </a:t>
            </a:r>
            <a:endParaRPr lang="ru-RU" sz="2400" dirty="0"/>
          </a:p>
        </p:txBody>
      </p:sp>
      <p:pic>
        <p:nvPicPr>
          <p:cNvPr id="13316" name="Содержимое 6" descr="internet_reklam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4875" y="1785938"/>
            <a:ext cx="4005263" cy="4786312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789 0.09838 C -0.61146 0.05185 -0.55486 0.00532 -0.51789 0.00486 C -0.48091 0.00439 -0.49115 0.09444 -0.44653 0.09537 C -0.40191 0.09629 -0.30712 0.01435 -0.25018 0.01111 C -0.19323 0.00787 -0.14653 0.07801 -0.10469 0.07615 C -0.0632 0.0743 -0.01684 0.01319 2.77778E-7 -3.7037E-7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571500"/>
            <a:ext cx="4500563" cy="1500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Два основных вида рекламы СФЕРЫ УСЛУГ	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500187" y="2143126"/>
            <a:ext cx="1071563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786438" y="2071688"/>
            <a:ext cx="1071562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85750" y="3286125"/>
            <a:ext cx="2357438" cy="3000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>Товарная реклама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Формирует и стимулирует спрос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на ПРОДУКТ и УСЛУГИ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63" y="3214688"/>
            <a:ext cx="2357437" cy="3000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>Престижная реклама</a:t>
            </a:r>
            <a:r>
              <a:rPr lang="ru-RU" dirty="0"/>
              <a:t> (имидж-реклама)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Представляет собой рекламу достоинств ресторана, выгодно отличающих его от конкурентов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10" grpId="0" build="allAtOnce" animBg="1"/>
      <p:bldP spid="11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374</TotalTime>
  <Words>664</Words>
  <Application>Microsoft Office PowerPoint</Application>
  <PresentationFormat>Экран (4:3)</PresentationFormat>
  <Paragraphs>112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Trebuchet MS</vt:lpstr>
      <vt:lpstr>Wingdings 2</vt:lpstr>
      <vt:lpstr>Wingdings</vt:lpstr>
      <vt:lpstr>Calibri</vt:lpstr>
      <vt:lpstr>Times New Roman</vt:lpstr>
      <vt:lpstr>Monotype Corsiva</vt:lpstr>
      <vt:lpstr>Lucida Sans Unicode</vt:lpstr>
      <vt:lpstr>Wingdings 3</vt:lpstr>
      <vt:lpstr>Изящная</vt:lpstr>
      <vt:lpstr> Рекламная деятельность  В РЕСТОРАННОМ БИЗНЕСЕ</vt:lpstr>
      <vt:lpstr>Реклама   ДЛЯ  Ресторана</vt:lpstr>
      <vt:lpstr>Слайд 3</vt:lpstr>
      <vt:lpstr>Слайд 4</vt:lpstr>
      <vt:lpstr>Слайд 5</vt:lpstr>
      <vt:lpstr>В маркетинговых программах заложены мероприятия по улучшению продукта , изучению потребителей, конкурентов и конкурентной среды, по обеспечению ценовой политики, формированию спроса и стимулированию сбыта, рекламе, оптимизации каналов товародвижения и организации сбыта, расширении ассортимента представляемых сервисных услуг. </vt:lpstr>
      <vt:lpstr>Слайд 7</vt:lpstr>
      <vt:lpstr>При разработке рекламных обращений необходимо учитывать основные принципы рекламы:</vt:lpstr>
      <vt:lpstr>Слайд 9</vt:lpstr>
      <vt:lpstr>Виды рекламы:</vt:lpstr>
      <vt:lpstr>Слайд 11</vt:lpstr>
      <vt:lpstr>Маркетинговые приемы в ресторанном бизнесе</vt:lpstr>
      <vt:lpstr>ХарАКТЕРИСТИка современного рекламного процесса.</vt:lpstr>
      <vt:lpstr>Рекламная кампания</vt:lpstr>
      <vt:lpstr>Рекламная деятельность фирмы состоит из следующих этапов:</vt:lpstr>
      <vt:lpstr>В последнее время большинство фирм приходят к выводу, что традиционные подходы к организации рекламной кампании уже перестают давать желаемые эффект.    Перед руководителями компаний возникает сложная и подчас трудноразрешимая задача, как еще привлечь к сотрудничеству, как доказать потребителю, что их продукт самый лучший.   Поэтому сейчас в ресторанном бизнесе идет активный поиск новых рекламных концепций и новых рекламоносителей.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Рекламная деятельность фирмы. Виды рекламы.</dc:title>
  <dc:creator>Спиридонова Н.</dc:creator>
  <cp:lastModifiedBy>user</cp:lastModifiedBy>
  <cp:revision>69</cp:revision>
  <dcterms:created xsi:type="dcterms:W3CDTF">2009-10-18T15:03:45Z</dcterms:created>
  <dcterms:modified xsi:type="dcterms:W3CDTF">2013-02-13T12:51:19Z</dcterms:modified>
</cp:coreProperties>
</file>