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3" r:id="rId9"/>
    <p:sldId id="265" r:id="rId10"/>
    <p:sldId id="289" r:id="rId11"/>
    <p:sldId id="267" r:id="rId12"/>
    <p:sldId id="269" r:id="rId13"/>
    <p:sldId id="270" r:id="rId14"/>
    <p:sldId id="290" r:id="rId15"/>
    <p:sldId id="271" r:id="rId16"/>
    <p:sldId id="272" r:id="rId17"/>
    <p:sldId id="273" r:id="rId18"/>
    <p:sldId id="275" r:id="rId19"/>
    <p:sldId id="28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B73A4-FEEE-41DF-9A16-0C35BEC84B2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E1090-07AD-4C57-AFBA-0634C94754EA}">
      <dgm:prSet phldrT="[Текст]"/>
      <dgm:spPr/>
      <dgm:t>
        <a:bodyPr/>
        <a:lstStyle/>
        <a:p>
          <a:r>
            <a:rPr lang="ru-RU" dirty="0" smtClean="0"/>
            <a:t>материалы</a:t>
          </a:r>
          <a:endParaRPr lang="ru-RU" dirty="0"/>
        </a:p>
      </dgm:t>
    </dgm:pt>
    <dgm:pt modelId="{FE0F85DC-F5F5-489B-948E-0E249ACCD5B3}" type="parTrans" cxnId="{58188E48-A9DE-449F-96D7-AF8F0DC2EB1B}">
      <dgm:prSet/>
      <dgm:spPr/>
      <dgm:t>
        <a:bodyPr/>
        <a:lstStyle/>
        <a:p>
          <a:endParaRPr lang="ru-RU"/>
        </a:p>
      </dgm:t>
    </dgm:pt>
    <dgm:pt modelId="{5F611412-336C-4157-8928-8F369009DC2F}" type="sibTrans" cxnId="{58188E48-A9DE-449F-96D7-AF8F0DC2EB1B}">
      <dgm:prSet/>
      <dgm:spPr/>
      <dgm:t>
        <a:bodyPr/>
        <a:lstStyle/>
        <a:p>
          <a:endParaRPr lang="ru-RU"/>
        </a:p>
      </dgm:t>
    </dgm:pt>
    <dgm:pt modelId="{4D900710-DEA9-4C69-BAB3-7783486C6784}">
      <dgm:prSet phldrT="[Текст]"/>
      <dgm:spPr/>
      <dgm:t>
        <a:bodyPr/>
        <a:lstStyle/>
        <a:p>
          <a:r>
            <a:rPr lang="ru-RU" dirty="0" smtClean="0"/>
            <a:t>древесина</a:t>
          </a:r>
          <a:endParaRPr lang="ru-RU" dirty="0"/>
        </a:p>
      </dgm:t>
    </dgm:pt>
    <dgm:pt modelId="{6C0C83AE-5D08-43BA-8C56-25338DFB9D6A}" type="parTrans" cxnId="{FCC6B53D-3B1B-4DBE-AB95-D458EDFF6169}">
      <dgm:prSet/>
      <dgm:spPr/>
      <dgm:t>
        <a:bodyPr/>
        <a:lstStyle/>
        <a:p>
          <a:endParaRPr lang="ru-RU"/>
        </a:p>
      </dgm:t>
    </dgm:pt>
    <dgm:pt modelId="{19188E55-C93D-4ADC-9B66-7E7C00A3C04B}" type="sibTrans" cxnId="{FCC6B53D-3B1B-4DBE-AB95-D458EDFF6169}">
      <dgm:prSet/>
      <dgm:spPr/>
      <dgm:t>
        <a:bodyPr/>
        <a:lstStyle/>
        <a:p>
          <a:endParaRPr lang="ru-RU"/>
        </a:p>
      </dgm:t>
    </dgm:pt>
    <dgm:pt modelId="{22E74C85-7BD8-4AA6-B961-E12A8574DF1B}">
      <dgm:prSet phldrT="[Текст]"/>
      <dgm:spPr/>
      <dgm:t>
        <a:bodyPr/>
        <a:lstStyle/>
        <a:p>
          <a:r>
            <a:rPr lang="ru-RU" dirty="0" smtClean="0"/>
            <a:t>металл</a:t>
          </a:r>
          <a:endParaRPr lang="ru-RU" dirty="0"/>
        </a:p>
      </dgm:t>
    </dgm:pt>
    <dgm:pt modelId="{D3F3E8EC-FE2A-462B-8823-AC7B0DF19302}" type="parTrans" cxnId="{8FA39DF0-7882-405C-A316-E2408B8151E4}">
      <dgm:prSet/>
      <dgm:spPr/>
      <dgm:t>
        <a:bodyPr/>
        <a:lstStyle/>
        <a:p>
          <a:endParaRPr lang="ru-RU"/>
        </a:p>
      </dgm:t>
    </dgm:pt>
    <dgm:pt modelId="{2DD7A1BF-3901-48AC-A93F-D7A2B46B5782}" type="sibTrans" cxnId="{8FA39DF0-7882-405C-A316-E2408B8151E4}">
      <dgm:prSet/>
      <dgm:spPr/>
      <dgm:t>
        <a:bodyPr/>
        <a:lstStyle/>
        <a:p>
          <a:endParaRPr lang="ru-RU"/>
        </a:p>
      </dgm:t>
    </dgm:pt>
    <dgm:pt modelId="{2C2B8AA9-2732-4E28-9F6B-C5069611B3CB}">
      <dgm:prSet phldrT="[Текст]"/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5AF2CC4B-E568-45C9-B7EE-F63FDE27BED5}" type="parTrans" cxnId="{C6DFD0E1-CF1F-4F4A-97E8-C9D93EFDD9A6}">
      <dgm:prSet/>
      <dgm:spPr/>
      <dgm:t>
        <a:bodyPr/>
        <a:lstStyle/>
        <a:p>
          <a:endParaRPr lang="ru-RU"/>
        </a:p>
      </dgm:t>
    </dgm:pt>
    <dgm:pt modelId="{9BFED8D7-B51B-44A4-8916-FED3D517BA84}" type="sibTrans" cxnId="{C6DFD0E1-CF1F-4F4A-97E8-C9D93EFDD9A6}">
      <dgm:prSet/>
      <dgm:spPr/>
      <dgm:t>
        <a:bodyPr/>
        <a:lstStyle/>
        <a:p>
          <a:endParaRPr lang="ru-RU"/>
        </a:p>
      </dgm:t>
    </dgm:pt>
    <dgm:pt modelId="{94FCCBBA-253A-46FC-9CD1-19868215F42B}">
      <dgm:prSet phldrT="[Текст]"/>
      <dgm:spPr/>
      <dgm:t>
        <a:bodyPr/>
        <a:lstStyle/>
        <a:p>
          <a:r>
            <a:rPr lang="ru-RU" dirty="0" smtClean="0"/>
            <a:t>продукты</a:t>
          </a:r>
          <a:endParaRPr lang="ru-RU" dirty="0"/>
        </a:p>
      </dgm:t>
    </dgm:pt>
    <dgm:pt modelId="{0348553A-4A52-4D1E-A12F-00C93EFAD7F7}" type="parTrans" cxnId="{8D224D1D-3726-499B-9BA2-27CA6FA1212C}">
      <dgm:prSet/>
      <dgm:spPr/>
      <dgm:t>
        <a:bodyPr/>
        <a:lstStyle/>
        <a:p>
          <a:endParaRPr lang="ru-RU"/>
        </a:p>
      </dgm:t>
    </dgm:pt>
    <dgm:pt modelId="{D946A5EB-A739-42A2-B3CE-45AD4DDE3C67}" type="sibTrans" cxnId="{8D224D1D-3726-499B-9BA2-27CA6FA1212C}">
      <dgm:prSet/>
      <dgm:spPr/>
      <dgm:t>
        <a:bodyPr/>
        <a:lstStyle/>
        <a:p>
          <a:endParaRPr lang="ru-RU"/>
        </a:p>
      </dgm:t>
    </dgm:pt>
    <dgm:pt modelId="{5FC0194A-124B-4AC0-ACAF-073689BA8883}" type="pres">
      <dgm:prSet presAssocID="{61BB73A4-FEEE-41DF-9A16-0C35BEC84B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CCBB44-4125-4B53-AD7B-5C7ED2C309A7}" type="pres">
      <dgm:prSet presAssocID="{AFBE1090-07AD-4C57-AFBA-0634C94754EA}" presName="centerShape" presStyleLbl="node0" presStyleIdx="0" presStyleCnt="1"/>
      <dgm:spPr/>
      <dgm:t>
        <a:bodyPr/>
        <a:lstStyle/>
        <a:p>
          <a:endParaRPr lang="ru-RU"/>
        </a:p>
      </dgm:t>
    </dgm:pt>
    <dgm:pt modelId="{DC981C92-E4DB-470D-BCAD-B03A413E918D}" type="pres">
      <dgm:prSet presAssocID="{6C0C83AE-5D08-43BA-8C56-25338DFB9D6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64330F7-64F9-4BE2-8631-A9D2AD99CD41}" type="pres">
      <dgm:prSet presAssocID="{6C0C83AE-5D08-43BA-8C56-25338DFB9D6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1E81721-2858-4A8F-8E3C-8E5021739690}" type="pres">
      <dgm:prSet presAssocID="{4D900710-DEA9-4C69-BAB3-7783486C67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E65C7-A599-495F-B304-938958C746D8}" type="pres">
      <dgm:prSet presAssocID="{D3F3E8EC-FE2A-462B-8823-AC7B0DF1930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0B39620-A88B-4FCC-AA3C-503A2C41D258}" type="pres">
      <dgm:prSet presAssocID="{D3F3E8EC-FE2A-462B-8823-AC7B0DF1930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BBC94AE-BFDD-4CBB-BF80-2BE2133E448C}" type="pres">
      <dgm:prSet presAssocID="{22E74C85-7BD8-4AA6-B961-E12A8574DF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94A46-1146-438F-A898-0EDEE81C5B39}" type="pres">
      <dgm:prSet presAssocID="{5AF2CC4B-E568-45C9-B7EE-F63FDE27BED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7C7F97F-5FA8-443E-AC4D-25DEC3DCF78E}" type="pres">
      <dgm:prSet presAssocID="{5AF2CC4B-E568-45C9-B7EE-F63FDE27BED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53351EB-5F2B-4E3E-B1D4-643A7A15C755}" type="pres">
      <dgm:prSet presAssocID="{2C2B8AA9-2732-4E28-9F6B-C5069611B3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C2B51-BDE8-48EE-B9E5-BE0977852D3F}" type="pres">
      <dgm:prSet presAssocID="{0348553A-4A52-4D1E-A12F-00C93EFAD7F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1439C42-E8F2-4A96-B4D2-EE19DEB67194}" type="pres">
      <dgm:prSet presAssocID="{0348553A-4A52-4D1E-A12F-00C93EFAD7F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C7DC8F6-91FC-4E7B-96E6-CB48B726C2E3}" type="pres">
      <dgm:prSet presAssocID="{94FCCBBA-253A-46FC-9CD1-19868215F4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23E73-3F48-4B5C-8826-F1DCC5D940A1}" type="presOf" srcId="{6C0C83AE-5D08-43BA-8C56-25338DFB9D6A}" destId="{DC981C92-E4DB-470D-BCAD-B03A413E918D}" srcOrd="0" destOrd="0" presId="urn:microsoft.com/office/officeart/2005/8/layout/radial5"/>
    <dgm:cxn modelId="{01416232-7AAA-4E55-9E34-C0BF8B158BDE}" type="presOf" srcId="{4D900710-DEA9-4C69-BAB3-7783486C6784}" destId="{91E81721-2858-4A8F-8E3C-8E5021739690}" srcOrd="0" destOrd="0" presId="urn:microsoft.com/office/officeart/2005/8/layout/radial5"/>
    <dgm:cxn modelId="{1ED333B1-A624-499F-9C21-EC5CD8FC8280}" type="presOf" srcId="{AFBE1090-07AD-4C57-AFBA-0634C94754EA}" destId="{29CCBB44-4125-4B53-AD7B-5C7ED2C309A7}" srcOrd="0" destOrd="0" presId="urn:microsoft.com/office/officeart/2005/8/layout/radial5"/>
    <dgm:cxn modelId="{2EB3EA42-985B-4DD0-9595-EC1F7276F77C}" type="presOf" srcId="{94FCCBBA-253A-46FC-9CD1-19868215F42B}" destId="{3C7DC8F6-91FC-4E7B-96E6-CB48B726C2E3}" srcOrd="0" destOrd="0" presId="urn:microsoft.com/office/officeart/2005/8/layout/radial5"/>
    <dgm:cxn modelId="{58188E48-A9DE-449F-96D7-AF8F0DC2EB1B}" srcId="{61BB73A4-FEEE-41DF-9A16-0C35BEC84B28}" destId="{AFBE1090-07AD-4C57-AFBA-0634C94754EA}" srcOrd="0" destOrd="0" parTransId="{FE0F85DC-F5F5-489B-948E-0E249ACCD5B3}" sibTransId="{5F611412-336C-4157-8928-8F369009DC2F}"/>
    <dgm:cxn modelId="{945BC166-8EB5-4DEA-AD53-3F4BD23E8128}" type="presOf" srcId="{D3F3E8EC-FE2A-462B-8823-AC7B0DF19302}" destId="{BC0E65C7-A599-495F-B304-938958C746D8}" srcOrd="0" destOrd="0" presId="urn:microsoft.com/office/officeart/2005/8/layout/radial5"/>
    <dgm:cxn modelId="{C6DFD0E1-CF1F-4F4A-97E8-C9D93EFDD9A6}" srcId="{AFBE1090-07AD-4C57-AFBA-0634C94754EA}" destId="{2C2B8AA9-2732-4E28-9F6B-C5069611B3CB}" srcOrd="2" destOrd="0" parTransId="{5AF2CC4B-E568-45C9-B7EE-F63FDE27BED5}" sibTransId="{9BFED8D7-B51B-44A4-8916-FED3D517BA84}"/>
    <dgm:cxn modelId="{8D224D1D-3726-499B-9BA2-27CA6FA1212C}" srcId="{AFBE1090-07AD-4C57-AFBA-0634C94754EA}" destId="{94FCCBBA-253A-46FC-9CD1-19868215F42B}" srcOrd="3" destOrd="0" parTransId="{0348553A-4A52-4D1E-A12F-00C93EFAD7F7}" sibTransId="{D946A5EB-A739-42A2-B3CE-45AD4DDE3C67}"/>
    <dgm:cxn modelId="{8FA39DF0-7882-405C-A316-E2408B8151E4}" srcId="{AFBE1090-07AD-4C57-AFBA-0634C94754EA}" destId="{22E74C85-7BD8-4AA6-B961-E12A8574DF1B}" srcOrd="1" destOrd="0" parTransId="{D3F3E8EC-FE2A-462B-8823-AC7B0DF19302}" sibTransId="{2DD7A1BF-3901-48AC-A93F-D7A2B46B5782}"/>
    <dgm:cxn modelId="{1C7AF816-A084-4D8F-883B-06566E1F7D9B}" type="presOf" srcId="{2C2B8AA9-2732-4E28-9F6B-C5069611B3CB}" destId="{E53351EB-5F2B-4E3E-B1D4-643A7A15C755}" srcOrd="0" destOrd="0" presId="urn:microsoft.com/office/officeart/2005/8/layout/radial5"/>
    <dgm:cxn modelId="{C87D3A14-90AA-4496-9B4F-14273B62F126}" type="presOf" srcId="{5AF2CC4B-E568-45C9-B7EE-F63FDE27BED5}" destId="{81094A46-1146-438F-A898-0EDEE81C5B39}" srcOrd="0" destOrd="0" presId="urn:microsoft.com/office/officeart/2005/8/layout/radial5"/>
    <dgm:cxn modelId="{F064FA7D-6E5E-48C0-A1A8-6DA822C20BA3}" type="presOf" srcId="{5AF2CC4B-E568-45C9-B7EE-F63FDE27BED5}" destId="{97C7F97F-5FA8-443E-AC4D-25DEC3DCF78E}" srcOrd="1" destOrd="0" presId="urn:microsoft.com/office/officeart/2005/8/layout/radial5"/>
    <dgm:cxn modelId="{E4B14E51-EA49-4689-8796-1CC7F92059AB}" type="presOf" srcId="{22E74C85-7BD8-4AA6-B961-E12A8574DF1B}" destId="{8BBC94AE-BFDD-4CBB-BF80-2BE2133E448C}" srcOrd="0" destOrd="0" presId="urn:microsoft.com/office/officeart/2005/8/layout/radial5"/>
    <dgm:cxn modelId="{35146304-B51A-4563-BD85-F614C84E17E0}" type="presOf" srcId="{61BB73A4-FEEE-41DF-9A16-0C35BEC84B28}" destId="{5FC0194A-124B-4AC0-ACAF-073689BA8883}" srcOrd="0" destOrd="0" presId="urn:microsoft.com/office/officeart/2005/8/layout/radial5"/>
    <dgm:cxn modelId="{7C76D425-9C54-45A5-BBD3-9F2D116D7895}" type="presOf" srcId="{0348553A-4A52-4D1E-A12F-00C93EFAD7F7}" destId="{791C2B51-BDE8-48EE-B9E5-BE0977852D3F}" srcOrd="0" destOrd="0" presId="urn:microsoft.com/office/officeart/2005/8/layout/radial5"/>
    <dgm:cxn modelId="{F526E946-7B48-4E46-9510-BD64AAFC9041}" type="presOf" srcId="{6C0C83AE-5D08-43BA-8C56-25338DFB9D6A}" destId="{564330F7-64F9-4BE2-8631-A9D2AD99CD41}" srcOrd="1" destOrd="0" presId="urn:microsoft.com/office/officeart/2005/8/layout/radial5"/>
    <dgm:cxn modelId="{5840861F-D1AB-4907-A1F0-AF7D896EE1B1}" type="presOf" srcId="{0348553A-4A52-4D1E-A12F-00C93EFAD7F7}" destId="{11439C42-E8F2-4A96-B4D2-EE19DEB67194}" srcOrd="1" destOrd="0" presId="urn:microsoft.com/office/officeart/2005/8/layout/radial5"/>
    <dgm:cxn modelId="{FCC6B53D-3B1B-4DBE-AB95-D458EDFF6169}" srcId="{AFBE1090-07AD-4C57-AFBA-0634C94754EA}" destId="{4D900710-DEA9-4C69-BAB3-7783486C6784}" srcOrd="0" destOrd="0" parTransId="{6C0C83AE-5D08-43BA-8C56-25338DFB9D6A}" sibTransId="{19188E55-C93D-4ADC-9B66-7E7C00A3C04B}"/>
    <dgm:cxn modelId="{63F0C9F4-7073-43BB-80DE-802DE6C60672}" type="presOf" srcId="{D3F3E8EC-FE2A-462B-8823-AC7B0DF19302}" destId="{30B39620-A88B-4FCC-AA3C-503A2C41D258}" srcOrd="1" destOrd="0" presId="urn:microsoft.com/office/officeart/2005/8/layout/radial5"/>
    <dgm:cxn modelId="{7145B2F4-4F6D-4B5E-A04D-48E04A62851B}" type="presParOf" srcId="{5FC0194A-124B-4AC0-ACAF-073689BA8883}" destId="{29CCBB44-4125-4B53-AD7B-5C7ED2C309A7}" srcOrd="0" destOrd="0" presId="urn:microsoft.com/office/officeart/2005/8/layout/radial5"/>
    <dgm:cxn modelId="{603A8B66-0E30-4E69-AE00-7D2C89FF263B}" type="presParOf" srcId="{5FC0194A-124B-4AC0-ACAF-073689BA8883}" destId="{DC981C92-E4DB-470D-BCAD-B03A413E918D}" srcOrd="1" destOrd="0" presId="urn:microsoft.com/office/officeart/2005/8/layout/radial5"/>
    <dgm:cxn modelId="{8422BDE4-6392-4742-8002-9C5E82584E87}" type="presParOf" srcId="{DC981C92-E4DB-470D-BCAD-B03A413E918D}" destId="{564330F7-64F9-4BE2-8631-A9D2AD99CD41}" srcOrd="0" destOrd="0" presId="urn:microsoft.com/office/officeart/2005/8/layout/radial5"/>
    <dgm:cxn modelId="{2EEDE416-83E5-44F2-A178-4DD4D57BD4A0}" type="presParOf" srcId="{5FC0194A-124B-4AC0-ACAF-073689BA8883}" destId="{91E81721-2858-4A8F-8E3C-8E5021739690}" srcOrd="2" destOrd="0" presId="urn:microsoft.com/office/officeart/2005/8/layout/radial5"/>
    <dgm:cxn modelId="{30EF7288-CDFC-417F-B7E8-6A5200B26B31}" type="presParOf" srcId="{5FC0194A-124B-4AC0-ACAF-073689BA8883}" destId="{BC0E65C7-A599-495F-B304-938958C746D8}" srcOrd="3" destOrd="0" presId="urn:microsoft.com/office/officeart/2005/8/layout/radial5"/>
    <dgm:cxn modelId="{9DBE738D-CA7B-4025-BD8C-1F2ED2A14916}" type="presParOf" srcId="{BC0E65C7-A599-495F-B304-938958C746D8}" destId="{30B39620-A88B-4FCC-AA3C-503A2C41D258}" srcOrd="0" destOrd="0" presId="urn:microsoft.com/office/officeart/2005/8/layout/radial5"/>
    <dgm:cxn modelId="{01618892-DBDE-4721-AE65-20CE19C5BE03}" type="presParOf" srcId="{5FC0194A-124B-4AC0-ACAF-073689BA8883}" destId="{8BBC94AE-BFDD-4CBB-BF80-2BE2133E448C}" srcOrd="4" destOrd="0" presId="urn:microsoft.com/office/officeart/2005/8/layout/radial5"/>
    <dgm:cxn modelId="{26474337-0226-40A9-9DA1-2E66FB490732}" type="presParOf" srcId="{5FC0194A-124B-4AC0-ACAF-073689BA8883}" destId="{81094A46-1146-438F-A898-0EDEE81C5B39}" srcOrd="5" destOrd="0" presId="urn:microsoft.com/office/officeart/2005/8/layout/radial5"/>
    <dgm:cxn modelId="{65500C17-360E-4EE8-A040-9F85695EF0A3}" type="presParOf" srcId="{81094A46-1146-438F-A898-0EDEE81C5B39}" destId="{97C7F97F-5FA8-443E-AC4D-25DEC3DCF78E}" srcOrd="0" destOrd="0" presId="urn:microsoft.com/office/officeart/2005/8/layout/radial5"/>
    <dgm:cxn modelId="{F3C1B0D1-D53B-4C1A-AE95-B583D48DA4E0}" type="presParOf" srcId="{5FC0194A-124B-4AC0-ACAF-073689BA8883}" destId="{E53351EB-5F2B-4E3E-B1D4-643A7A15C755}" srcOrd="6" destOrd="0" presId="urn:microsoft.com/office/officeart/2005/8/layout/radial5"/>
    <dgm:cxn modelId="{2F58B9A9-7AD7-4CCC-AEAE-7ADCA06105D8}" type="presParOf" srcId="{5FC0194A-124B-4AC0-ACAF-073689BA8883}" destId="{791C2B51-BDE8-48EE-B9E5-BE0977852D3F}" srcOrd="7" destOrd="0" presId="urn:microsoft.com/office/officeart/2005/8/layout/radial5"/>
    <dgm:cxn modelId="{AD648BF3-3B20-48C9-BE4F-5BF6AAC317D0}" type="presParOf" srcId="{791C2B51-BDE8-48EE-B9E5-BE0977852D3F}" destId="{11439C42-E8F2-4A96-B4D2-EE19DEB67194}" srcOrd="0" destOrd="0" presId="urn:microsoft.com/office/officeart/2005/8/layout/radial5"/>
    <dgm:cxn modelId="{A6B5740A-CA56-45CD-B55A-163FCE960D38}" type="presParOf" srcId="{5FC0194A-124B-4AC0-ACAF-073689BA8883}" destId="{3C7DC8F6-91FC-4E7B-96E6-CB48B726C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032008B-561C-4D7D-B8F8-09CED29953DB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5163D1-6CEA-4678-9BB8-72F28489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Метод проектов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 технологии.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Разработала учитель технологии МБОУ СОШ№17 </a:t>
            </a:r>
            <a:r>
              <a:rPr lang="ru-RU" dirty="0" err="1" smtClean="0"/>
              <a:t>Пузанова</a:t>
            </a:r>
            <a:r>
              <a:rPr lang="ru-RU" dirty="0" smtClean="0"/>
              <a:t> Г.В.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Интервью.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Для выявления потребностей людей можно использовать </a:t>
            </a:r>
            <a:r>
              <a:rPr lang="ru-RU" sz="3200" b="1" dirty="0" smtClean="0"/>
              <a:t>интервью.</a:t>
            </a:r>
          </a:p>
          <a:p>
            <a:r>
              <a:rPr lang="ru-RU" sz="3200" b="1" dirty="0" smtClean="0"/>
              <a:t>Интервью</a:t>
            </a:r>
            <a:r>
              <a:rPr lang="ru-RU" sz="3200" dirty="0" smtClean="0"/>
              <a:t> – </a:t>
            </a:r>
            <a:r>
              <a:rPr lang="ru-RU" sz="3200" i="1" dirty="0" smtClean="0"/>
              <a:t>опрос</a:t>
            </a:r>
            <a:r>
              <a:rPr lang="ru-RU" sz="3200" dirty="0" smtClean="0"/>
              <a:t> </a:t>
            </a:r>
            <a:r>
              <a:rPr lang="ru-RU" sz="3200" i="1" dirty="0" smtClean="0"/>
              <a:t>одного или нескольких людей по какой-то теме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проводить опрос (интервью)?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1. Начните с </a:t>
            </a:r>
            <a:r>
              <a:rPr lang="ru-RU" i="1" dirty="0" smtClean="0"/>
              <a:t>простых вопросов</a:t>
            </a:r>
            <a:r>
              <a:rPr lang="ru-RU" dirty="0" smtClean="0"/>
              <a:t>, на которые можно ответить «да» или «нет».</a:t>
            </a:r>
          </a:p>
          <a:p>
            <a:pPr>
              <a:buNone/>
            </a:pPr>
            <a:r>
              <a:rPr lang="ru-RU" dirty="0" smtClean="0"/>
              <a:t>Такие </a:t>
            </a:r>
            <a:r>
              <a:rPr lang="ru-RU" b="1" dirty="0" smtClean="0"/>
              <a:t>вопросы</a:t>
            </a:r>
            <a:r>
              <a:rPr lang="ru-RU" dirty="0" smtClean="0"/>
              <a:t> называются </a:t>
            </a:r>
            <a:r>
              <a:rPr lang="ru-RU" b="1" dirty="0" smtClean="0"/>
              <a:t>закрытыми.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2. Задавайте </a:t>
            </a:r>
            <a:r>
              <a:rPr lang="ru-RU" b="1" dirty="0" smtClean="0"/>
              <a:t>открытые вопросы.</a:t>
            </a:r>
          </a:p>
          <a:p>
            <a:pPr>
              <a:buNone/>
            </a:pPr>
            <a:r>
              <a:rPr lang="ru-RU" dirty="0" smtClean="0"/>
              <a:t>Такие вопросы задают для того, чтобы узнать мнение людей.</a:t>
            </a:r>
          </a:p>
          <a:p>
            <a:pPr>
              <a:buNone/>
            </a:pPr>
            <a:r>
              <a:rPr lang="ru-RU" dirty="0" smtClean="0"/>
              <a:t>На такие вопросы даются расширенные ответы.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изделия пользователем.</a:t>
            </a:r>
            <a:endParaRPr lang="ru-RU" dirty="0"/>
          </a:p>
        </p:txBody>
      </p:sp>
      <p:pic>
        <p:nvPicPr>
          <p:cNvPr id="5" name="Содержимое 4" descr="Проект картинки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3521075" cy="42148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/>
              <a:t>Необходимо оценить изделие с точки зрения его использования:</a:t>
            </a:r>
          </a:p>
          <a:p>
            <a:pPr>
              <a:buFontTx/>
              <a:buChar char="-"/>
            </a:pPr>
            <a:r>
              <a:rPr lang="ru-RU" sz="2000" dirty="0" smtClean="0"/>
              <a:t>Каково назначение</a:t>
            </a:r>
          </a:p>
          <a:p>
            <a:pPr>
              <a:buFontTx/>
              <a:buChar char="-"/>
            </a:pPr>
            <a:r>
              <a:rPr lang="ru-RU" sz="2000" dirty="0" smtClean="0"/>
              <a:t>Хорошо ли выполняет свои функции</a:t>
            </a:r>
          </a:p>
          <a:p>
            <a:pPr>
              <a:buFontTx/>
              <a:buChar char="-"/>
            </a:pPr>
            <a:r>
              <a:rPr lang="ru-RU" sz="2000" dirty="0" smtClean="0"/>
              <a:t>Удобно ли ним пользоваться</a:t>
            </a:r>
          </a:p>
          <a:p>
            <a:pPr>
              <a:buFontTx/>
              <a:buChar char="-"/>
            </a:pPr>
            <a:r>
              <a:rPr lang="ru-RU" sz="2000" dirty="0" smtClean="0"/>
              <a:t>Качественно ли оно сделано</a:t>
            </a:r>
          </a:p>
          <a:p>
            <a:pPr>
              <a:buFontTx/>
              <a:buChar char="-"/>
            </a:pPr>
            <a:r>
              <a:rPr lang="ru-RU" sz="2000" dirty="0" smtClean="0"/>
              <a:t>Хорошо ли оно выглядит</a:t>
            </a:r>
          </a:p>
          <a:p>
            <a:pPr>
              <a:buNone/>
            </a:pPr>
            <a:r>
              <a:rPr lang="ru-RU" sz="2000" dirty="0" smtClean="0"/>
              <a:t>- Хотели бы вы иметь такое изделие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– анализ.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Это способ исследования изделий, предметов интерьера, созданных другими людьми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*   Почему изделие имеет такую форму</a:t>
            </a:r>
          </a:p>
          <a:p>
            <a:pPr>
              <a:buNone/>
            </a:pPr>
            <a:r>
              <a:rPr lang="ru-RU" sz="2000" dirty="0" smtClean="0"/>
              <a:t>*   Как оно изготовлено</a:t>
            </a:r>
          </a:p>
          <a:p>
            <a:pPr>
              <a:buNone/>
            </a:pPr>
            <a:r>
              <a:rPr lang="ru-RU" sz="2000" dirty="0" smtClean="0"/>
              <a:t>*   Каково назначение изделия</a:t>
            </a:r>
          </a:p>
          <a:p>
            <a:pPr>
              <a:buNone/>
            </a:pPr>
            <a:r>
              <a:rPr lang="ru-RU" sz="2000" dirty="0" smtClean="0"/>
              <a:t>*  Насколько хорошо изделие выполняет свое предназначение, вписывается в интерьер помещения</a:t>
            </a:r>
          </a:p>
        </p:txBody>
      </p:sp>
      <p:pic>
        <p:nvPicPr>
          <p:cNvPr id="7" name="Содержимое 6" descr="IMG_17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Конкретной задачи.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Формулировка задачи:</a:t>
            </a:r>
          </a:p>
          <a:p>
            <a:r>
              <a:rPr lang="ru-RU" sz="4000" dirty="0" smtClean="0"/>
              <a:t>Сконструировать и изготовить….</a:t>
            </a:r>
          </a:p>
          <a:p>
            <a:r>
              <a:rPr lang="ru-RU" sz="4000" dirty="0" smtClean="0"/>
              <a:t>Разработать и изготовить …..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Краткая формулировка задачи</a:t>
            </a:r>
            <a:endParaRPr lang="ru-RU" dirty="0"/>
          </a:p>
        </p:txBody>
      </p:sp>
      <p:pic>
        <p:nvPicPr>
          <p:cNvPr id="7" name="Содержимое 6" descr="Проект картинки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458746" cy="44403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перечня критериев.</a:t>
            </a:r>
            <a:endParaRPr lang="ru-RU" dirty="0"/>
          </a:p>
        </p:txBody>
      </p:sp>
      <p:pic>
        <p:nvPicPr>
          <p:cNvPr id="7" name="Содержимое 6" descr="Проект картинки 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233479" cy="385765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Какие функции изделие  должно выполнять;</a:t>
            </a:r>
          </a:p>
          <a:p>
            <a:r>
              <a:rPr lang="ru-RU" sz="2000" dirty="0" smtClean="0"/>
              <a:t>Как изделие должно выглядеть;</a:t>
            </a:r>
          </a:p>
          <a:p>
            <a:r>
              <a:rPr lang="ru-RU" sz="2000" dirty="0" smtClean="0"/>
              <a:t>Какие материалы и отделка могут быть использованы;</a:t>
            </a:r>
          </a:p>
          <a:p>
            <a:r>
              <a:rPr lang="ru-RU" sz="2000" dirty="0" smtClean="0"/>
              <a:t>Каковы размеры изделия;</a:t>
            </a:r>
          </a:p>
          <a:p>
            <a:r>
              <a:rPr lang="ru-RU" sz="2000" dirty="0" smtClean="0"/>
              <a:t>Каковы требования безопасного  пользования, экологичности.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 «Паучок»</a:t>
            </a:r>
            <a:endParaRPr lang="ru-RU" dirty="0"/>
          </a:p>
        </p:txBody>
      </p:sp>
      <p:pic>
        <p:nvPicPr>
          <p:cNvPr id="5" name="Содержимое 4" descr="Проект картинки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521075" cy="40719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Разрабатывать критерии для какого-либо изделия, оценивать изделия, сравнивая различные мнения о нем.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Набор первоначальных идей.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Чем больше предлагается различных идей, тем легче найти самый верный путь по удовлетворению потребности человека или общества.</a:t>
            </a:r>
          </a:p>
          <a:p>
            <a:r>
              <a:rPr lang="ru-RU" sz="2000" dirty="0" smtClean="0"/>
              <a:t>Научиться выдвигать идеи поможет «</a:t>
            </a:r>
            <a:r>
              <a:rPr lang="ru-RU" sz="2000" b="1" dirty="0" smtClean="0"/>
              <a:t>Мозговой штурм».</a:t>
            </a:r>
          </a:p>
          <a:p>
            <a:pPr>
              <a:buNone/>
            </a:pPr>
            <a:r>
              <a:rPr lang="ru-RU" sz="2000" b="1" i="1" dirty="0" smtClean="0"/>
              <a:t> Это свободное  выражение своих мыслей.</a:t>
            </a:r>
            <a:endParaRPr lang="ru-RU" sz="2000" b="1" i="1" dirty="0"/>
          </a:p>
        </p:txBody>
      </p:sp>
      <p:pic>
        <p:nvPicPr>
          <p:cNvPr id="5" name="Содержимое 4" descr="Проект картинки 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785926"/>
            <a:ext cx="4164017" cy="45970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«Мозговой штурм»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/>
              <a:t>Помните, что во время «Мозгового штурма» не должны осуждать, какая идея хорошая, а какая плохая.</a:t>
            </a:r>
          </a:p>
          <a:p>
            <a:r>
              <a:rPr lang="ru-RU" sz="2800" dirty="0" smtClean="0"/>
              <a:t>Оценка ваших идей будет сделана позже – после «Мозгового штурма».</a:t>
            </a:r>
          </a:p>
          <a:p>
            <a:r>
              <a:rPr lang="ru-RU" sz="2800" b="1" dirty="0" smtClean="0"/>
              <a:t>Не забудьте: надо записывать все предложенные идеи, стараясь, чтобы их было как можно больше.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* Развитие творческого мышления учащихся.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* Ознакомление с основными компонентами проекта.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* Воспитание внимания, трудолюбия, усидчивости.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лучшей идеи.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 должны решить, какая из идей самая подходящая.</a:t>
            </a:r>
            <a:endParaRPr lang="ru-RU" sz="4000" dirty="0"/>
          </a:p>
        </p:txBody>
      </p:sp>
      <p:pic>
        <p:nvPicPr>
          <p:cNvPr id="5" name="Содержимое 4" descr="Изображение 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500174"/>
            <a:ext cx="3857652" cy="48577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Проработка выбранной идеи.</a:t>
            </a:r>
            <a:endParaRPr lang="ru-RU" dirty="0"/>
          </a:p>
        </p:txBody>
      </p:sp>
      <p:pic>
        <p:nvPicPr>
          <p:cNvPr id="5" name="Содержимое 4" descr="Проект картинки 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857652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Вам следует продумать все детали проекта: материалы, размеры, эскизы изделий,  инструменты, способы обработки и соединения деталей.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Выбор материала производим в виде «звездочки обдумывания».</a:t>
            </a:r>
          </a:p>
          <a:p>
            <a:r>
              <a:rPr lang="ru-RU" dirty="0" smtClean="0"/>
              <a:t>Таким же образом выбираем инструменты.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178300" y="1600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технологии изготовления изделия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Составляем         технологическую   карту изготовления    спроектированного изделия в виде таблицы.</a:t>
            </a:r>
            <a:endParaRPr lang="ru-RU" dirty="0"/>
          </a:p>
        </p:txBody>
      </p:sp>
      <p:pic>
        <p:nvPicPr>
          <p:cNvPr id="6" name="Содержимое 5" descr="Карточки технический труд 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214842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Окончательная оценка проекта</a:t>
            </a:r>
            <a:endParaRPr lang="ru-RU" dirty="0"/>
          </a:p>
        </p:txBody>
      </p:sp>
      <p:pic>
        <p:nvPicPr>
          <p:cNvPr id="5" name="Содержимое 4" descr="Изображение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978275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Когда проект завершен, необходимо его оценить. При этом важно оценить как готовое изделие, так и качество его проектирования.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изделия</a:t>
            </a:r>
            <a:endParaRPr lang="ru-RU" dirty="0"/>
          </a:p>
        </p:txBody>
      </p:sp>
      <p:pic>
        <p:nvPicPr>
          <p:cNvPr id="5" name="Содержимое 4" descr="IMG_1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1800" dirty="0" smtClean="0"/>
              <a:t>Почему вы стали проектировать и изготавливать именно это изделие?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Насколько точно оно соответствует выбранным требованиям?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Запишите результаты испытаний.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Какие изменения можно внести в изделие или какие направления для дальнейшего исследования можно наметить?</a:t>
            </a:r>
            <a:endParaRPr lang="ru-RU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качества проектирования</a:t>
            </a:r>
            <a:endParaRPr lang="ru-RU" dirty="0"/>
          </a:p>
        </p:txBody>
      </p:sp>
      <p:pic>
        <p:nvPicPr>
          <p:cNvPr id="5" name="Содержимое 4" descr="Рисунок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521075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1.Четко ли была сформулирована задача?</a:t>
            </a:r>
          </a:p>
          <a:p>
            <a:pPr>
              <a:buNone/>
            </a:pPr>
            <a:r>
              <a:rPr lang="ru-RU" sz="1400" dirty="0" smtClean="0"/>
              <a:t>2.Насколько хорошо было выполнено исследование?</a:t>
            </a:r>
          </a:p>
          <a:p>
            <a:pPr>
              <a:buNone/>
            </a:pPr>
            <a:r>
              <a:rPr lang="ru-RU" sz="1400" dirty="0" smtClean="0"/>
              <a:t>3. Насколько точно был составлен перечень критериев?</a:t>
            </a:r>
          </a:p>
          <a:p>
            <a:pPr>
              <a:buNone/>
            </a:pPr>
            <a:r>
              <a:rPr lang="ru-RU" sz="1400" dirty="0" smtClean="0"/>
              <a:t>4. Достаточно ли было выдвинуто первоначальных идей?</a:t>
            </a:r>
          </a:p>
          <a:p>
            <a:pPr>
              <a:buNone/>
            </a:pPr>
            <a:r>
              <a:rPr lang="ru-RU" sz="1400" dirty="0" smtClean="0"/>
              <a:t>5. Обоснованы ли были ваши решения на каждом этапе выполнения проекта?</a:t>
            </a:r>
          </a:p>
          <a:p>
            <a:pPr>
              <a:buNone/>
            </a:pPr>
            <a:r>
              <a:rPr lang="ru-RU" sz="1400" dirty="0" smtClean="0"/>
              <a:t>6. Соответствуют ли чертежи и технологические карты реальному процессу изготовления изделия?</a:t>
            </a:r>
          </a:p>
          <a:p>
            <a:pPr>
              <a:buNone/>
            </a:pPr>
            <a:r>
              <a:rPr lang="ru-RU" sz="1400" dirty="0" smtClean="0"/>
              <a:t>7. Хорошо ли изготовлено ваше изделие?</a:t>
            </a:r>
          </a:p>
          <a:p>
            <a:pPr>
              <a:buNone/>
            </a:pPr>
            <a:r>
              <a:rPr lang="ru-RU" sz="1400" dirty="0" smtClean="0"/>
              <a:t>8. Что бы вы сделали по-другому, если бы пришлось начать работу снова?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– это пошаговое осуществление </a:t>
            </a:r>
            <a:r>
              <a:rPr lang="ru-RU" smtClean="0"/>
              <a:t>образа будущего.</a:t>
            </a:r>
            <a:endParaRPr lang="ru-RU" dirty="0"/>
          </a:p>
        </p:txBody>
      </p:sp>
      <p:pic>
        <p:nvPicPr>
          <p:cNvPr id="7" name="Содержимое 6" descr="Рисунок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3521075" cy="4071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pic>
        <p:nvPicPr>
          <p:cNvPr id="7" name="Содержимое 6" descr="1-web777777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3703351" cy="36433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Выяснить, что надо знать и уметь для выполнения проекта.</a:t>
            </a:r>
          </a:p>
          <a:p>
            <a:r>
              <a:rPr lang="ru-RU" dirty="0" smtClean="0"/>
              <a:t>Дать возможность выполнить упражнения к проекту.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«проект»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Пришло к нам из латинского языка и означает «замысел», «идея», «план».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Технология – это творчество, работа, мастерство и, конечно, метод проектов.</a:t>
            </a:r>
          </a:p>
          <a:p>
            <a:r>
              <a:rPr lang="ru-RU" dirty="0" smtClean="0"/>
              <a:t>Проект обычно учитывает потребности людей и общества.</a:t>
            </a:r>
          </a:p>
          <a:p>
            <a:r>
              <a:rPr lang="ru-RU" dirty="0" smtClean="0"/>
              <a:t>Методом проектов мы будем пользоваться, изготавливая различные изделия.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проектов в изделиях.</a:t>
            </a:r>
            <a:endParaRPr lang="ru-RU" dirty="0"/>
          </a:p>
        </p:txBody>
      </p:sp>
      <p:pic>
        <p:nvPicPr>
          <p:cNvPr id="7" name="Содержимое 6" descr="Карточки технический труд 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459129" cy="4525963"/>
          </a:xfrm>
        </p:spPr>
      </p:pic>
      <p:pic>
        <p:nvPicPr>
          <p:cNvPr id="6" name="Содержимое 5" descr="IMG_13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815541"/>
            <a:ext cx="3521075" cy="4095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проекта.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потребности и краткая формулировка задачи.</a:t>
            </a:r>
          </a:p>
          <a:p>
            <a:endParaRPr lang="ru-RU" dirty="0" smtClean="0"/>
          </a:p>
          <a:p>
            <a:r>
              <a:rPr lang="ru-RU" dirty="0" smtClean="0"/>
              <a:t>Набор первоначальных идей.</a:t>
            </a:r>
          </a:p>
          <a:p>
            <a:endParaRPr lang="ru-RU" dirty="0" smtClean="0"/>
          </a:p>
          <a:p>
            <a:r>
              <a:rPr lang="ru-RU" dirty="0" smtClean="0"/>
              <a:t>Проработка одной или нескольких идей.</a:t>
            </a:r>
          </a:p>
          <a:p>
            <a:endParaRPr lang="ru-RU" dirty="0" smtClean="0"/>
          </a:p>
          <a:p>
            <a:r>
              <a:rPr lang="ru-RU" dirty="0" smtClean="0"/>
              <a:t>Планирование и изготовление изделия.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Испытание и оценка изделия.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схема процесса </a:t>
            </a:r>
            <a:r>
              <a:rPr lang="ru-RU" dirty="0" smtClean="0"/>
              <a:t>выполнения       проекта.</a:t>
            </a:r>
            <a:endParaRPr lang="ru-RU" dirty="0"/>
          </a:p>
        </p:txBody>
      </p:sp>
      <p:pic>
        <p:nvPicPr>
          <p:cNvPr id="6" name="Содержимое 5" descr="Проект карти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214422"/>
            <a:ext cx="4974336" cy="507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чего же начинать проект по технологии?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 изучения </a:t>
            </a:r>
            <a:r>
              <a:rPr lang="ru-RU" b="1" dirty="0" smtClean="0"/>
              <a:t>потребностей</a:t>
            </a:r>
            <a:r>
              <a:rPr lang="ru-RU" dirty="0" smtClean="0"/>
              <a:t> людей.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Потребность – это осознанное желание иметь что-либо.</a:t>
            </a:r>
          </a:p>
          <a:p>
            <a:pPr>
              <a:buNone/>
            </a:pPr>
            <a:r>
              <a:rPr lang="ru-RU" dirty="0" smtClean="0"/>
              <a:t>--</a:t>
            </a:r>
            <a:r>
              <a:rPr lang="ru-RU" i="1" dirty="0" smtClean="0"/>
              <a:t>физиологические;</a:t>
            </a:r>
          </a:p>
          <a:p>
            <a:pPr>
              <a:buNone/>
            </a:pPr>
            <a:r>
              <a:rPr lang="ru-RU" i="1" dirty="0" smtClean="0"/>
              <a:t>--в безопасности и сохранении здоровья;</a:t>
            </a:r>
          </a:p>
          <a:p>
            <a:pPr>
              <a:buNone/>
            </a:pPr>
            <a:r>
              <a:rPr lang="ru-RU" i="1" dirty="0" smtClean="0"/>
              <a:t>--интеллектуальные;</a:t>
            </a:r>
          </a:p>
          <a:p>
            <a:pPr>
              <a:buNone/>
            </a:pPr>
            <a:r>
              <a:rPr lang="ru-RU" i="1" dirty="0" smtClean="0"/>
              <a:t>--в общении и уважении;</a:t>
            </a:r>
          </a:p>
          <a:p>
            <a:pPr>
              <a:buNone/>
            </a:pPr>
            <a:r>
              <a:rPr lang="ru-RU" i="1" dirty="0" smtClean="0"/>
              <a:t>--в самоуважении.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Рассмотрите  внимательно картинки.</a:t>
            </a:r>
            <a:endParaRPr lang="ru-RU" dirty="0"/>
          </a:p>
        </p:txBody>
      </p:sp>
      <p:pic>
        <p:nvPicPr>
          <p:cNvPr id="4" name="Содержимое 3" descr="Проект картинки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6286544" cy="4771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832</TotalTime>
  <Words>754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Метод проектов  в  технологии. </vt:lpstr>
      <vt:lpstr>Цель:</vt:lpstr>
      <vt:lpstr>Задача:</vt:lpstr>
      <vt:lpstr>      «проект»</vt:lpstr>
      <vt:lpstr>Метод проектов в изделиях.</vt:lpstr>
      <vt:lpstr>Основные компоненты проекта.</vt:lpstr>
      <vt:lpstr>схема процесса выполнения       проекта.</vt:lpstr>
      <vt:lpstr>С чего же начинать проект по технологии?</vt:lpstr>
      <vt:lpstr>Рассмотрите  внимательно картинки.</vt:lpstr>
      <vt:lpstr>Интервью.</vt:lpstr>
      <vt:lpstr>Как проводить опрос (интервью)?</vt:lpstr>
      <vt:lpstr>Анализ изделия пользователем.</vt:lpstr>
      <vt:lpstr>Дизайн – анализ.</vt:lpstr>
      <vt:lpstr>Определение Конкретной задачи.</vt:lpstr>
      <vt:lpstr>Краткая формулировка задачи</vt:lpstr>
      <vt:lpstr>Определение перечня критериев.</vt:lpstr>
      <vt:lpstr>Диаграмма «Паучок»</vt:lpstr>
      <vt:lpstr>Набор первоначальных идей.</vt:lpstr>
      <vt:lpstr>«Мозговой штурм»</vt:lpstr>
      <vt:lpstr>Выбор лучшей идеи.</vt:lpstr>
      <vt:lpstr>Проработка выбранной идеи.</vt:lpstr>
      <vt:lpstr>Планирование изготовления</vt:lpstr>
      <vt:lpstr>Разработка технологии изготовления изделия</vt:lpstr>
      <vt:lpstr>Окончательная оценка проекта</vt:lpstr>
      <vt:lpstr>Оценка изделия</vt:lpstr>
      <vt:lpstr>Оценка качества проектирования</vt:lpstr>
      <vt:lpstr>Вывод</vt:lpstr>
    </vt:vector>
  </TitlesOfParts>
  <Company>MOU SOCH17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 в  технологии. </dc:title>
  <dc:creator>Puzanova</dc:creator>
  <cp:lastModifiedBy>user</cp:lastModifiedBy>
  <cp:revision>97</cp:revision>
  <dcterms:created xsi:type="dcterms:W3CDTF">2011-03-18T13:24:52Z</dcterms:created>
  <dcterms:modified xsi:type="dcterms:W3CDTF">2013-02-14T14:50:08Z</dcterms:modified>
</cp:coreProperties>
</file>