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C1665-725F-4773-8278-89898FDBD226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ED166-A363-45C2-BEE5-3039A3F87F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ED166-A363-45C2-BEE5-3039A3F87F4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0C9D4-44CD-4DEC-B76F-DEA4A74471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80262-7D5B-4BE2-BCFC-1DC845DCF1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DBA1E-2E64-4526-9528-93A7F42887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C5F54-E5EF-40A0-9844-26365286B8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3B296-E340-48AE-9764-D716FB03FC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6D313-1997-44F8-9E1D-E917440ADA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1A27C-361E-4D2B-A039-B55FC13F46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5DF89-C796-479A-B46B-EA4C4749D2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E69EB-ADC9-4E62-AF34-5D33107340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5F581-482D-4203-87D5-76E8681311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49DB7-26FE-4938-94BC-4D7DD16A1F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D7C2B0E-2FAD-491F-858E-C7C648C7051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hyperlink" Target="http://pressa.irk.ru/images/editions/pt/2008/n38/92875551.jp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javascript:showImg('images/lessons/les1-8.jpg',%20408,676)" TargetMode="External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javascript:showImg('images/lessons/les1-7.jpg',%20373,694)" TargetMode="External"/><Relationship Id="rId5" Type="http://schemas.openxmlformats.org/officeDocument/2006/relationships/image" Target="../media/image26.jpeg"/><Relationship Id="rId10" Type="http://schemas.openxmlformats.org/officeDocument/2006/relationships/image" Target="../media/image5.jpeg"/><Relationship Id="rId4" Type="http://schemas.openxmlformats.org/officeDocument/2006/relationships/hyperlink" Target="http://www.reznoe.ru/i/articles/30/30_119_1.jpg" TargetMode="External"/><Relationship Id="rId9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ba.ru/_pu/0/87917.jpg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hyperlink" Target="http://www.taboostyle.com/News_img/geometric2.jpg" TargetMode="Externa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2.jpeg"/><Relationship Id="rId9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rchitector.dp.ua/images/catalog/arts/doska_sketchup8.jpg" TargetMode="External"/><Relationship Id="rId5" Type="http://schemas.openxmlformats.org/officeDocument/2006/relationships/image" Target="../media/image39.jpeg"/><Relationship Id="rId4" Type="http://schemas.openxmlformats.org/officeDocument/2006/relationships/hyperlink" Target="http://www.uf.uz/pict/45073907f2f38524b1990131f28a2019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hitector.dp.ua/images/catalog/arts/doska_sketchup8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8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0.jpeg"/><Relationship Id="rId4" Type="http://schemas.openxmlformats.org/officeDocument/2006/relationships/hyperlink" Target="http://www.odinblag.ru/_ph/47/2/243382809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hoto4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</p:spPr>
      </p:pic>
      <p:sp>
        <p:nvSpPr>
          <p:cNvPr id="4099" name="WordArt 3" descr="Дуб"/>
          <p:cNvSpPr>
            <a:spLocks noChangeArrowheads="1" noChangeShapeType="1" noTextEdit="1"/>
          </p:cNvSpPr>
          <p:nvPr/>
        </p:nvSpPr>
        <p:spPr bwMode="auto">
          <a:xfrm>
            <a:off x="990600" y="549274"/>
            <a:ext cx="6934200" cy="227012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600" kern="10" dirty="0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Impact"/>
              </a:rPr>
              <a:t>Профессионально-трудовое </a:t>
            </a:r>
          </a:p>
          <a:p>
            <a:pPr algn="ctr"/>
            <a:r>
              <a:rPr lang="ru-RU" sz="3600" kern="10" dirty="0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Impact"/>
              </a:rPr>
              <a:t>Обучение.</a:t>
            </a:r>
            <a:endParaRPr lang="ru-RU" sz="3600" kern="10" dirty="0">
              <a:ln w="28575">
                <a:solidFill>
                  <a:schemeClr val="tx1"/>
                </a:solidFill>
                <a:round/>
                <a:headEnd/>
                <a:tailEnd/>
              </a:ln>
              <a:blipFill dpi="0" rotWithShape="1">
                <a:blip r:embed="rId4"/>
                <a:srcRect/>
                <a:tile tx="0" ty="0" sx="100000" sy="100000" flip="none" algn="tl"/>
              </a:blipFill>
              <a:latin typeface="Impact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042988" y="4868863"/>
            <a:ext cx="568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498725" y="5938838"/>
            <a:ext cx="12811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5508625" y="3429000"/>
            <a:ext cx="3297238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A1D00"/>
                    </a:gs>
                    <a:gs pos="100000">
                      <a:srgbClr val="6633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entury Schoolbook"/>
              </a:rPr>
              <a:t>Автор: </a:t>
            </a:r>
          </a:p>
          <a:p>
            <a:r>
              <a:rPr lang="ru-RU" b="1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A1D00"/>
                    </a:gs>
                    <a:gs pos="100000">
                      <a:srgbClr val="6633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entury Schoolbook"/>
              </a:rPr>
              <a:t>Тимофеенко</a:t>
            </a:r>
            <a:r>
              <a:rPr lang="ru-RU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A1D00"/>
                    </a:gs>
                    <a:gs pos="100000">
                      <a:srgbClr val="6633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entury Schoolbook"/>
              </a:rPr>
              <a:t> В.С.</a:t>
            </a:r>
          </a:p>
          <a:p>
            <a:r>
              <a:rPr lang="ru-RU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A1D00"/>
                    </a:gs>
                    <a:gs pos="100000">
                      <a:srgbClr val="6633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entury Schoolbook"/>
              </a:rPr>
              <a:t>Учитель </a:t>
            </a:r>
            <a:r>
              <a:rPr lang="ru-RU" b="1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A1D00"/>
                    </a:gs>
                    <a:gs pos="100000">
                      <a:srgbClr val="6633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entury Schoolbook"/>
              </a:rPr>
              <a:t>проф.-труд</a:t>
            </a:r>
            <a:r>
              <a:rPr lang="ru-RU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A1D00"/>
                    </a:gs>
                    <a:gs pos="100000">
                      <a:srgbClr val="6633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entury Schoolbook"/>
              </a:rPr>
              <a:t>. обучения  </a:t>
            </a:r>
          </a:p>
          <a:p>
            <a:r>
              <a:rPr lang="ru-RU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A1D00"/>
                    </a:gs>
                    <a:gs pos="100000">
                      <a:srgbClr val="6633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entury Schoolbook"/>
              </a:rPr>
              <a:t>МКС(К)ОУ «С(К)О школа-интернат</a:t>
            </a:r>
          </a:p>
          <a:p>
            <a:r>
              <a:rPr lang="en-US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A1D00"/>
                    </a:gs>
                    <a:gs pos="100000">
                      <a:srgbClr val="6633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entury Schoolbook"/>
              </a:rPr>
              <a:t>VIII </a:t>
            </a:r>
            <a:r>
              <a:rPr lang="ru-RU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A1D00"/>
                    </a:gs>
                    <a:gs pos="100000">
                      <a:srgbClr val="6633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entury Schoolbook"/>
              </a:rPr>
              <a:t>вида»</a:t>
            </a:r>
            <a:endParaRPr lang="ru-RU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3A1D00"/>
                  </a:gs>
                  <a:gs pos="100000">
                    <a:srgbClr val="6633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Century Schoolbook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18000"/>
          </a:blip>
          <a:srcRect/>
          <a:stretch>
            <a:fillRect/>
          </a:stretch>
        </p:blipFill>
        <p:spPr bwMode="auto">
          <a:xfrm rot="-1532804">
            <a:off x="696913" y="3640138"/>
            <a:ext cx="1543050" cy="2817812"/>
          </a:xfrm>
          <a:prstGeom prst="rect">
            <a:avLst/>
          </a:prstGeom>
          <a:noFill/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3276600" y="6021388"/>
            <a:ext cx="2736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err="1">
                <a:solidFill>
                  <a:srgbClr val="4C2600"/>
                </a:solidFill>
              </a:rPr>
              <a:t>п</a:t>
            </a:r>
            <a:r>
              <a:rPr lang="ru-RU" sz="2000" b="1" dirty="0" err="1" smtClean="0">
                <a:solidFill>
                  <a:srgbClr val="4C2600"/>
                </a:solidFill>
              </a:rPr>
              <a:t>.Урск</a:t>
            </a:r>
            <a:r>
              <a:rPr lang="ru-RU" sz="2000" b="1" dirty="0" smtClean="0">
                <a:solidFill>
                  <a:srgbClr val="4C2600"/>
                </a:solidFill>
              </a:rPr>
              <a:t> 2012</a:t>
            </a:r>
            <a:endParaRPr lang="ru-RU" sz="2000" b="1" dirty="0">
              <a:solidFill>
                <a:srgbClr val="4C26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hoto4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</p:spPr>
      </p:pic>
      <p:pic>
        <p:nvPicPr>
          <p:cNvPr id="23556" name="Picture 4" descr="выставка 0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4581525"/>
            <a:ext cx="1622425" cy="1727200"/>
          </a:xfrm>
          <a:prstGeom prst="rect">
            <a:avLst/>
          </a:prstGeom>
          <a:noFill/>
          <a:ln w="9525">
            <a:solidFill>
              <a:srgbClr val="4C2600"/>
            </a:solidFill>
            <a:miter lim="800000"/>
            <a:headEnd/>
            <a:tailEnd/>
          </a:ln>
        </p:spPr>
      </p:pic>
      <p:pic>
        <p:nvPicPr>
          <p:cNvPr id="23557" name="i-main-pic" descr="Картинка 49 из 974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609600"/>
            <a:ext cx="1801813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Красивая резьба по дереву (19 фото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388" y="1052513"/>
            <a:ext cx="1738312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 descr="Красивая резьба по дереву (19 фото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3048000"/>
            <a:ext cx="1293813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WordArt 8" descr="Орех"/>
          <p:cNvSpPr>
            <a:spLocks noChangeArrowheads="1" noChangeShapeType="1" noTextEdit="1"/>
          </p:cNvSpPr>
          <p:nvPr/>
        </p:nvSpPr>
        <p:spPr bwMode="auto">
          <a:xfrm>
            <a:off x="2268538" y="404813"/>
            <a:ext cx="64801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man Old Style"/>
              </a:rPr>
              <a:t>Скульптурная резьба</a:t>
            </a: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3995738" y="1628775"/>
            <a:ext cx="3243262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>
                <a:solidFill>
                  <a:srgbClr val="3A1D00"/>
                </a:solidFill>
              </a:rPr>
              <a:t>Скульптурная, или объёмная резьба, характеризуется тем, что в ней рельефное изображение частично или полностью отделяется от фона, превращаясь в скульптуру. В отличии от одностороннего изображения  объекта в плоскорельефной  и рельефной резьбе объект изображается всесторонне.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hoto4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</p:spPr>
      </p:pic>
      <p:pic>
        <p:nvPicPr>
          <p:cNvPr id="24579" name="Picture 3" descr="IMG_060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419600"/>
            <a:ext cx="3413125" cy="1916113"/>
          </a:xfrm>
          <a:prstGeom prst="rect">
            <a:avLst/>
          </a:prstGeom>
          <a:noFill/>
        </p:spPr>
      </p:pic>
      <p:pic>
        <p:nvPicPr>
          <p:cNvPr id="24580" name="Picture 4" descr="Картинка 54 из 11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990600"/>
            <a:ext cx="2289175" cy="2400300"/>
          </a:xfrm>
          <a:prstGeom prst="rect">
            <a:avLst/>
          </a:prstGeom>
          <a:noFill/>
        </p:spPr>
      </p:pic>
      <p:pic>
        <p:nvPicPr>
          <p:cNvPr id="24581" name="Picture 5" descr="г.Самара, ул. Ярмарочная, д.27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1066800"/>
            <a:ext cx="2041525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г.Самара, ул. Красноармейская, д.92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0" y="4038600"/>
            <a:ext cx="237331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3203575" y="1052513"/>
            <a:ext cx="2938463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/>
              <a:t>Приемы выполнения прорезной резьбы очень просты, поэтому с древних времен она широко распространена, особенно в украшении деревянных домов (домовая резьба). </a:t>
            </a:r>
          </a:p>
          <a:p>
            <a:r>
              <a:rPr lang="ru-RU" b="1"/>
              <a:t>Издавна Урал славен своими мастерами.</a:t>
            </a:r>
          </a:p>
        </p:txBody>
      </p:sp>
      <p:sp>
        <p:nvSpPr>
          <p:cNvPr id="24584" name="WordArt 8" descr="Орех"/>
          <p:cNvSpPr>
            <a:spLocks noChangeArrowheads="1" noChangeShapeType="1" noTextEdit="1"/>
          </p:cNvSpPr>
          <p:nvPr/>
        </p:nvSpPr>
        <p:spPr bwMode="auto">
          <a:xfrm>
            <a:off x="1042988" y="260350"/>
            <a:ext cx="65532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3A1D00"/>
                  </a:solidFill>
                  <a:round/>
                  <a:headEnd/>
                  <a:tailEnd/>
                </a:ln>
                <a:blipFill dpi="0" rotWithShape="1">
                  <a:blip r:embed="rId10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Домовая резьба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hoto4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</p:spPr>
      </p:pic>
      <p:pic>
        <p:nvPicPr>
          <p:cNvPr id="11267" name="Picture 3" descr="Картинка 62 из 33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1557338"/>
            <a:ext cx="3538537" cy="4892675"/>
          </a:xfrm>
          <a:prstGeom prst="rect">
            <a:avLst/>
          </a:prstGeom>
          <a:noFill/>
        </p:spPr>
      </p:pic>
      <p:pic>
        <p:nvPicPr>
          <p:cNvPr id="11268" name="Picture 4" descr="Картинка 82 из 33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1557338"/>
            <a:ext cx="4013200" cy="4895850"/>
          </a:xfrm>
          <a:prstGeom prst="rect">
            <a:avLst/>
          </a:prstGeom>
          <a:noFill/>
        </p:spPr>
      </p:pic>
      <p:sp>
        <p:nvSpPr>
          <p:cNvPr id="11269" name="WordArt 5" descr="Орех"/>
          <p:cNvSpPr>
            <a:spLocks noChangeArrowheads="1" noChangeShapeType="1" noTextEdit="1"/>
          </p:cNvSpPr>
          <p:nvPr/>
        </p:nvSpPr>
        <p:spPr bwMode="auto">
          <a:xfrm>
            <a:off x="684213" y="188913"/>
            <a:ext cx="7210425" cy="10668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Азбука геометрической резьбы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hoto4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</p:spPr>
      </p:pic>
      <p:pic>
        <p:nvPicPr>
          <p:cNvPr id="12291" name="Picture 3" descr="IMG_25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196975"/>
            <a:ext cx="5616575" cy="3743325"/>
          </a:xfrm>
          <a:prstGeom prst="rect">
            <a:avLst/>
          </a:prstGeom>
          <a:noFill/>
        </p:spPr>
      </p:pic>
      <p:sp>
        <p:nvSpPr>
          <p:cNvPr id="12292" name="WordArt 4" descr="Дуб"/>
          <p:cNvSpPr>
            <a:spLocks noChangeArrowheads="1" noChangeShapeType="1" noTextEdit="1"/>
          </p:cNvSpPr>
          <p:nvPr/>
        </p:nvSpPr>
        <p:spPr bwMode="auto">
          <a:xfrm>
            <a:off x="827088" y="260350"/>
            <a:ext cx="7458075" cy="811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rgbClr val="6633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Элементы геометрической резьбы</a:t>
            </a:r>
          </a:p>
        </p:txBody>
      </p:sp>
      <p:sp>
        <p:nvSpPr>
          <p:cNvPr id="12293" name="WordArt 5" descr="Дуб"/>
          <p:cNvSpPr>
            <a:spLocks noChangeArrowheads="1" noChangeShapeType="1" noTextEdit="1"/>
          </p:cNvSpPr>
          <p:nvPr/>
        </p:nvSpPr>
        <p:spPr bwMode="auto">
          <a:xfrm>
            <a:off x="5867400" y="5805488"/>
            <a:ext cx="6762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6. Лучи</a:t>
            </a:r>
          </a:p>
        </p:txBody>
      </p:sp>
      <p:sp>
        <p:nvSpPr>
          <p:cNvPr id="12294" name="WordArt 6" descr="Дуб"/>
          <p:cNvSpPr>
            <a:spLocks noChangeArrowheads="1" noChangeShapeType="1" noTextEdit="1"/>
          </p:cNvSpPr>
          <p:nvPr/>
        </p:nvSpPr>
        <p:spPr bwMode="auto">
          <a:xfrm>
            <a:off x="6948488" y="5805488"/>
            <a:ext cx="685800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7. Ромбы</a:t>
            </a:r>
          </a:p>
        </p:txBody>
      </p:sp>
      <p:sp>
        <p:nvSpPr>
          <p:cNvPr id="12295" name="WordArt 7" descr="Дуб"/>
          <p:cNvSpPr>
            <a:spLocks noChangeArrowheads="1" noChangeShapeType="1" noTextEdit="1"/>
          </p:cNvSpPr>
          <p:nvPr/>
        </p:nvSpPr>
        <p:spPr bwMode="auto">
          <a:xfrm>
            <a:off x="3276600" y="5805488"/>
            <a:ext cx="193357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5. Четырёхугольники</a:t>
            </a:r>
          </a:p>
        </p:txBody>
      </p:sp>
      <p:sp>
        <p:nvSpPr>
          <p:cNvPr id="12296" name="WordArt 8" descr="Дуб"/>
          <p:cNvSpPr>
            <a:spLocks noChangeArrowheads="1" noChangeShapeType="1" noTextEdit="1"/>
          </p:cNvSpPr>
          <p:nvPr/>
        </p:nvSpPr>
        <p:spPr bwMode="auto">
          <a:xfrm>
            <a:off x="1403350" y="5876925"/>
            <a:ext cx="10096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4. Фонарик</a:t>
            </a:r>
          </a:p>
        </p:txBody>
      </p:sp>
      <p:sp>
        <p:nvSpPr>
          <p:cNvPr id="12297" name="WordArt 9" descr="Дуб"/>
          <p:cNvSpPr>
            <a:spLocks noChangeArrowheads="1" noChangeShapeType="1" noTextEdit="1"/>
          </p:cNvSpPr>
          <p:nvPr/>
        </p:nvSpPr>
        <p:spPr bwMode="auto">
          <a:xfrm>
            <a:off x="5219700" y="5157788"/>
            <a:ext cx="25336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3. Треугольник с зубчиками</a:t>
            </a:r>
          </a:p>
        </p:txBody>
      </p:sp>
      <p:sp>
        <p:nvSpPr>
          <p:cNvPr id="12298" name="WordArt 10" descr="Дуб"/>
          <p:cNvSpPr>
            <a:spLocks noChangeArrowheads="1" noChangeShapeType="1" noTextEdit="1"/>
          </p:cNvSpPr>
          <p:nvPr/>
        </p:nvSpPr>
        <p:spPr bwMode="auto">
          <a:xfrm>
            <a:off x="3563938" y="5229225"/>
            <a:ext cx="8477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2. Глазок</a:t>
            </a:r>
          </a:p>
        </p:txBody>
      </p:sp>
      <p:sp>
        <p:nvSpPr>
          <p:cNvPr id="12299" name="WordArt 11" descr="Дуб"/>
          <p:cNvSpPr>
            <a:spLocks noChangeArrowheads="1" noChangeShapeType="1" noTextEdit="1"/>
          </p:cNvSpPr>
          <p:nvPr/>
        </p:nvSpPr>
        <p:spPr bwMode="auto">
          <a:xfrm>
            <a:off x="1331913" y="5229225"/>
            <a:ext cx="14668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1. Треугольники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hoto4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315" name="Picture 3" descr="IMG_25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412875"/>
            <a:ext cx="5327650" cy="4992688"/>
          </a:xfrm>
          <a:prstGeom prst="rect">
            <a:avLst/>
          </a:prstGeom>
          <a:noFill/>
          <a:ln w="38100" cmpd="dbl">
            <a:solidFill>
              <a:srgbClr val="3A1D00"/>
            </a:solidFill>
            <a:miter lim="800000"/>
            <a:headEnd/>
            <a:tailEnd/>
          </a:ln>
        </p:spPr>
      </p:pic>
      <p:graphicFrame>
        <p:nvGraphicFramePr>
          <p:cNvPr id="13316" name="Group 4"/>
          <p:cNvGraphicFramePr>
            <a:graphicFrameLocks noGrp="1"/>
          </p:cNvGraphicFramePr>
          <p:nvPr/>
        </p:nvGraphicFramePr>
        <p:xfrm>
          <a:off x="2627313" y="2301875"/>
          <a:ext cx="3889375" cy="365760"/>
        </p:xfrm>
        <a:graphic>
          <a:graphicData uri="http://schemas.openxmlformats.org/drawingml/2006/table">
            <a:tbl>
              <a:tblPr/>
              <a:tblGrid>
                <a:gridCol w="388937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322" name="Group 10"/>
          <p:cNvGraphicFramePr>
            <a:graphicFrameLocks noGrp="1"/>
          </p:cNvGraphicFramePr>
          <p:nvPr/>
        </p:nvGraphicFramePr>
        <p:xfrm>
          <a:off x="2627313" y="4038600"/>
          <a:ext cx="208280" cy="5181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28" name="WordArt 16" descr="Дуб"/>
          <p:cNvSpPr>
            <a:spLocks noChangeArrowheads="1" noChangeShapeType="1" noTextEdit="1"/>
          </p:cNvSpPr>
          <p:nvPr/>
        </p:nvSpPr>
        <p:spPr bwMode="auto">
          <a:xfrm>
            <a:off x="539750" y="260350"/>
            <a:ext cx="8208963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Инструменты для ручной художественной резьбы:</a:t>
            </a:r>
          </a:p>
        </p:txBody>
      </p:sp>
      <p:sp>
        <p:nvSpPr>
          <p:cNvPr id="13329" name="WordArt 17"/>
          <p:cNvSpPr>
            <a:spLocks noChangeArrowheads="1" noChangeShapeType="1" noTextEdit="1"/>
          </p:cNvSpPr>
          <p:nvPr/>
        </p:nvSpPr>
        <p:spPr bwMode="auto">
          <a:xfrm>
            <a:off x="6011863" y="3068638"/>
            <a:ext cx="2590800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/>
                <a:cs typeface="Arial"/>
              </a:rPr>
              <a:t>Стамески-клюкарзы</a:t>
            </a:r>
          </a:p>
        </p:txBody>
      </p:sp>
      <p:sp>
        <p:nvSpPr>
          <p:cNvPr id="13330" name="WordArt 18"/>
          <p:cNvSpPr>
            <a:spLocks noChangeArrowheads="1" noChangeShapeType="1" noTextEdit="1"/>
          </p:cNvSpPr>
          <p:nvPr/>
        </p:nvSpPr>
        <p:spPr bwMode="auto">
          <a:xfrm>
            <a:off x="6011863" y="3644900"/>
            <a:ext cx="2519362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/>
                <a:cs typeface="Arial"/>
              </a:rPr>
              <a:t>Стамески-уголки</a:t>
            </a:r>
          </a:p>
        </p:txBody>
      </p:sp>
      <p:sp>
        <p:nvSpPr>
          <p:cNvPr id="13331" name="WordArt 19"/>
          <p:cNvSpPr>
            <a:spLocks noChangeArrowheads="1" noChangeShapeType="1" noTextEdit="1"/>
          </p:cNvSpPr>
          <p:nvPr/>
        </p:nvSpPr>
        <p:spPr bwMode="auto">
          <a:xfrm>
            <a:off x="6011863" y="4292600"/>
            <a:ext cx="2590800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/>
                <a:cs typeface="Arial"/>
              </a:rPr>
              <a:t>Стамеска церазик</a:t>
            </a:r>
          </a:p>
        </p:txBody>
      </p:sp>
      <p:sp>
        <p:nvSpPr>
          <p:cNvPr id="13332" name="WordArt 20"/>
          <p:cNvSpPr>
            <a:spLocks noChangeArrowheads="1" noChangeShapeType="1" noTextEdit="1"/>
          </p:cNvSpPr>
          <p:nvPr/>
        </p:nvSpPr>
        <p:spPr bwMode="auto">
          <a:xfrm>
            <a:off x="5867400" y="4941888"/>
            <a:ext cx="3024188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/>
                <a:cs typeface="Arial"/>
              </a:rPr>
              <a:t>Плоские стамески-косяки</a:t>
            </a:r>
          </a:p>
        </p:txBody>
      </p:sp>
      <p:sp>
        <p:nvSpPr>
          <p:cNvPr id="13333" name="WordArt 21"/>
          <p:cNvSpPr>
            <a:spLocks noChangeArrowheads="1" noChangeShapeType="1" noTextEdit="1"/>
          </p:cNvSpPr>
          <p:nvPr/>
        </p:nvSpPr>
        <p:spPr bwMode="auto">
          <a:xfrm>
            <a:off x="6011863" y="2420938"/>
            <a:ext cx="2663825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/>
                <a:cs typeface="Arial"/>
              </a:rPr>
              <a:t>Желобчатые стамески</a:t>
            </a:r>
          </a:p>
        </p:txBody>
      </p:sp>
      <p:sp>
        <p:nvSpPr>
          <p:cNvPr id="13334" name="WordArt 22"/>
          <p:cNvSpPr>
            <a:spLocks noChangeArrowheads="1" noChangeShapeType="1" noTextEdit="1"/>
          </p:cNvSpPr>
          <p:nvPr/>
        </p:nvSpPr>
        <p:spPr bwMode="auto">
          <a:xfrm>
            <a:off x="5940425" y="1773238"/>
            <a:ext cx="2819400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/>
                <a:cs typeface="Arial"/>
              </a:rPr>
              <a:t>Плоские прямые стамески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hoto4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</p:spPr>
      </p:pic>
      <p:sp>
        <p:nvSpPr>
          <p:cNvPr id="15363" name="WordArt 3" descr="Дуб"/>
          <p:cNvSpPr>
            <a:spLocks noChangeArrowheads="1" noChangeShapeType="1" noTextEdit="1"/>
          </p:cNvSpPr>
          <p:nvPr/>
        </p:nvSpPr>
        <p:spPr bwMode="auto">
          <a:xfrm>
            <a:off x="1116013" y="404813"/>
            <a:ext cx="6551612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Правила безопасности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971550" y="1484313"/>
            <a:ext cx="7056438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000" b="1">
                <a:solidFill>
                  <a:srgbClr val="663300"/>
                </a:solidFill>
              </a:rPr>
              <a:t>Стамески – опасный режущий инструмент. Обращаться с ними надо осторожно.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000" b="1">
                <a:solidFill>
                  <a:srgbClr val="663300"/>
                </a:solidFill>
              </a:rPr>
              <a:t>Не держать левую руку вблизи режущего инструмента.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000" b="1">
                <a:solidFill>
                  <a:srgbClr val="663300"/>
                </a:solidFill>
              </a:rPr>
              <a:t>Не прилагать больших усилий при резании стамеской.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000" b="1">
                <a:solidFill>
                  <a:srgbClr val="663300"/>
                </a:solidFill>
              </a:rPr>
              <a:t>Если при работе необходимо ударять по ручке стамески, то держать её надо в левой руке, а киянку – в правой.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000" b="1">
                <a:solidFill>
                  <a:srgbClr val="663300"/>
                </a:solidFill>
              </a:rPr>
              <a:t>Хранить стамески в ящике верстака или в шкафу на вырезках в рейках.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000" b="1">
                <a:solidFill>
                  <a:srgbClr val="663300"/>
                </a:solidFill>
              </a:rPr>
              <a:t>Каждому инструменту определить своё место.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hoto4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</p:spPr>
      </p:pic>
      <p:pic>
        <p:nvPicPr>
          <p:cNvPr id="4099" name="Picture 3" descr="IMG_2575"/>
          <p:cNvPicPr>
            <a:picLocks noChangeAspect="1" noChangeArrowheads="1"/>
          </p:cNvPicPr>
          <p:nvPr/>
        </p:nvPicPr>
        <p:blipFill>
          <a:blip r:embed="rId3" cstate="print"/>
          <a:srcRect l="73199" t="38037" b="31007"/>
          <a:stretch>
            <a:fillRect/>
          </a:stretch>
        </p:blipFill>
        <p:spPr bwMode="auto">
          <a:xfrm>
            <a:off x="5003800" y="4868863"/>
            <a:ext cx="1584325" cy="1371600"/>
          </a:xfrm>
          <a:prstGeom prst="rect">
            <a:avLst/>
          </a:prstGeom>
          <a:noFill/>
        </p:spPr>
      </p:pic>
      <p:sp>
        <p:nvSpPr>
          <p:cNvPr id="4100" name="WordArt 4" descr="Дуб"/>
          <p:cNvSpPr>
            <a:spLocks noChangeArrowheads="1" noChangeShapeType="1" noTextEdit="1"/>
          </p:cNvSpPr>
          <p:nvPr/>
        </p:nvSpPr>
        <p:spPr bwMode="auto">
          <a:xfrm>
            <a:off x="900113" y="404813"/>
            <a:ext cx="72009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6633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Приёмы резания</a:t>
            </a:r>
          </a:p>
        </p:txBody>
      </p:sp>
      <p:pic>
        <p:nvPicPr>
          <p:cNvPr id="4101" name="Picture 5" descr="IMG_2575"/>
          <p:cNvPicPr>
            <a:picLocks noChangeAspect="1" noChangeArrowheads="1"/>
          </p:cNvPicPr>
          <p:nvPr/>
        </p:nvPicPr>
        <p:blipFill>
          <a:blip r:embed="rId5" cstate="print"/>
          <a:srcRect l="71390" t="12683" b="59549"/>
          <a:stretch>
            <a:fillRect/>
          </a:stretch>
        </p:blipFill>
        <p:spPr bwMode="auto">
          <a:xfrm>
            <a:off x="395288" y="4941888"/>
            <a:ext cx="1728787" cy="1258887"/>
          </a:xfrm>
          <a:prstGeom prst="rect">
            <a:avLst/>
          </a:prstGeom>
          <a:noFill/>
        </p:spPr>
      </p:pic>
      <p:pic>
        <p:nvPicPr>
          <p:cNvPr id="4102" name="Picture 6" descr="IMG_2575"/>
          <p:cNvPicPr>
            <a:picLocks noChangeAspect="1" noChangeArrowheads="1"/>
          </p:cNvPicPr>
          <p:nvPr/>
        </p:nvPicPr>
        <p:blipFill>
          <a:blip r:embed="rId6" cstate="print"/>
          <a:srcRect l="42857" t="38037" r="24989" b="31007"/>
          <a:stretch>
            <a:fillRect/>
          </a:stretch>
        </p:blipFill>
        <p:spPr bwMode="auto">
          <a:xfrm>
            <a:off x="4932363" y="3213100"/>
            <a:ext cx="1800225" cy="1300163"/>
          </a:xfrm>
          <a:prstGeom prst="rect">
            <a:avLst/>
          </a:prstGeom>
          <a:noFill/>
        </p:spPr>
      </p:pic>
      <p:pic>
        <p:nvPicPr>
          <p:cNvPr id="4103" name="Picture 7" descr="IMG_2575"/>
          <p:cNvPicPr>
            <a:picLocks noChangeAspect="1" noChangeArrowheads="1"/>
          </p:cNvPicPr>
          <p:nvPr/>
        </p:nvPicPr>
        <p:blipFill>
          <a:blip r:embed="rId7" cstate="print"/>
          <a:srcRect l="44084" t="9497" r="27470" b="61909"/>
          <a:stretch>
            <a:fillRect/>
          </a:stretch>
        </p:blipFill>
        <p:spPr bwMode="auto">
          <a:xfrm>
            <a:off x="323850" y="3213100"/>
            <a:ext cx="1655763" cy="1247775"/>
          </a:xfrm>
          <a:prstGeom prst="rect">
            <a:avLst/>
          </a:prstGeom>
          <a:noFill/>
        </p:spPr>
      </p:pic>
      <p:pic>
        <p:nvPicPr>
          <p:cNvPr id="4104" name="Picture 8" descr="IMG_2575"/>
          <p:cNvPicPr>
            <a:picLocks noChangeAspect="1" noChangeArrowheads="1"/>
          </p:cNvPicPr>
          <p:nvPr/>
        </p:nvPicPr>
        <p:blipFill>
          <a:blip r:embed="rId8" cstate="print">
            <a:lum contrast="54000"/>
          </a:blip>
          <a:srcRect l="5392" t="26181" r="71428" b="33368"/>
          <a:stretch>
            <a:fillRect/>
          </a:stretch>
        </p:blipFill>
        <p:spPr bwMode="auto">
          <a:xfrm>
            <a:off x="900113" y="1268413"/>
            <a:ext cx="1209675" cy="1582737"/>
          </a:xfrm>
          <a:prstGeom prst="rect">
            <a:avLst/>
          </a:prstGeom>
          <a:noFill/>
        </p:spPr>
      </p:pic>
      <p:sp>
        <p:nvSpPr>
          <p:cNvPr id="4105" name="WordArt 9" descr="Каштан"/>
          <p:cNvSpPr>
            <a:spLocks noChangeArrowheads="1" noChangeShapeType="1" noTextEdit="1"/>
          </p:cNvSpPr>
          <p:nvPr/>
        </p:nvSpPr>
        <p:spPr bwMode="auto">
          <a:xfrm>
            <a:off x="2627313" y="1773238"/>
            <a:ext cx="522287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blipFill dpi="0" rotWithShape="1">
                  <a:blip r:embed="rId9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Захват и положение инструмента при резьбе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1979613" y="3141663"/>
            <a:ext cx="24495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663300"/>
                </a:solidFill>
              </a:rPr>
              <a:t>Одной рукой с наклоном ножа вправо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2051050" y="4941888"/>
            <a:ext cx="1944688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663300"/>
                </a:solidFill>
              </a:rPr>
              <a:t>Одной рукой с наклоном ножа влево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6804025" y="3284538"/>
            <a:ext cx="19446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663300"/>
                </a:solidFill>
              </a:rPr>
              <a:t>Положение косяка в конце резания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6948488" y="5084763"/>
            <a:ext cx="1152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663300"/>
                </a:solidFill>
              </a:rPr>
              <a:t>Двумя руками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hoto4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 w="9525">
            <a:solidFill>
              <a:srgbClr val="4C2600"/>
            </a:solidFill>
            <a:miter lim="800000"/>
            <a:headEnd/>
            <a:tailEnd/>
          </a:ln>
        </p:spPr>
      </p:pic>
      <p:sp>
        <p:nvSpPr>
          <p:cNvPr id="5123" name="WordArt 3" descr="Орех"/>
          <p:cNvSpPr>
            <a:spLocks noChangeArrowheads="1" noChangeShapeType="1" noTextEdit="1"/>
          </p:cNvSpPr>
          <p:nvPr/>
        </p:nvSpPr>
        <p:spPr bwMode="auto">
          <a:xfrm>
            <a:off x="684213" y="333375"/>
            <a:ext cx="7920037" cy="93345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2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План работы</a:t>
            </a:r>
          </a:p>
          <a:p>
            <a:pPr algn="ctr"/>
            <a:r>
              <a:rPr lang="ru-RU" sz="32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 по выполнению резьбы 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187450" y="3644900"/>
            <a:ext cx="6840538" cy="2541588"/>
          </a:xfrm>
          <a:prstGeom prst="rect">
            <a:avLst/>
          </a:prstGeom>
          <a:noFill/>
          <a:ln w="76200" cmpd="tri">
            <a:solidFill>
              <a:srgbClr val="3A1D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b="1">
                <a:solidFill>
                  <a:srgbClr val="663300"/>
                </a:solidFill>
              </a:rPr>
              <a:t>Выбери вид резьбы. Подбери заготовку.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b="1">
                <a:solidFill>
                  <a:srgbClr val="663300"/>
                </a:solidFill>
              </a:rPr>
              <a:t>Нанеси рисунок на заготовку.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b="1">
                <a:solidFill>
                  <a:srgbClr val="663300"/>
                </a:solidFill>
              </a:rPr>
              <a:t> Закрепи заготовку на верстаке, подбери инструменты.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b="1">
                <a:solidFill>
                  <a:srgbClr val="663300"/>
                </a:solidFill>
              </a:rPr>
              <a:t>Выполни резьбу.</a:t>
            </a:r>
          </a:p>
        </p:txBody>
      </p:sp>
      <p:pic>
        <p:nvPicPr>
          <p:cNvPr id="5125" name="i-main-pic" descr="Картинка 22 из 974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</a:blip>
          <a:srcRect/>
          <a:stretch>
            <a:fillRect/>
          </a:stretch>
        </p:blipFill>
        <p:spPr bwMode="auto">
          <a:xfrm>
            <a:off x="5435600" y="1274763"/>
            <a:ext cx="3097213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Картинка 118 из 33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b="5499"/>
          <a:stretch>
            <a:fillRect/>
          </a:stretch>
        </p:blipFill>
        <p:spPr bwMode="auto">
          <a:xfrm>
            <a:off x="611188" y="1341438"/>
            <a:ext cx="2952750" cy="2184400"/>
          </a:xfrm>
          <a:prstGeom prst="rect">
            <a:avLst/>
          </a:prstGeom>
          <a:noFill/>
          <a:ln w="28575">
            <a:solidFill>
              <a:srgbClr val="BC5E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hoto4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</p:spPr>
      </p:pic>
      <p:pic>
        <p:nvPicPr>
          <p:cNvPr id="6147" name="Picture 3" descr="Картинка 118 из 33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b="5499"/>
          <a:stretch>
            <a:fillRect/>
          </a:stretch>
        </p:blipFill>
        <p:spPr bwMode="auto">
          <a:xfrm>
            <a:off x="2339975" y="2133600"/>
            <a:ext cx="4867275" cy="3600450"/>
          </a:xfrm>
          <a:prstGeom prst="rect">
            <a:avLst/>
          </a:prstGeom>
          <a:noFill/>
        </p:spPr>
      </p:pic>
      <p:sp>
        <p:nvSpPr>
          <p:cNvPr id="6148" name="WordArt 4" descr="Орех"/>
          <p:cNvSpPr>
            <a:spLocks noChangeArrowheads="1" noChangeShapeType="1" noTextEdit="1"/>
          </p:cNvSpPr>
          <p:nvPr/>
        </p:nvSpPr>
        <p:spPr bwMode="auto">
          <a:xfrm>
            <a:off x="900113" y="333375"/>
            <a:ext cx="7343775" cy="15716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0301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Практическая работа : 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"Эскиз геометрической 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резьбы по дереву"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hoto4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082925" y="3017838"/>
            <a:ext cx="233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400" b="1"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7172" name="WordArt 4" descr="Дуб"/>
          <p:cNvSpPr>
            <a:spLocks noChangeArrowheads="1" noChangeShapeType="1" noTextEdit="1"/>
          </p:cNvSpPr>
          <p:nvPr/>
        </p:nvSpPr>
        <p:spPr bwMode="auto">
          <a:xfrm>
            <a:off x="1692275" y="188913"/>
            <a:ext cx="6911975" cy="151288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6633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Закрепление полученных знаний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84213" y="1700213"/>
            <a:ext cx="7200900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800" b="1">
                <a:solidFill>
                  <a:srgbClr val="663300"/>
                </a:solidFill>
              </a:rPr>
              <a:t>С какими видами резьбы ты познакомился?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800" b="1">
                <a:solidFill>
                  <a:srgbClr val="663300"/>
                </a:solidFill>
              </a:rPr>
              <a:t>Чем характерен каждый вид резьбы?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800" b="1">
                <a:solidFill>
                  <a:srgbClr val="663300"/>
                </a:solidFill>
              </a:rPr>
              <a:t>Как и чем размечают заготовки для резьбы?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800" b="1">
                <a:solidFill>
                  <a:srgbClr val="663300"/>
                </a:solidFill>
              </a:rPr>
              <a:t>В какой последовательности вырезают треугольные выемки?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800" b="1">
                <a:solidFill>
                  <a:srgbClr val="663300"/>
                </a:solidFill>
              </a:rPr>
              <a:t>Как следует держать инструмент?</a:t>
            </a:r>
          </a:p>
        </p:txBody>
      </p:sp>
      <p:pic>
        <p:nvPicPr>
          <p:cNvPr id="7174" name="Picture 6" descr="AN00790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93863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hoto4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</p:spPr>
      </p:pic>
      <p:pic>
        <p:nvPicPr>
          <p:cNvPr id="5123" name="Picture 3" descr="j033193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553368" flipH="1">
            <a:off x="0" y="0"/>
            <a:ext cx="2627313" cy="1631950"/>
          </a:xfrm>
          <a:prstGeom prst="rect">
            <a:avLst/>
          </a:prstGeom>
          <a:noFill/>
        </p:spPr>
      </p:pic>
      <p:pic>
        <p:nvPicPr>
          <p:cNvPr id="5124" name="Picture 4" descr="j033193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5373688"/>
            <a:ext cx="2627313" cy="1484312"/>
          </a:xfrm>
          <a:prstGeom prst="rect">
            <a:avLst/>
          </a:prstGeom>
          <a:noFill/>
        </p:spPr>
      </p:pic>
      <p:pic>
        <p:nvPicPr>
          <p:cNvPr id="5125" name="Picture 5" descr="j033193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>
            <a:off x="6659563" y="5445125"/>
            <a:ext cx="2484437" cy="1412875"/>
          </a:xfrm>
          <a:prstGeom prst="rect">
            <a:avLst/>
          </a:prstGeom>
          <a:noFill/>
        </p:spPr>
      </p:pic>
      <p:pic>
        <p:nvPicPr>
          <p:cNvPr id="5126" name="Picture 6" descr="j033193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0"/>
            <a:ext cx="2555875" cy="1584325"/>
          </a:xfrm>
          <a:prstGeom prst="rect">
            <a:avLst/>
          </a:prstGeom>
          <a:noFill/>
        </p:spPr>
      </p:pic>
      <p:sp>
        <p:nvSpPr>
          <p:cNvPr id="5127" name="WordArt 7" descr="Орех"/>
          <p:cNvSpPr>
            <a:spLocks noChangeArrowheads="1" noChangeShapeType="1" noTextEdit="1"/>
          </p:cNvSpPr>
          <p:nvPr/>
        </p:nvSpPr>
        <p:spPr bwMode="auto">
          <a:xfrm>
            <a:off x="827088" y="1700213"/>
            <a:ext cx="7575550" cy="302418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"Художественная обработка древесины.</a:t>
            </a:r>
          </a:p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 Геометрическая резьба"</a:t>
            </a:r>
          </a:p>
        </p:txBody>
      </p:sp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>
            <a:off x="3419475" y="5013325"/>
            <a:ext cx="22320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/>
                <a:cs typeface="Arial"/>
              </a:rPr>
              <a:t>9 </a:t>
            </a:r>
            <a:r>
              <a:rPr lang="ru-RU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/>
                <a:cs typeface="Arial"/>
              </a:rPr>
              <a:t>класс</a:t>
            </a:r>
          </a:p>
        </p:txBody>
      </p:sp>
      <p:sp>
        <p:nvSpPr>
          <p:cNvPr id="5129" name="WordArt 9" descr="Орех"/>
          <p:cNvSpPr>
            <a:spLocks noChangeArrowheads="1" noChangeShapeType="1" noTextEdit="1"/>
          </p:cNvSpPr>
          <p:nvPr/>
        </p:nvSpPr>
        <p:spPr bwMode="auto">
          <a:xfrm>
            <a:off x="3924300" y="620713"/>
            <a:ext cx="1295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Тема: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hoto4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</p:spPr>
      </p:pic>
      <p:sp>
        <p:nvSpPr>
          <p:cNvPr id="8195" name="WordArt 3" descr="Дуб"/>
          <p:cNvSpPr>
            <a:spLocks noChangeArrowheads="1" noChangeShapeType="1" noTextEdit="1"/>
          </p:cNvSpPr>
          <p:nvPr/>
        </p:nvSpPr>
        <p:spPr bwMode="auto">
          <a:xfrm rot="-927937">
            <a:off x="536575" y="1978025"/>
            <a:ext cx="7842250" cy="1944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8100">
                  <a:solidFill>
                    <a:srgbClr val="6633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Спасибо за урок !</a:t>
            </a:r>
          </a:p>
        </p:txBody>
      </p:sp>
      <p:pic>
        <p:nvPicPr>
          <p:cNvPr id="8196" name="Picture 4" descr="IMG_199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720833">
            <a:off x="1476375" y="4652963"/>
            <a:ext cx="1898650" cy="1568450"/>
          </a:xfrm>
          <a:prstGeom prst="rect">
            <a:avLst/>
          </a:prstGeom>
          <a:noFill/>
        </p:spPr>
      </p:pic>
      <p:pic>
        <p:nvPicPr>
          <p:cNvPr id="8197" name="Picture 5" descr="IMG_199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404813"/>
            <a:ext cx="2978150" cy="1511300"/>
          </a:xfrm>
          <a:prstGeom prst="rect">
            <a:avLst/>
          </a:prstGeom>
          <a:noFill/>
        </p:spPr>
      </p:pic>
      <p:pic>
        <p:nvPicPr>
          <p:cNvPr id="8198" name="Picture 6" descr="IMG_199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163" y="4005263"/>
            <a:ext cx="3024187" cy="22685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hoto4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</p:spPr>
      </p:pic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374650" y="538163"/>
            <a:ext cx="3449638" cy="5915025"/>
            <a:chOff x="236" y="339"/>
            <a:chExt cx="2173" cy="3635"/>
          </a:xfrm>
        </p:grpSpPr>
        <p:sp>
          <p:nvSpPr>
            <p:cNvPr id="6148" name="AutoShape 4"/>
            <p:cNvSpPr>
              <a:spLocks noChangeArrowheads="1"/>
            </p:cNvSpPr>
            <p:nvPr/>
          </p:nvSpPr>
          <p:spPr bwMode="auto">
            <a:xfrm rot="-1258414">
              <a:off x="236" y="339"/>
              <a:ext cx="2173" cy="2230"/>
            </a:xfrm>
            <a:prstGeom prst="cloudCallout">
              <a:avLst>
                <a:gd name="adj1" fmla="val -5204"/>
                <a:gd name="adj2" fmla="val 31764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pic>
          <p:nvPicPr>
            <p:cNvPr id="6149" name="Picture 5" descr="j0331816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6" y="436"/>
              <a:ext cx="1814" cy="3538"/>
            </a:xfrm>
            <a:prstGeom prst="rect">
              <a:avLst/>
            </a:prstGeom>
            <a:noFill/>
          </p:spPr>
        </p:pic>
      </p:grpSp>
      <p:sp>
        <p:nvSpPr>
          <p:cNvPr id="6150" name="AutoShape 6"/>
          <p:cNvSpPr>
            <a:spLocks/>
          </p:cNvSpPr>
          <p:nvPr/>
        </p:nvSpPr>
        <p:spPr bwMode="auto">
          <a:xfrm>
            <a:off x="3779838" y="404813"/>
            <a:ext cx="647700" cy="3744912"/>
          </a:xfrm>
          <a:prstGeom prst="rightBrace">
            <a:avLst>
              <a:gd name="adj1" fmla="val 48182"/>
              <a:gd name="adj2" fmla="val 50000"/>
            </a:avLst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AutoShape 7"/>
          <p:cNvSpPr>
            <a:spLocks/>
          </p:cNvSpPr>
          <p:nvPr/>
        </p:nvSpPr>
        <p:spPr bwMode="auto">
          <a:xfrm>
            <a:off x="3779838" y="4149725"/>
            <a:ext cx="504825" cy="1366838"/>
          </a:xfrm>
          <a:prstGeom prst="rightBrace">
            <a:avLst>
              <a:gd name="adj1" fmla="val 22563"/>
              <a:gd name="adj2" fmla="val 50000"/>
            </a:avLst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2" name="AutoShape 8"/>
          <p:cNvSpPr>
            <a:spLocks/>
          </p:cNvSpPr>
          <p:nvPr/>
        </p:nvSpPr>
        <p:spPr bwMode="auto">
          <a:xfrm>
            <a:off x="3708400" y="5516563"/>
            <a:ext cx="503238" cy="720725"/>
          </a:xfrm>
          <a:prstGeom prst="rightBrace">
            <a:avLst>
              <a:gd name="adj1" fmla="val 11935"/>
              <a:gd name="adj2" fmla="val 50000"/>
            </a:avLst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1835150" y="6237288"/>
            <a:ext cx="1873250" cy="0"/>
          </a:xfrm>
          <a:prstGeom prst="line">
            <a:avLst/>
          </a:prstGeom>
          <a:noFill/>
          <a:ln w="19050">
            <a:solidFill>
              <a:srgbClr val="990033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1835150" y="5516563"/>
            <a:ext cx="1873250" cy="0"/>
          </a:xfrm>
          <a:prstGeom prst="line">
            <a:avLst/>
          </a:prstGeom>
          <a:noFill/>
          <a:ln w="19050">
            <a:solidFill>
              <a:srgbClr val="990033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1835150" y="4149725"/>
            <a:ext cx="1873250" cy="0"/>
          </a:xfrm>
          <a:prstGeom prst="line">
            <a:avLst/>
          </a:prstGeom>
          <a:noFill/>
          <a:ln w="19050">
            <a:solidFill>
              <a:srgbClr val="990033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1908175" y="404813"/>
            <a:ext cx="1873250" cy="0"/>
          </a:xfrm>
          <a:prstGeom prst="line">
            <a:avLst/>
          </a:prstGeom>
          <a:noFill/>
          <a:ln w="19050">
            <a:solidFill>
              <a:srgbClr val="990033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57" name="WordArt 13"/>
          <p:cNvSpPr>
            <a:spLocks noChangeArrowheads="1" noChangeShapeType="1" noTextEdit="1"/>
          </p:cNvSpPr>
          <p:nvPr/>
        </p:nvSpPr>
        <p:spPr bwMode="auto">
          <a:xfrm>
            <a:off x="4427538" y="4292600"/>
            <a:ext cx="649287" cy="1009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Harrington"/>
              </a:rPr>
              <a:t>?</a:t>
            </a:r>
          </a:p>
        </p:txBody>
      </p:sp>
      <p:sp>
        <p:nvSpPr>
          <p:cNvPr id="6158" name="WordArt 14"/>
          <p:cNvSpPr>
            <a:spLocks noChangeArrowheads="1" noChangeShapeType="1" noTextEdit="1"/>
          </p:cNvSpPr>
          <p:nvPr/>
        </p:nvSpPr>
        <p:spPr bwMode="auto">
          <a:xfrm>
            <a:off x="4572000" y="5516563"/>
            <a:ext cx="50482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Harrington"/>
              </a:rPr>
              <a:t>?</a:t>
            </a:r>
          </a:p>
        </p:txBody>
      </p:sp>
      <p:pic>
        <p:nvPicPr>
          <p:cNvPr id="6159" name="Picture 15" descr="j0441376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56495" flipH="1">
            <a:off x="4356100" y="404813"/>
            <a:ext cx="3751263" cy="4148137"/>
          </a:xfrm>
          <a:prstGeom prst="rect">
            <a:avLst/>
          </a:prstGeom>
          <a:noFill/>
        </p:spPr>
      </p:pic>
      <p:sp>
        <p:nvSpPr>
          <p:cNvPr id="6160" name="WordArt 16"/>
          <p:cNvSpPr>
            <a:spLocks noChangeArrowheads="1" noChangeShapeType="1" noTextEdit="1"/>
          </p:cNvSpPr>
          <p:nvPr/>
        </p:nvSpPr>
        <p:spPr bwMode="auto">
          <a:xfrm>
            <a:off x="5219700" y="1341438"/>
            <a:ext cx="1079500" cy="1582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Harrington"/>
              </a:rPr>
              <a:t>?</a:t>
            </a:r>
          </a:p>
        </p:txBody>
      </p:sp>
      <p:sp>
        <p:nvSpPr>
          <p:cNvPr id="6161" name="WordArt 17" descr="Дуб"/>
          <p:cNvSpPr>
            <a:spLocks noChangeArrowheads="1" noChangeShapeType="1" noTextEdit="1"/>
          </p:cNvSpPr>
          <p:nvPr/>
        </p:nvSpPr>
        <p:spPr bwMode="auto">
          <a:xfrm rot="-1030571">
            <a:off x="236538" y="1755775"/>
            <a:ext cx="8497887" cy="2592388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4C26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Вспомним!</a:t>
            </a:r>
          </a:p>
        </p:txBody>
      </p:sp>
      <p:sp>
        <p:nvSpPr>
          <p:cNvPr id="6162" name="WordArt 18" descr="Орех"/>
          <p:cNvSpPr>
            <a:spLocks noChangeArrowheads="1" noChangeShapeType="1" noTextEdit="1"/>
          </p:cNvSpPr>
          <p:nvPr/>
        </p:nvSpPr>
        <p:spPr bwMode="auto">
          <a:xfrm>
            <a:off x="4500563" y="1916113"/>
            <a:ext cx="1992312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spc="-36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outerShdw dist="125724" dir="18900000" algn="ctr" rotWithShape="0">
                    <a:srgbClr val="663300">
                      <a:alpha val="50000"/>
                    </a:srgbClr>
                  </a:outerShdw>
                </a:effectLst>
                <a:latin typeface="Impact"/>
              </a:rPr>
              <a:t>Крона</a:t>
            </a:r>
          </a:p>
        </p:txBody>
      </p:sp>
      <p:sp>
        <p:nvSpPr>
          <p:cNvPr id="6163" name="WordArt 19" descr="Орех"/>
          <p:cNvSpPr>
            <a:spLocks noChangeArrowheads="1" noChangeShapeType="1" noTextEdit="1"/>
          </p:cNvSpPr>
          <p:nvPr/>
        </p:nvSpPr>
        <p:spPr bwMode="auto">
          <a:xfrm>
            <a:off x="4500563" y="4437063"/>
            <a:ext cx="1992312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spc="-36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outerShdw dist="125724" dir="18900000" algn="ctr" rotWithShape="0">
                    <a:srgbClr val="663300">
                      <a:alpha val="50000"/>
                    </a:srgbClr>
                  </a:outerShdw>
                </a:effectLst>
                <a:latin typeface="Impact"/>
              </a:rPr>
              <a:t>Ствол</a:t>
            </a:r>
          </a:p>
        </p:txBody>
      </p:sp>
      <p:sp>
        <p:nvSpPr>
          <p:cNvPr id="6164" name="WordArt 20" descr="Орех"/>
          <p:cNvSpPr>
            <a:spLocks noChangeArrowheads="1" noChangeShapeType="1" noTextEdit="1"/>
          </p:cNvSpPr>
          <p:nvPr/>
        </p:nvSpPr>
        <p:spPr bwMode="auto">
          <a:xfrm>
            <a:off x="4500563" y="5589588"/>
            <a:ext cx="1992312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spc="-36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outerShdw dist="125724" dir="18900000" algn="ctr" rotWithShape="0">
                    <a:srgbClr val="663300">
                      <a:alpha val="50000"/>
                    </a:srgbClr>
                  </a:outerShdw>
                </a:effectLst>
                <a:latin typeface="Impact"/>
              </a:rPr>
              <a:t>Корень</a:t>
            </a:r>
          </a:p>
        </p:txBody>
      </p:sp>
      <p:sp>
        <p:nvSpPr>
          <p:cNvPr id="6165" name="WordArt 21" descr="Дуб"/>
          <p:cNvSpPr>
            <a:spLocks noChangeArrowheads="1" noChangeShapeType="1" noTextEdit="1"/>
          </p:cNvSpPr>
          <p:nvPr/>
        </p:nvSpPr>
        <p:spPr bwMode="auto">
          <a:xfrm rot="-950136">
            <a:off x="890588" y="1935163"/>
            <a:ext cx="7772400" cy="2376487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Проверим!</a:t>
            </a:r>
          </a:p>
        </p:txBody>
      </p:sp>
      <p:pic>
        <p:nvPicPr>
          <p:cNvPr id="6166" name="Picture 22" descr="AN00790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4724400"/>
            <a:ext cx="1693863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3" presetClass="exit" presetSubtype="0" fill="hold" grpId="1" nodeType="afterEffect">
                                  <p:stCondLst>
                                    <p:cond delay="2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5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000"/>
                            </p:stCondLst>
                            <p:childTnLst>
                              <p:par>
                                <p:cTn id="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000"/>
                            </p:stCondLst>
                            <p:childTnLst>
                              <p:par>
                                <p:cTn id="1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7" grpId="1" animBg="1"/>
      <p:bldP spid="6158" grpId="0" animBg="1"/>
      <p:bldP spid="6158" grpId="1" animBg="1"/>
      <p:bldP spid="6160" grpId="0" animBg="1"/>
      <p:bldP spid="6160" grpId="1" animBg="1"/>
      <p:bldP spid="6161" grpId="0" animBg="1"/>
      <p:bldP spid="6161" grpId="1" animBg="1"/>
      <p:bldP spid="6162" grpId="0" animBg="1"/>
      <p:bldP spid="6163" grpId="0" animBg="1"/>
      <p:bldP spid="6164" grpId="0" animBg="1"/>
      <p:bldP spid="6165" grpId="0" animBg="1"/>
      <p:bldP spid="616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hoto4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236913" y="1484313"/>
            <a:ext cx="5907087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 b="1"/>
              <a:t>В русском народном творчестве издавна особое место занимала деревянная резьба. Это нашло отражение в старинных песнях, былинах: " Во тёмном бору богатый дом стоит, весь убран, приукрашен", или "Крыльчушко красное, с точёными балясами, с переходами брусчатыми"! Деревянные узоры на русских избах как застывшая прекрасная музыка, как песня о любви к родному дому, к отчему краю.</a:t>
            </a:r>
          </a:p>
          <a:p>
            <a:r>
              <a:rPr lang="ru-RU" sz="1400" b="1"/>
              <a:t>Деревянной резьбой украшали карнизы фронтонов, слуховые окна, фризовые доски, наличники и ставни окон, крыльцо, ворота, калитки. И сейчас отчётливо видно пристрастие наших предков к украшению своего дома деревянным кружевом. Оно делало его ценным памятником архитектуры, в котором сочетались простота форм, естественность с разнообразием приёмов выполнения различных видов резьбы.</a:t>
            </a:r>
            <a:r>
              <a:rPr lang="ru-RU" sz="1400"/>
              <a:t> </a:t>
            </a:r>
          </a:p>
          <a:p>
            <a:r>
              <a:rPr lang="ru-RU" sz="1400" b="1"/>
              <a:t>Дары леса сопровождали русского человека на протяжении всей жизни. Изба и сани, лубяная зыбка и деревянная игрушка, ложка и прялка- всё было сделано из дерева.</a:t>
            </a:r>
          </a:p>
          <a:p>
            <a:r>
              <a:rPr lang="ru-RU" sz="1400" b="1"/>
              <a:t>Богатые и разнообразные традиции деревянной резьбы складывались веками и имеют свои особенности в разных районах бескрайней России - на Севере и на Поволжье, в Сибири и на Урале. </a:t>
            </a:r>
          </a:p>
          <a:p>
            <a:endParaRPr lang="ru-RU" sz="1400" b="1"/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1258888" y="0"/>
            <a:ext cx="6624637" cy="1412875"/>
            <a:chOff x="431" y="709"/>
            <a:chExt cx="4173" cy="992"/>
          </a:xfrm>
        </p:grpSpPr>
        <p:sp>
          <p:nvSpPr>
            <p:cNvPr id="7173" name="AutoShape 5" descr="Дуб"/>
            <p:cNvSpPr>
              <a:spLocks noChangeArrowheads="1"/>
            </p:cNvSpPr>
            <p:nvPr/>
          </p:nvSpPr>
          <p:spPr bwMode="auto">
            <a:xfrm>
              <a:off x="431" y="709"/>
              <a:ext cx="4173" cy="992"/>
            </a:xfrm>
            <a:prstGeom prst="horizontalScroll">
              <a:avLst>
                <a:gd name="adj" fmla="val 12500"/>
              </a:avLst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4" name="WordArt 6" descr="Орех"/>
            <p:cNvSpPr>
              <a:spLocks noChangeArrowheads="1" noChangeShapeType="1" noTextEdit="1"/>
            </p:cNvSpPr>
            <p:nvPr/>
          </p:nvSpPr>
          <p:spPr bwMode="auto">
            <a:xfrm>
              <a:off x="657" y="935"/>
              <a:ext cx="3894" cy="545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/>
              <a:r>
                <a:rPr lang="ru-RU" sz="3600" b="1" kern="10"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blipFill dpi="0" rotWithShape="0">
                    <a:blip r:embed="rId4"/>
                    <a:srcRect/>
                    <a:tile tx="0" ty="0" sx="100000" sy="100000" flip="none" algn="tl"/>
                  </a:blipFill>
                  <a:effectLst>
                    <a:outerShdw dist="107763" dir="13500000" algn="ctr" rotWithShape="0">
                      <a:srgbClr val="663300">
                        <a:alpha val="50000"/>
                      </a:srgbClr>
                    </a:outerShdw>
                  </a:effectLst>
                  <a:latin typeface="Arial"/>
                  <a:cs typeface="Arial"/>
                </a:rPr>
                <a:t>История резьбы по дереву</a:t>
              </a:r>
            </a:p>
          </p:txBody>
        </p:sp>
      </p:grpSp>
      <p:pic>
        <p:nvPicPr>
          <p:cNvPr id="7175" name="Picture 7" descr="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628775"/>
            <a:ext cx="2857500" cy="2190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hoto4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427538" y="2155427"/>
            <a:ext cx="433705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dirty="0"/>
              <a:t>Художественная резьба по дереву </a:t>
            </a:r>
            <a:r>
              <a:rPr lang="ru-RU" b="1" dirty="0" smtClean="0"/>
              <a:t> </a:t>
            </a:r>
            <a:r>
              <a:rPr lang="ru-RU" b="1" dirty="0"/>
              <a:t>вошла широко в наш повседневный уклад жизни. Мастерство резчиков по дереву не теряет былой значимости, а наоборот, является предметом внимания и восхищения. Произведения мастеров-резчиков отлично сочетаются с современными достижениями научного прогресса. Резьбу по дереву можно встретить, практически, в любых городах или селах </a:t>
            </a:r>
            <a:r>
              <a:rPr lang="ru-RU" b="1" dirty="0" smtClean="0"/>
              <a:t>необъятной России. </a:t>
            </a:r>
            <a:endParaRPr lang="ru-RU" dirty="0"/>
          </a:p>
        </p:txBody>
      </p:sp>
      <p:pic>
        <p:nvPicPr>
          <p:cNvPr id="9220" name="Picture 4" descr="IMG_06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276600"/>
            <a:ext cx="2819400" cy="2300288"/>
          </a:xfrm>
          <a:prstGeom prst="rect">
            <a:avLst/>
          </a:prstGeom>
          <a:noFill/>
        </p:spPr>
      </p:pic>
      <p:sp>
        <p:nvSpPr>
          <p:cNvPr id="9222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533400" y="188913"/>
            <a:ext cx="8229600" cy="1106487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Художественная резьба по дереву</a:t>
            </a:r>
          </a:p>
          <a:p>
            <a:pPr algn="ctr"/>
            <a:r>
              <a:rPr lang="ru-RU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hoto4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</p:spPr>
      </p:pic>
      <p:pic>
        <p:nvPicPr>
          <p:cNvPr id="18435" name="Picture 3" descr="j044136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1773238"/>
            <a:ext cx="34575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j0441367[1]"/>
          <p:cNvPicPr>
            <a:picLocks noChangeAspect="1" noChangeArrowheads="1"/>
          </p:cNvPicPr>
          <p:nvPr/>
        </p:nvPicPr>
        <p:blipFill>
          <a:blip r:embed="rId4" cstate="print"/>
          <a:srcRect t="13292" b="7678"/>
          <a:stretch>
            <a:fillRect/>
          </a:stretch>
        </p:blipFill>
        <p:spPr bwMode="auto">
          <a:xfrm rot="12814933" flipH="1">
            <a:off x="323850" y="3284538"/>
            <a:ext cx="4037013" cy="2878137"/>
          </a:xfrm>
          <a:prstGeom prst="rect">
            <a:avLst/>
          </a:prstGeom>
          <a:noFill/>
        </p:spPr>
      </p:pic>
      <p:pic>
        <p:nvPicPr>
          <p:cNvPr id="18437" name="Picture 5" descr="j0441367[1]"/>
          <p:cNvPicPr>
            <a:picLocks noChangeAspect="1" noChangeArrowheads="1"/>
          </p:cNvPicPr>
          <p:nvPr/>
        </p:nvPicPr>
        <p:blipFill>
          <a:blip r:embed="rId4" cstate="print"/>
          <a:srcRect t="14171" b="7086"/>
          <a:stretch>
            <a:fillRect/>
          </a:stretch>
        </p:blipFill>
        <p:spPr bwMode="auto">
          <a:xfrm rot="8412558">
            <a:off x="5122863" y="3109913"/>
            <a:ext cx="4030662" cy="2754312"/>
          </a:xfrm>
          <a:prstGeom prst="rect">
            <a:avLst/>
          </a:prstGeom>
          <a:noFill/>
        </p:spPr>
      </p:pic>
      <p:pic>
        <p:nvPicPr>
          <p:cNvPr id="18438" name="Picture 6" descr="j0441367[1]"/>
          <p:cNvPicPr>
            <a:picLocks noChangeAspect="1" noChangeArrowheads="1"/>
          </p:cNvPicPr>
          <p:nvPr/>
        </p:nvPicPr>
        <p:blipFill>
          <a:blip r:embed="rId4" cstate="print"/>
          <a:srcRect t="14043" b="8298"/>
          <a:stretch>
            <a:fillRect/>
          </a:stretch>
        </p:blipFill>
        <p:spPr bwMode="auto">
          <a:xfrm rot="1601722" flipH="1">
            <a:off x="4940300" y="573088"/>
            <a:ext cx="4016375" cy="2795587"/>
          </a:xfrm>
          <a:prstGeom prst="rect">
            <a:avLst/>
          </a:prstGeom>
          <a:noFill/>
        </p:spPr>
      </p:pic>
      <p:pic>
        <p:nvPicPr>
          <p:cNvPr id="18439" name="Picture 7" descr="j0441367[1]"/>
          <p:cNvPicPr>
            <a:picLocks noChangeAspect="1" noChangeArrowheads="1"/>
          </p:cNvPicPr>
          <p:nvPr/>
        </p:nvPicPr>
        <p:blipFill>
          <a:blip r:embed="rId4" cstate="print"/>
          <a:srcRect t="12679" b="6860"/>
          <a:stretch>
            <a:fillRect/>
          </a:stretch>
        </p:blipFill>
        <p:spPr bwMode="auto">
          <a:xfrm rot="-2394294">
            <a:off x="250825" y="549275"/>
            <a:ext cx="4060825" cy="3055938"/>
          </a:xfrm>
          <a:prstGeom prst="rect">
            <a:avLst/>
          </a:prstGeom>
          <a:noFill/>
        </p:spPr>
      </p:pic>
      <p:sp>
        <p:nvSpPr>
          <p:cNvPr id="18440" name="WordArt 8" descr="Орех"/>
          <p:cNvSpPr>
            <a:spLocks noChangeArrowheads="1" noChangeShapeType="1" noTextEdit="1"/>
          </p:cNvSpPr>
          <p:nvPr/>
        </p:nvSpPr>
        <p:spPr bwMode="auto">
          <a:xfrm rot="-2446716">
            <a:off x="5791200" y="4365625"/>
            <a:ext cx="3352800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man Old Style"/>
              </a:rPr>
              <a:t>Рельефная </a:t>
            </a:r>
          </a:p>
          <a:p>
            <a:pPr algn="ctr"/>
            <a:r>
              <a:rPr lang="ru-RU" sz="32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man Old Style"/>
              </a:rPr>
              <a:t>резьба</a:t>
            </a:r>
          </a:p>
        </p:txBody>
      </p:sp>
      <p:sp>
        <p:nvSpPr>
          <p:cNvPr id="18441" name="WordArt 9" descr="Орех"/>
          <p:cNvSpPr>
            <a:spLocks noChangeArrowheads="1" noChangeShapeType="1" noTextEdit="1"/>
          </p:cNvSpPr>
          <p:nvPr/>
        </p:nvSpPr>
        <p:spPr bwMode="auto">
          <a:xfrm rot="1933254">
            <a:off x="511175" y="4532313"/>
            <a:ext cx="3095625" cy="1009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man Old Style"/>
              </a:rPr>
              <a:t>Скульптурная</a:t>
            </a:r>
          </a:p>
          <a:p>
            <a:pPr algn="ctr"/>
            <a:r>
              <a:rPr lang="ru-RU" sz="32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man Old Style"/>
              </a:rPr>
              <a:t> резьба</a:t>
            </a:r>
          </a:p>
        </p:txBody>
      </p:sp>
      <p:sp>
        <p:nvSpPr>
          <p:cNvPr id="18442" name="WordArt 10" descr="Орех"/>
          <p:cNvSpPr>
            <a:spLocks noChangeArrowheads="1" noChangeShapeType="1" noTextEdit="1"/>
          </p:cNvSpPr>
          <p:nvPr/>
        </p:nvSpPr>
        <p:spPr bwMode="auto">
          <a:xfrm rot="-2472254">
            <a:off x="684213" y="1125538"/>
            <a:ext cx="2952750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man Old Style"/>
              </a:rPr>
              <a:t>Прорезная</a:t>
            </a:r>
          </a:p>
          <a:p>
            <a:pPr algn="ctr"/>
            <a:r>
              <a:rPr lang="ru-RU" sz="32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man Old Style"/>
              </a:rPr>
              <a:t> резьба</a:t>
            </a:r>
          </a:p>
          <a:p>
            <a:pPr algn="ctr"/>
            <a:endParaRPr lang="ru-RU" sz="3200" b="1" kern="10">
              <a:ln w="19050">
                <a:solidFill>
                  <a:schemeClr val="tx1"/>
                </a:solidFill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Bookman Old Style"/>
            </a:endParaRPr>
          </a:p>
        </p:txBody>
      </p:sp>
      <p:sp>
        <p:nvSpPr>
          <p:cNvPr id="18443" name="WordArt 11" descr="Орех"/>
          <p:cNvSpPr>
            <a:spLocks noChangeArrowheads="1" noChangeShapeType="1" noTextEdit="1"/>
          </p:cNvSpPr>
          <p:nvPr/>
        </p:nvSpPr>
        <p:spPr bwMode="auto">
          <a:xfrm rot="1579398">
            <a:off x="5514975" y="1165225"/>
            <a:ext cx="3295650" cy="1009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man Old Style"/>
              </a:rPr>
              <a:t>Геометрическая </a:t>
            </a:r>
          </a:p>
          <a:p>
            <a:pPr algn="ctr"/>
            <a:r>
              <a:rPr lang="ru-RU" sz="32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man Old Style"/>
              </a:rPr>
              <a:t>резьба</a:t>
            </a:r>
          </a:p>
        </p:txBody>
      </p:sp>
      <p:sp>
        <p:nvSpPr>
          <p:cNvPr id="18444" name="WordArt 12" descr="Орех"/>
          <p:cNvSpPr>
            <a:spLocks noChangeArrowheads="1" noChangeShapeType="1" noTextEdit="1"/>
          </p:cNvSpPr>
          <p:nvPr/>
        </p:nvSpPr>
        <p:spPr bwMode="auto">
          <a:xfrm>
            <a:off x="3635375" y="2636838"/>
            <a:ext cx="2089150" cy="151288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man Old Style"/>
              </a:rPr>
              <a:t>Виды</a:t>
            </a:r>
          </a:p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ookman Old Style"/>
              </a:rPr>
              <a:t>резьбы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hoto4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9459" name="WordArt 3" descr="Дуб"/>
          <p:cNvSpPr>
            <a:spLocks noChangeArrowheads="1" noChangeShapeType="1" noTextEdit="1"/>
          </p:cNvSpPr>
          <p:nvPr/>
        </p:nvSpPr>
        <p:spPr bwMode="auto">
          <a:xfrm>
            <a:off x="827088" y="115888"/>
            <a:ext cx="7632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4C26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Геометрическая резьба</a:t>
            </a:r>
          </a:p>
        </p:txBody>
      </p:sp>
      <p:pic>
        <p:nvPicPr>
          <p:cNvPr id="19460" name="Picture 4" descr="IMG_199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762000"/>
            <a:ext cx="2592388" cy="1727200"/>
          </a:xfrm>
          <a:prstGeom prst="rect">
            <a:avLst/>
          </a:prstGeom>
          <a:noFill/>
        </p:spPr>
      </p:pic>
      <p:pic>
        <p:nvPicPr>
          <p:cNvPr id="19461" name="Picture 5" descr="IMG_199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343400"/>
            <a:ext cx="2447925" cy="2154238"/>
          </a:xfrm>
          <a:prstGeom prst="rect">
            <a:avLst/>
          </a:prstGeom>
          <a:noFill/>
        </p:spPr>
      </p:pic>
      <p:pic>
        <p:nvPicPr>
          <p:cNvPr id="19462" name="Picture 6" descr="IMG_199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9563" y="3500438"/>
            <a:ext cx="2179637" cy="2906712"/>
          </a:xfrm>
          <a:prstGeom prst="rect">
            <a:avLst/>
          </a:prstGeom>
          <a:noFill/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2051050" y="2565400"/>
            <a:ext cx="4572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rgbClr val="3A1D00"/>
                </a:solidFill>
              </a:rPr>
              <a:t>Это самый доступный по простоте и технологичности (после </a:t>
            </a:r>
          </a:p>
          <a:p>
            <a:r>
              <a:rPr lang="ru-RU" b="1">
                <a:solidFill>
                  <a:srgbClr val="3A1D00"/>
                </a:solidFill>
              </a:rPr>
              <a:t>прорезной) вид резьбы по дереву. По своей сути геометрическая резьба - это повторяющиеся в определенной композиции клинорезные выемки</a:t>
            </a:r>
          </a:p>
        </p:txBody>
      </p:sp>
      <p:pic>
        <p:nvPicPr>
          <p:cNvPr id="19464" name="Picture 8" descr="Безым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1524000"/>
            <a:ext cx="1773238" cy="4645025"/>
          </a:xfrm>
          <a:prstGeom prst="rect">
            <a:avLst/>
          </a:prstGeom>
          <a:noFill/>
        </p:spPr>
      </p:pic>
      <p:pic>
        <p:nvPicPr>
          <p:cNvPr id="19465" name="Picture 9" descr="DSC0116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685800"/>
            <a:ext cx="2484438" cy="23764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hoto4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367213" y="1412875"/>
            <a:ext cx="4776787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/>
              <a:t>Контурная резьба не отличается особой сложностью от других видов резьбы, но потребует уже хорошего владения резцом, большего внимания и хорошего понимания и восприятия характера выполняемого сюжета. По своей сути контурная резьба представляет собой углубленный рисунок, выполненный сплошными выемками в виде линий различной геометрии и глубины. Отсутствие рельефа при контурной резьбе лишает ее некоторой выразительности, поэтому очень важно правильно выбрать глубину и ширину линий, формируемых сплошными выемками различных конфигураций</a:t>
            </a:r>
            <a:r>
              <a:rPr lang="ru-RU"/>
              <a:t>. </a:t>
            </a:r>
          </a:p>
        </p:txBody>
      </p:sp>
      <p:pic>
        <p:nvPicPr>
          <p:cNvPr id="21508" name="Picture 4" descr="Безымянн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341438"/>
            <a:ext cx="4048125" cy="4889500"/>
          </a:xfrm>
          <a:prstGeom prst="rect">
            <a:avLst/>
          </a:prstGeom>
          <a:noFill/>
          <a:ln w="76200" cmpd="tri">
            <a:solidFill>
              <a:srgbClr val="3A1D00"/>
            </a:solidFill>
            <a:miter lim="800000"/>
            <a:headEnd/>
            <a:tailEnd/>
          </a:ln>
        </p:spPr>
      </p:pic>
      <p:sp>
        <p:nvSpPr>
          <p:cNvPr id="21509" name="WordArt 5" descr="Орех"/>
          <p:cNvSpPr>
            <a:spLocks noChangeArrowheads="1" noChangeShapeType="1" noTextEdit="1"/>
          </p:cNvSpPr>
          <p:nvPr/>
        </p:nvSpPr>
        <p:spPr bwMode="auto">
          <a:xfrm>
            <a:off x="1476375" y="476250"/>
            <a:ext cx="655161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3A1D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Контурная резьба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hoto4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39750" y="4724400"/>
            <a:ext cx="784701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3A1D00"/>
                </a:solidFill>
              </a:rPr>
              <a:t>Основной признак этой резьбы - удаление фона, пропиливание заготовки насквозь. </a:t>
            </a:r>
          </a:p>
          <a:p>
            <a:r>
              <a:rPr lang="ru-RU" sz="2000" b="1">
                <a:solidFill>
                  <a:srgbClr val="3A1D00"/>
                </a:solidFill>
              </a:rPr>
              <a:t>Широкое распространение прорезная резьба получила из-за того, что наименее трудоемка, проста по технике исполнения и поэтому доступна любому, даже детям. </a:t>
            </a:r>
          </a:p>
        </p:txBody>
      </p:sp>
      <p:pic>
        <p:nvPicPr>
          <p:cNvPr id="22532" name="Picture 4" descr="выставка 0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341438"/>
            <a:ext cx="3600450" cy="3000375"/>
          </a:xfrm>
          <a:prstGeom prst="rect">
            <a:avLst/>
          </a:prstGeom>
          <a:noFill/>
          <a:ln w="76200" cmpd="tri">
            <a:solidFill>
              <a:srgbClr val="3A1D00"/>
            </a:solidFill>
            <a:miter lim="800000"/>
            <a:headEnd/>
            <a:tailEnd/>
          </a:ln>
        </p:spPr>
      </p:pic>
      <p:pic>
        <p:nvPicPr>
          <p:cNvPr id="22533" name="i-main-pic" descr="Картинка 124 из 974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1341438"/>
            <a:ext cx="3455987" cy="2971800"/>
          </a:xfrm>
          <a:prstGeom prst="rect">
            <a:avLst/>
          </a:prstGeom>
          <a:noFill/>
          <a:ln w="76200" cmpd="tri">
            <a:solidFill>
              <a:srgbClr val="3A1D00"/>
            </a:solidFill>
            <a:miter lim="800000"/>
            <a:headEnd/>
            <a:tailEnd/>
          </a:ln>
        </p:spPr>
      </p:pic>
      <p:sp>
        <p:nvSpPr>
          <p:cNvPr id="22534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1692275" y="404813"/>
            <a:ext cx="5095875" cy="698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3A1D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Прорезная резьба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747</Words>
  <Application>Microsoft Office PowerPoint</Application>
  <PresentationFormat>Экран (4:3)</PresentationFormat>
  <Paragraphs>98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Вован</dc:creator>
  <cp:lastModifiedBy>Вован</cp:lastModifiedBy>
  <cp:revision>15</cp:revision>
  <cp:lastPrinted>1601-01-01T00:00:00Z</cp:lastPrinted>
  <dcterms:created xsi:type="dcterms:W3CDTF">1601-01-01T00:00:00Z</dcterms:created>
  <dcterms:modified xsi:type="dcterms:W3CDTF">2013-02-12T14:40:20Z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