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57" r:id="rId4"/>
    <p:sldId id="256" r:id="rId5"/>
    <p:sldId id="258" r:id="rId6"/>
    <p:sldId id="259" r:id="rId7"/>
    <p:sldId id="263" r:id="rId8"/>
    <p:sldId id="265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5%D0%B1%D1%91%D0%BD%D0%BE%D0%BA" TargetMode="External"/><Relationship Id="rId2" Type="http://schemas.openxmlformats.org/officeDocument/2006/relationships/hyperlink" Target="http://ru.wikipedia.org/wiki/%D0%9A%D0%BE%D0%BD%D0%B2%D0%B5%D0%BD%D1%86%D0%B8%D1%8F_%D0%BE_%D0%BF%D1%80%D0%B0%D0%B2%D0%B0%D1%85_%D1%80%D0%B5%D0%B1%D1%91%D0%BD%D0%BA%D0%B0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base.garant.ru/1211608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amsung\Downloads\imgpreview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02679"/>
            <a:ext cx="3331450" cy="2483444"/>
          </a:xfrm>
          <a:prstGeom prst="rect">
            <a:avLst/>
          </a:prstGeom>
          <a:noFill/>
        </p:spPr>
      </p:pic>
      <p:pic>
        <p:nvPicPr>
          <p:cNvPr id="16388" name="Picture 4" descr="C:\Users\Samsung\Downloads\imgpreview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071546"/>
            <a:ext cx="2295525" cy="1581150"/>
          </a:xfrm>
          <a:prstGeom prst="rect">
            <a:avLst/>
          </a:prstGeom>
          <a:noFill/>
        </p:spPr>
      </p:pic>
      <p:pic>
        <p:nvPicPr>
          <p:cNvPr id="16389" name="Picture 5" descr="C:\Users\Samsung\Downloads\imgpreview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929066"/>
            <a:ext cx="2562227" cy="1790343"/>
          </a:xfrm>
          <a:prstGeom prst="rect">
            <a:avLst/>
          </a:prstGeom>
          <a:noFill/>
        </p:spPr>
      </p:pic>
      <p:pic>
        <p:nvPicPr>
          <p:cNvPr id="1026" name="Picture 2" descr="C:\Users\Samsung\Downloads\imgpreview (2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3102238"/>
            <a:ext cx="1757364" cy="26794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000108"/>
            <a:ext cx="8458200" cy="285752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истории МБОУ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«СОШ № 2 г. Суздаля»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Мохначева Е.И.</a:t>
            </a:r>
          </a:p>
          <a:p>
            <a:endParaRPr lang="ru-RU" dirty="0"/>
          </a:p>
        </p:txBody>
      </p:sp>
      <p:pic>
        <p:nvPicPr>
          <p:cNvPr id="4098" name="Picture 2" descr="C:\Users\Samsung\Downloads\imgpreview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28802"/>
            <a:ext cx="1609725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857232"/>
            <a:ext cx="8686800" cy="492922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Права ребёнка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— свод прав детей, зафиксированных в международных документах по правам ребёнка. Согласно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 tooltip="Конвенция о правах ребёнка"/>
              </a:rPr>
              <a:t>Конвенции о правах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 tooltip="Конвенция о правах ребёнка"/>
              </a:rPr>
              <a:t>ребёнка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3" tooltip="Ребёнок"/>
              </a:rPr>
              <a:t>ребёнок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— это лицо, не достигшее восемнадцати лет.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международном и национальном уровне существует множество специальных актов о правах ребёнка. Основным актом о правах ребёнка на международном уровне является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Конвенция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 правах ребёнка (Нью-Йорк, 20 ноября 1989 г.) — это документ о правах ребёнка из 54 статей. Все права, входящие в Конвенцию, распространяются на всех детей.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amsung\Downloads\imgpreview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643182"/>
            <a:ext cx="2381261" cy="3291743"/>
          </a:xfrm>
          <a:prstGeom prst="rect">
            <a:avLst/>
          </a:prstGeom>
          <a:noFill/>
        </p:spPr>
      </p:pic>
      <p:pic>
        <p:nvPicPr>
          <p:cNvPr id="4" name="Picture 3" descr="C:\Users\Samsung\Downloads\imgpreview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642918"/>
            <a:ext cx="2948682" cy="3038490"/>
          </a:xfrm>
          <a:prstGeom prst="rect">
            <a:avLst/>
          </a:prstGeom>
          <a:noFill/>
        </p:spPr>
      </p:pic>
      <p:pic>
        <p:nvPicPr>
          <p:cNvPr id="14340" name="Picture 4" descr="C:\Users\Samsung\Downloads\imgpreview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71480"/>
            <a:ext cx="2162175" cy="1676400"/>
          </a:xfrm>
          <a:prstGeom prst="rect">
            <a:avLst/>
          </a:prstGeom>
          <a:noFill/>
        </p:spPr>
      </p:pic>
      <p:pic>
        <p:nvPicPr>
          <p:cNvPr id="14341" name="Picture 5" descr="C:\Users\Samsung\Downloads\imgpreview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143380"/>
            <a:ext cx="2409825" cy="15049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sung\Downloads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7613" y="3714753"/>
            <a:ext cx="3754850" cy="2523752"/>
          </a:xfrm>
          <a:prstGeom prst="rect">
            <a:avLst/>
          </a:prstGeom>
          <a:noFill/>
        </p:spPr>
      </p:pic>
      <p:pic>
        <p:nvPicPr>
          <p:cNvPr id="1029" name="Picture 5" descr="C:\Users\Samsung\Downloads\imgpreview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46241"/>
            <a:ext cx="3071834" cy="2244801"/>
          </a:xfrm>
          <a:prstGeom prst="rect">
            <a:avLst/>
          </a:prstGeom>
          <a:noFill/>
        </p:spPr>
      </p:pic>
      <p:pic>
        <p:nvPicPr>
          <p:cNvPr id="1030" name="Picture 6" descr="C:\Users\Samsung\Downloads\imgpreview (1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000108"/>
            <a:ext cx="2200275" cy="1647825"/>
          </a:xfrm>
          <a:prstGeom prst="rect">
            <a:avLst/>
          </a:prstGeom>
          <a:noFill/>
        </p:spPr>
      </p:pic>
      <p:pic>
        <p:nvPicPr>
          <p:cNvPr id="1031" name="Picture 7" descr="C:\Users\Samsung\Downloads\imgpreview (1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071942"/>
            <a:ext cx="2409825" cy="1504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amsung\Downloads\imgpreview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4173" y="3571876"/>
            <a:ext cx="3687384" cy="2602859"/>
          </a:xfrm>
          <a:prstGeom prst="rect">
            <a:avLst/>
          </a:prstGeom>
          <a:noFill/>
        </p:spPr>
      </p:pic>
      <p:pic>
        <p:nvPicPr>
          <p:cNvPr id="5" name="Picture 3" descr="C:\Users\Samsung\Downloads\imgpreview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547" y="785794"/>
            <a:ext cx="3233511" cy="2362950"/>
          </a:xfrm>
          <a:prstGeom prst="rect">
            <a:avLst/>
          </a:prstGeom>
          <a:noFill/>
        </p:spPr>
      </p:pic>
      <p:pic>
        <p:nvPicPr>
          <p:cNvPr id="15364" name="Picture 4" descr="C:\Users\Samsung\Downloads\imgpreview (1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857232"/>
            <a:ext cx="1905000" cy="1905000"/>
          </a:xfrm>
          <a:prstGeom prst="rect">
            <a:avLst/>
          </a:prstGeom>
          <a:noFill/>
        </p:spPr>
      </p:pic>
      <p:pic>
        <p:nvPicPr>
          <p:cNvPr id="15365" name="Picture 5" descr="C:\Users\Samsung\Downloads\imgpreview (1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071942"/>
            <a:ext cx="2200275" cy="1647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amsung\Downloads\imgpreview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89118"/>
            <a:ext cx="3143272" cy="2297006"/>
          </a:xfrm>
          <a:prstGeom prst="rect">
            <a:avLst/>
          </a:prstGeom>
          <a:noFill/>
        </p:spPr>
      </p:pic>
      <p:pic>
        <p:nvPicPr>
          <p:cNvPr id="17411" name="Picture 3" descr="C:\Users\Samsung\Downloads\imgpreview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4021" y="3714753"/>
            <a:ext cx="3422755" cy="2511980"/>
          </a:xfrm>
          <a:prstGeom prst="rect">
            <a:avLst/>
          </a:prstGeom>
          <a:noFill/>
        </p:spPr>
      </p:pic>
      <p:pic>
        <p:nvPicPr>
          <p:cNvPr id="17412" name="Picture 4" descr="C:\Users\Samsung\Downloads\imgpreview (1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071942"/>
            <a:ext cx="2133600" cy="1704975"/>
          </a:xfrm>
          <a:prstGeom prst="rect">
            <a:avLst/>
          </a:prstGeom>
          <a:noFill/>
        </p:spPr>
      </p:pic>
      <p:pic>
        <p:nvPicPr>
          <p:cNvPr id="17413" name="Picture 5" descr="C:\Users\Samsung\Downloads\imgpreview (1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1071546"/>
            <a:ext cx="2333625" cy="155257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928670"/>
            <a:ext cx="71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Основным актом о правах ребёнка в России является Федеральный закон от 24 июля 1998 г. N 124-ФЗ «Об основных гарантиях прав ребёнка в Российской Федерации».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amsung\Downloads\imgpreview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260484"/>
            <a:ext cx="2143140" cy="2392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Права несовершеннолетних детей в семье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6407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жить и воспитываться в семье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ребенка жить вместе со своими родителями.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на общение с родителями и другими родственниками.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ребенка на защиту.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выражать свое мнение.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на имя.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Имущественное право несовершеннолетних детей.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Samsung\Downloads\happy_fami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000372"/>
            <a:ext cx="2286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0207" y="642918"/>
            <a:ext cx="3023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Где защищают права детей?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92867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«Существует </a:t>
            </a:r>
            <a:r>
              <a:rPr lang="ru-RU" dirty="0" smtClean="0">
                <a:hlinkClick r:id="rId2"/>
              </a:rPr>
              <a:t>Федеральный закон от 24 июня 1999 года №120-ФЗ «Об основах системы профилактики безнадзорности и правонарушений несовершеннолетних»</a:t>
            </a:r>
            <a:r>
              <a:rPr lang="ru-RU" dirty="0" smtClean="0"/>
              <a:t>, в котором детально прописано, в какое ведомство обращаться с тем или иным вопросом»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3" y="2214554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</a:t>
            </a:r>
            <a:r>
              <a:rPr lang="ru-RU" b="1" dirty="0" smtClean="0"/>
              <a:t>. Уполномоченный </a:t>
            </a:r>
            <a:r>
              <a:rPr lang="ru-RU" b="1" dirty="0" smtClean="0"/>
              <a:t>по правам ребенка.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00306"/>
            <a:ext cx="4856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</a:t>
            </a:r>
            <a:r>
              <a:rPr lang="ru-RU" b="1" dirty="0" smtClean="0"/>
              <a:t>. Прокуратура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86059"/>
            <a:ext cx="6286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</a:t>
            </a:r>
            <a:r>
              <a:rPr lang="ru-RU" b="1" dirty="0" smtClean="0"/>
              <a:t>. Комиссия </a:t>
            </a:r>
            <a:r>
              <a:rPr lang="ru-RU" b="1" dirty="0" smtClean="0"/>
              <a:t>по делам несовершеннолетних и защите их прав.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286124"/>
            <a:ext cx="5797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</a:t>
            </a:r>
            <a:r>
              <a:rPr lang="ru-RU" b="1" dirty="0" smtClean="0"/>
              <a:t>. Органы </a:t>
            </a:r>
            <a:r>
              <a:rPr lang="ru-RU" b="1" dirty="0" smtClean="0"/>
              <a:t>опеки и попечительства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571876"/>
            <a:ext cx="5383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</a:t>
            </a:r>
            <a:r>
              <a:rPr lang="ru-RU" b="1" dirty="0" smtClean="0"/>
              <a:t>. Органы </a:t>
            </a:r>
            <a:r>
              <a:rPr lang="ru-RU" b="1" dirty="0" smtClean="0"/>
              <a:t>внутренних дел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857628"/>
            <a:ext cx="6101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</a:t>
            </a:r>
            <a:r>
              <a:rPr lang="ru-RU" b="1" dirty="0" smtClean="0"/>
              <a:t>. Орган </a:t>
            </a:r>
            <a:r>
              <a:rPr lang="ru-RU" b="1" dirty="0" smtClean="0"/>
              <a:t>управления здравоохранением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143380"/>
            <a:ext cx="5862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7</a:t>
            </a:r>
            <a:r>
              <a:rPr lang="ru-RU" b="1" dirty="0" smtClean="0"/>
              <a:t>. Орган </a:t>
            </a:r>
            <a:r>
              <a:rPr lang="ru-RU" b="1" dirty="0" smtClean="0"/>
              <a:t>управления образованием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4429132"/>
            <a:ext cx="5623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8</a:t>
            </a:r>
            <a:r>
              <a:rPr lang="ru-RU" b="1" dirty="0" smtClean="0"/>
              <a:t>. Органы </a:t>
            </a:r>
            <a:r>
              <a:rPr lang="ru-RU" b="1" dirty="0" smtClean="0"/>
              <a:t>по делам молодежи</a:t>
            </a:r>
            <a:endParaRPr lang="ru-RU" dirty="0"/>
          </a:p>
        </p:txBody>
      </p:sp>
      <p:pic>
        <p:nvPicPr>
          <p:cNvPr id="18434" name="Picture 2" descr="C:\Users\Samsung\Downloads\regobraz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393280"/>
            <a:ext cx="3984618" cy="298846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123</Words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Права ребёнка — свод прав детей, зафиксированных в международных документах по правам ребёнка. Согласно Конвенции о правах ребёнка. ребёнок — это лицо, не достигшее восемнадцати лет. На международном и национальном уровне существует множество специальных актов о правах ребёнка. Основным актом о правах ребёнка на международном уровне является Конвенция о правах ребёнка (Нью-Йорк, 20 ноября 1989 г.) — это документ о правах ребёнка из 54 статей. Все права, входящие в Конвенцию, распространяются на всех детей. </vt:lpstr>
      <vt:lpstr>Слайд 3</vt:lpstr>
      <vt:lpstr>Слайд 4</vt:lpstr>
      <vt:lpstr>Слайд 5</vt:lpstr>
      <vt:lpstr>Слайд 6</vt:lpstr>
      <vt:lpstr>Слайд 7</vt:lpstr>
      <vt:lpstr>Права несовершеннолетних детей в семье 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15</cp:revision>
  <dcterms:created xsi:type="dcterms:W3CDTF">2014-03-25T17:06:28Z</dcterms:created>
  <dcterms:modified xsi:type="dcterms:W3CDTF">2014-03-26T17:25:56Z</dcterms:modified>
</cp:coreProperties>
</file>