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2"/>
  </p:notesMasterIdLst>
  <p:sldIdLst>
    <p:sldId id="376" r:id="rId2"/>
    <p:sldId id="330" r:id="rId3"/>
    <p:sldId id="317" r:id="rId4"/>
    <p:sldId id="335" r:id="rId5"/>
    <p:sldId id="333" r:id="rId6"/>
    <p:sldId id="336" r:id="rId7"/>
    <p:sldId id="368" r:id="rId8"/>
    <p:sldId id="369" r:id="rId9"/>
    <p:sldId id="372" r:id="rId10"/>
    <p:sldId id="3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9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90548" autoAdjust="0"/>
  </p:normalViewPr>
  <p:slideViewPr>
    <p:cSldViewPr>
      <p:cViewPr>
        <p:scale>
          <a:sx n="100" d="100"/>
          <a:sy n="100" d="100"/>
        </p:scale>
        <p:origin x="-355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AC0866-E3A4-4597-B3E9-0BCCC902EC40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4F84E7-5A5F-446C-A6C7-F6AD0B300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2F698-6068-4328-A7E6-A94E5AC86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43A7-D3BE-47F7-B5C6-454C34DFF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A64A6-0BB8-4A5F-97E3-B3AA5E01F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16730-213C-4B65-95C0-870261992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4B3C-E547-4FBF-8C02-B02542276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5AFA-5F6A-464F-A908-E09CA58D1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450B4-8854-4432-B9EF-EF5BE01F5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B4FF-DD85-44B4-AF3C-6FBF7274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57DF-4A69-4AB8-A1CA-BFFF52FE7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94F0-B50D-446F-9737-1CFED6E13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EAB8D-8729-460A-AF18-DB8B11610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C24D5C1-84AD-4D7E-87E9-7BECE63C2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78" r:id="rId4"/>
    <p:sldLayoutId id="2147483984" r:id="rId5"/>
    <p:sldLayoutId id="2147483979" r:id="rId6"/>
    <p:sldLayoutId id="2147483985" r:id="rId7"/>
    <p:sldLayoutId id="2147483986" r:id="rId8"/>
    <p:sldLayoutId id="2147483987" r:id="rId9"/>
    <p:sldLayoutId id="2147483980" r:id="rId10"/>
    <p:sldLayoutId id="21474839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sz="2400" dirty="0" smtClean="0"/>
              <a:t>Гимназия- наш цветущий сад»</a:t>
            </a:r>
            <a:br>
              <a:rPr lang="ru-RU" sz="2400" dirty="0" smtClean="0"/>
            </a:br>
            <a:r>
              <a:rPr lang="ru-RU" sz="2400" dirty="0" smtClean="0"/>
              <a:t>творческий экзамен- проект ландшафтного дизайна                    МБОУ гимназия г. Гурьевска </a:t>
            </a:r>
            <a:br>
              <a:rPr lang="ru-RU" sz="2400" dirty="0" smtClean="0"/>
            </a:br>
            <a:r>
              <a:rPr lang="ru-RU" sz="2400" dirty="0" smtClean="0"/>
              <a:t>Учитель технологии-  </a:t>
            </a:r>
            <a:r>
              <a:rPr lang="ru-RU" sz="2400" dirty="0" err="1" smtClean="0"/>
              <a:t>Гамова</a:t>
            </a:r>
            <a:r>
              <a:rPr lang="ru-RU" sz="2400" dirty="0" smtClean="0"/>
              <a:t> Наталья Николаевна</a:t>
            </a:r>
            <a:endParaRPr lang="ru-RU" sz="2400" dirty="0"/>
          </a:p>
        </p:txBody>
      </p:sp>
      <p:pic>
        <p:nvPicPr>
          <p:cNvPr id="51202" name="Picture 2" descr="G:\DCIM\154CANON\IMG_5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477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                          Учащиеся возле школьной теплицы</a:t>
            </a:r>
            <a:endParaRPr lang="ru-RU" sz="2000" dirty="0"/>
          </a:p>
        </p:txBody>
      </p:sp>
      <p:pic>
        <p:nvPicPr>
          <p:cNvPr id="25603" name="Picture 2" descr="G:\DCIM\156CANON\IMG_5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1" y="1554162"/>
            <a:ext cx="5791200" cy="4618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/>
                </a:solidFill>
                <a:effectLst/>
                <a:latin typeface="Arial" charset="0"/>
              </a:rPr>
              <a:t>Актуальность проекта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8229600" cy="4754563"/>
          </a:xfrm>
        </p:spPr>
        <p:txBody>
          <a:bodyPr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/>
              <a:t>               Муниципальное бюджетное общеобразовательное учреждение </a:t>
            </a:r>
            <a:r>
              <a:rPr lang="ru-RU" sz="1400" dirty="0" err="1" smtClean="0"/>
              <a:t>Гурьевская</a:t>
            </a:r>
            <a:r>
              <a:rPr lang="ru-RU" sz="1400" dirty="0" smtClean="0"/>
              <a:t> гимназия расположена в Гурьевском районе </a:t>
            </a:r>
            <a:r>
              <a:rPr lang="ru-RU" sz="1400" dirty="0" err="1" smtClean="0"/>
              <a:t>Калининрадской</a:t>
            </a:r>
            <a:r>
              <a:rPr lang="ru-RU" sz="1400" dirty="0" smtClean="0"/>
              <a:t> области, на самом запади России. На территории </a:t>
            </a:r>
            <a:r>
              <a:rPr lang="ru-RU" sz="1400" dirty="0" err="1" smtClean="0"/>
              <a:t>Гурьевской</a:t>
            </a:r>
            <a:r>
              <a:rPr lang="ru-RU" sz="1400" dirty="0" smtClean="0"/>
              <a:t> гимназии находится несколько клумб, альпинарий, миксбордеров, которые во время цветения очень красивы. Есть три декоративных водоёма, сделанные руками гимназистов. Актуальность проекта состоит в улучшение экологической и эстетической обстановки на пришкольной территории и в том, что на озеленение пришкольной территории цветами, необходимо минимальные затраты на закупку цветочных семян. Так как ещё с осени учащиеся собирают семена, а затем выращивают в школьной теплице цветочную рассаду и потом высаживают в открытый грунт по утверждённому проекту. Настоящая любовь к растениям невозможна без знаний о них. Поэтому надо собрать рекомендации об уходе за ними. Выращивание растений – это увлекательный творческий процесс.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Цель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21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/>
              <a:t>  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/>
              <a:t>Оформление пришкольного участка цветочно-декоративными культурами и создание условий для экологического образования и воспитания школьников.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Задачи проекта: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400" dirty="0" smtClean="0"/>
              <a:t>       -создание инициативных групп для реализации проектной деятельности;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400" dirty="0" smtClean="0"/>
              <a:t>       - организация  эстетически и экологически привлекательного пространства возле гимназии;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400" dirty="0" smtClean="0"/>
              <a:t>       - исследование экологического состояния почвы;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400" dirty="0" smtClean="0"/>
              <a:t>       -изучение основных правил создания цветников;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400" dirty="0" smtClean="0"/>
              <a:t>        -подготовка семян, цветочной рассады, эскизов цветочной композиции;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400" dirty="0" smtClean="0"/>
              <a:t>        -улучшение экологической обстановки на прилегающей к ней территории за счет    зеленых насаждений и цветов;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400" dirty="0" smtClean="0"/>
              <a:t>        - воспитание трудолюбия, любви к своей гимназии, бережного отношения к природе.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84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br>
              <a:rPr lang="ru-RU" sz="3200" dirty="0" smtClean="0">
                <a:solidFill>
                  <a:schemeClr val="accent2"/>
                </a:solidFill>
              </a:rPr>
            </a:b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609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900" dirty="0" smtClean="0">
                <a:solidFill>
                  <a:schemeClr val="accent2"/>
                </a:solidFill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</a:rPr>
              <a:t>Тип проекта </a:t>
            </a:r>
            <a:r>
              <a:rPr lang="ru-RU" sz="1400" dirty="0" smtClean="0">
                <a:solidFill>
                  <a:schemeClr val="accent2"/>
                </a:solidFill>
              </a:rPr>
              <a:t>- </a:t>
            </a:r>
            <a:r>
              <a:rPr lang="ru-RU" sz="1400" dirty="0" smtClean="0"/>
              <a:t>практико-ориентированный </a:t>
            </a:r>
            <a:r>
              <a:rPr lang="ru-RU" sz="1400" dirty="0" err="1" smtClean="0"/>
              <a:t>межпредметный</a:t>
            </a:r>
            <a:endParaRPr lang="ru-RU" sz="1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accent2"/>
                </a:solidFill>
              </a:rPr>
              <a:t> Участники проекта </a:t>
            </a:r>
            <a:r>
              <a:rPr lang="ru-RU" sz="1400" b="1" dirty="0" smtClean="0"/>
              <a:t>- </a:t>
            </a:r>
            <a:r>
              <a:rPr lang="ru-RU" sz="1400" dirty="0" smtClean="0"/>
              <a:t>ученики 5-6 классов, учителя  технологии, биологии и работники теплицы.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accent2"/>
                </a:solidFill>
              </a:rPr>
              <a:t>Основное содержание проекта</a:t>
            </a:r>
            <a:endParaRPr lang="ru-RU" sz="140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Подготовительный этап. </a:t>
            </a:r>
            <a:r>
              <a:rPr lang="ru-RU" sz="1400" dirty="0" smtClean="0"/>
              <a:t> Его основной задачей является создание условий для успешной реализации программы. Он включает в себя: написание программы, ее обсуждение; решение организационных вопросов.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Основной этап  </a:t>
            </a:r>
            <a:r>
              <a:rPr lang="ru-RU" sz="1400" dirty="0" smtClean="0"/>
              <a:t>предполагает организацию деятельности по реализации целей и задач программы. Она предусматривает следующие направления работы:</a:t>
            </a:r>
          </a:p>
          <a:p>
            <a:pPr eaLnBrk="1" hangingPunct="1">
              <a:buNone/>
            </a:pPr>
            <a:r>
              <a:rPr lang="ru-RU" sz="1400" dirty="0" smtClean="0"/>
              <a:t>-реализация образовательных программ;</a:t>
            </a:r>
          </a:p>
          <a:p>
            <a:pPr eaLnBrk="1" hangingPunct="1">
              <a:buNone/>
            </a:pPr>
            <a:r>
              <a:rPr lang="ru-RU" sz="1400" dirty="0" smtClean="0"/>
              <a:t>-исследование экологического состояния почвы;</a:t>
            </a:r>
          </a:p>
          <a:p>
            <a:pPr eaLnBrk="1" hangingPunct="1">
              <a:buNone/>
            </a:pPr>
            <a:r>
              <a:rPr lang="ru-RU" sz="1400" dirty="0" smtClean="0"/>
              <a:t>-подготовка посадочного материала – семян цветов;</a:t>
            </a:r>
          </a:p>
          <a:p>
            <a:pPr eaLnBrk="1" hangingPunct="1">
              <a:buNone/>
            </a:pPr>
            <a:r>
              <a:rPr lang="ru-RU" sz="1400" dirty="0" smtClean="0"/>
              <a:t>-выращивание рассады;</a:t>
            </a:r>
          </a:p>
          <a:p>
            <a:pPr eaLnBrk="1" hangingPunct="1">
              <a:buNone/>
            </a:pPr>
            <a:r>
              <a:rPr lang="ru-RU" sz="1400" dirty="0" smtClean="0"/>
              <a:t>-работы по благоустройству школьной территории;  </a:t>
            </a:r>
          </a:p>
          <a:p>
            <a:pPr eaLnBrk="1" hangingPunct="1">
              <a:buNone/>
            </a:pPr>
            <a:r>
              <a:rPr lang="ru-RU" sz="1400" dirty="0" smtClean="0"/>
              <a:t>-составление схем посадки цветов на клумбах;</a:t>
            </a:r>
          </a:p>
          <a:p>
            <a:pPr eaLnBrk="1" hangingPunct="1">
              <a:buNone/>
            </a:pPr>
            <a:r>
              <a:rPr lang="ru-RU" sz="1400" dirty="0" smtClean="0"/>
              <a:t>-уход за посадками: полив, прополка, подкормка;</a:t>
            </a:r>
          </a:p>
          <a:p>
            <a:pPr eaLnBrk="1" hangingPunct="1">
              <a:buNone/>
            </a:pPr>
            <a:r>
              <a:rPr lang="ru-RU" sz="1400" dirty="0" smtClean="0"/>
              <a:t>-участие школьников в конкурсе: “создание эскизов “Цветы вокруг школы”.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На заключительном этапе </a:t>
            </a:r>
            <a:r>
              <a:rPr lang="ru-RU" sz="1400" dirty="0" smtClean="0"/>
              <a:t> проводятся анализ деятельности по реализации программы; подведение итогов. </a:t>
            </a:r>
          </a:p>
          <a:p>
            <a:pPr eaLnBrk="1" hangingPunct="1">
              <a:buFont typeface="Wingdings" pitchFamily="2" charset="2"/>
              <a:buNone/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/>
                </a:solidFill>
              </a:rPr>
              <a:t>План реализации проекта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305800" cy="5379597"/>
        </p:xfrm>
        <a:graphic>
          <a:graphicData uri="http://schemas.openxmlformats.org/drawingml/2006/table">
            <a:tbl>
              <a:tblPr/>
              <a:tblGrid>
                <a:gridCol w="609600"/>
                <a:gridCol w="3276600"/>
                <a:gridCol w="1600200"/>
                <a:gridCol w="2819400"/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11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82550" marR="0" lvl="0" indent="-11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плана пришкольного участка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11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школьников 5-6 классов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Отв. учитель технологии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схем посадки цветов на клумбах, альпинариях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11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marR="0" lvl="0" indent="-11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школьников  5-6 классов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Отв. учитель технологии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Покупка семян цветов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11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Отв. работник теплицы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Заготовка ящиков под рассаду цветов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11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школьников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класса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Отв. учитель технологии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Посев семян цветов в ящики, уход за ними. Наблюдения за рассадой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11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март-май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школьников 5-6 классов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Отв. учитель биологии и технологии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экологического состояния почвы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11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школьников 5-6 классов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Отв. учитель технологии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почвы для посадки рассады в открытый грунт - на клумбы, </a:t>
                      </a:r>
                    </a:p>
                    <a:p>
                      <a:pPr marL="0" marR="0" lvl="0" indent="79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альпинарии, миксбордеры, рабатки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11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школьников 5-6 классов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Отв. учитель биологии, технологии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Творческий  экзамен  «Гимназия – наш цветущий сад»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11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Ученики 6 класса                        Отв. учитель технологии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2174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Уход и наблюдения за цветочными растениями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1111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май-сентябрь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школьников 4-8 классов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9525" marR="0" lvl="0" indent="-9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учителя, отвечающие за практику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/>
                </a:solidFill>
              </a:rPr>
              <a:t>Ожидаемые результаты:</a:t>
            </a:r>
            <a:br>
              <a:rPr lang="ru-RU" sz="3200" dirty="0" smtClean="0">
                <a:solidFill>
                  <a:schemeClr val="accent2"/>
                </a:solidFill>
              </a:rPr>
            </a:b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ru-RU" sz="1400" dirty="0" smtClean="0"/>
              <a:t>- развитие у школьников элементарных практических навыков по способам выращивания цветочных культур;</a:t>
            </a:r>
          </a:p>
          <a:p>
            <a:pPr eaLnBrk="1" hangingPunct="1">
              <a:buNone/>
            </a:pPr>
            <a:r>
              <a:rPr lang="ru-RU" sz="1400" dirty="0" smtClean="0"/>
              <a:t>- воспитание ответственного отношения к трудовой деятельности, любви и бережного отношения к природе своей школы;</a:t>
            </a:r>
          </a:p>
          <a:p>
            <a:pPr eaLnBrk="1" hangingPunct="1">
              <a:buNone/>
            </a:pPr>
            <a:r>
              <a:rPr lang="ru-RU" sz="1400" dirty="0" smtClean="0"/>
              <a:t>- приобретение школьниками знаниями о декоративных растениях;</a:t>
            </a:r>
          </a:p>
          <a:p>
            <a:pPr eaLnBrk="1" hangingPunct="1">
              <a:buNone/>
            </a:pPr>
            <a:r>
              <a:rPr lang="ru-RU" sz="1400" dirty="0" smtClean="0"/>
              <a:t>- формирование навыков исследовательской деятельности;</a:t>
            </a:r>
          </a:p>
          <a:p>
            <a:pPr eaLnBrk="1" hangingPunct="1">
              <a:buNone/>
            </a:pPr>
            <a:r>
              <a:rPr lang="ru-RU" sz="1400" dirty="0" smtClean="0"/>
              <a:t>- улучшение эстетического вида территории школы.</a:t>
            </a:r>
          </a:p>
          <a:p>
            <a:pPr eaLnBrk="1" hangingPunct="1"/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dirty="0" smtClean="0"/>
              <a:t>Подготовка земли для посева цветочных семян на рассаду в школьной теплице 2.04.2013. ученик 6 </a:t>
            </a:r>
            <a:r>
              <a:rPr lang="ru-RU" sz="2200" dirty="0" smtClean="0"/>
              <a:t>«В» </a:t>
            </a:r>
            <a:r>
              <a:rPr lang="ru-RU" sz="2200" dirty="0" err="1" smtClean="0"/>
              <a:t>сергеев</a:t>
            </a:r>
            <a:r>
              <a:rPr lang="ru-RU" sz="2200" dirty="0" smtClean="0"/>
              <a:t> </a:t>
            </a:r>
            <a:r>
              <a:rPr lang="ru-RU" sz="2200" dirty="0" err="1" smtClean="0"/>
              <a:t>михаил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9" name="Picture 2" descr="G:\DCIM\156CANON\IMG_5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1" y="1828800"/>
            <a:ext cx="48006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/>
              <a:t>                                         Увлажнение почвы</a:t>
            </a:r>
            <a:endParaRPr lang="ru-RU" sz="2000" dirty="0"/>
          </a:p>
        </p:txBody>
      </p:sp>
      <p:pic>
        <p:nvPicPr>
          <p:cNvPr id="20483" name="Picture 2" descr="G:\DCIM\156CANON\IMG_5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0363" y="1828800"/>
            <a:ext cx="4846637" cy="362278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/>
              <a:t>                         Посев семян </a:t>
            </a:r>
            <a:r>
              <a:rPr lang="ru-RU" sz="2000" dirty="0" err="1" smtClean="0"/>
              <a:t>тагетеса</a:t>
            </a:r>
            <a:r>
              <a:rPr lang="ru-RU" sz="2000" dirty="0" smtClean="0"/>
              <a:t> (бархатцы)</a:t>
            </a:r>
            <a:endParaRPr lang="ru-RU" sz="2000" dirty="0"/>
          </a:p>
        </p:txBody>
      </p:sp>
      <p:pic>
        <p:nvPicPr>
          <p:cNvPr id="23555" name="Picture 2" descr="G:\DCIM\156CANON\IMG_5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0363" y="1554162"/>
            <a:ext cx="4465637" cy="3856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1797</TotalTime>
  <Words>647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«Гимназия- наш цветущий сад» творческий экзамен- проект ландшафтного дизайна                    МБОУ гимназия г. Гурьевска  Учитель технологии-  Гамова Наталья Николаевна</vt:lpstr>
      <vt:lpstr>Актуальность проекта</vt:lpstr>
      <vt:lpstr>Цель проекта</vt:lpstr>
      <vt:lpstr>   </vt:lpstr>
      <vt:lpstr>План реализации проекта</vt:lpstr>
      <vt:lpstr>Ожидаемые результаты: </vt:lpstr>
      <vt:lpstr>Подготовка земли для посева цветочных семян на рассаду в школьной теплице 2.04.2013. ученик 6 «В» сергеев михаил </vt:lpstr>
      <vt:lpstr>                                         Увлажнение почвы</vt:lpstr>
      <vt:lpstr>                         Посев семян тагетеса (бархатцы)</vt:lpstr>
      <vt:lpstr>                          Учащиеся возле школьной теплицы</vt:lpstr>
    </vt:vector>
  </TitlesOfParts>
  <Company>ВНИИГиСПР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физиологически-активных веществ на повышение андрогенеза in vitro  у земляники</dc:title>
  <dc:creator>Биотехнология</dc:creator>
  <cp:lastModifiedBy>Олег</cp:lastModifiedBy>
  <cp:revision>351</cp:revision>
  <dcterms:created xsi:type="dcterms:W3CDTF">2009-09-18T04:41:25Z</dcterms:created>
  <dcterms:modified xsi:type="dcterms:W3CDTF">2013-04-09T13:25:15Z</dcterms:modified>
</cp:coreProperties>
</file>