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8" r:id="rId3"/>
    <p:sldId id="263" r:id="rId4"/>
    <p:sldId id="269" r:id="rId5"/>
    <p:sldId id="259" r:id="rId6"/>
    <p:sldId id="265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0887" autoAdjust="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8BEDF4-33BF-4FCE-93BC-1A44AF9765B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D0EA68-34A6-46F4-90D6-A44C2BB8E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Муниципальное бюджетное общеобразовательное учреждение   лицей № 66 г. Липецк   </a:t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имени Героя Советского Союза С.П.Меркулова                                                                                                                 Методическое объединение учителей технологии </a:t>
            </a:r>
            <a:b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План-конспект</a:t>
            </a: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открытого урока по теме: </a:t>
            </a: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«Опиливание заготовок из сортового проката»</a:t>
            </a:r>
            <a:r>
              <a:rPr lang="ru-RU" sz="4800" b="1" dirty="0" smtClean="0"/>
              <a:t>  </a:t>
            </a:r>
            <a:endParaRPr lang="ru-RU" sz="4800" dirty="0" smtClean="0"/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Предмет:</a:t>
            </a:r>
            <a:r>
              <a:rPr lang="ru-RU" sz="4800" dirty="0" smtClean="0"/>
              <a:t>      </a:t>
            </a:r>
            <a:r>
              <a:rPr lang="ru-RU" sz="4800" b="1" i="1" dirty="0" smtClean="0"/>
              <a:t>Технология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Учитель: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4800" dirty="0" smtClean="0"/>
              <a:t>     </a:t>
            </a:r>
            <a:r>
              <a:rPr lang="ru-RU" sz="4800" b="1" dirty="0" smtClean="0">
                <a:solidFill>
                  <a:srgbClr val="C00000"/>
                </a:solidFill>
              </a:rPr>
              <a:t>Макаров Александр Анатольевич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Цель урока:</a:t>
            </a: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4800" dirty="0" smtClean="0">
                <a:solidFill>
                  <a:srgbClr val="00B050"/>
                </a:solidFill>
              </a:rPr>
              <a:t>Ознакомить учащихся с приемами опиливания заготовок из сортового проката при помощи напильников, формой и назначением различных напильников, научить школьников правильно выбирать инструмент в зависимости от технических требований, предъявляемых к обрабатываемым поверхностям деталей, научить приемам работы и правилам безопасного труда.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Тип урока</a:t>
            </a:r>
            <a:r>
              <a:rPr lang="ru-RU" sz="4800" b="1" i="1" dirty="0" smtClean="0"/>
              <a:t>:</a:t>
            </a:r>
            <a:r>
              <a:rPr lang="ru-RU" sz="4800" b="1" dirty="0" smtClean="0"/>
              <a:t>      комбинированный.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Метод обучения</a:t>
            </a:r>
            <a:r>
              <a:rPr lang="ru-RU" sz="4800" b="1" i="1" dirty="0" smtClean="0"/>
              <a:t>:</a:t>
            </a:r>
            <a:r>
              <a:rPr lang="ru-RU" sz="4800" dirty="0" smtClean="0"/>
              <a:t>    </a:t>
            </a:r>
            <a:r>
              <a:rPr lang="ru-RU" sz="4800" b="1" dirty="0" smtClean="0"/>
              <a:t>рассказ, показ, беседа, самостоятельная работа.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Время:</a:t>
            </a: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ru-RU" sz="4800" b="1" dirty="0" smtClean="0"/>
              <a:t>2 часа.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Место проведения урока:</a:t>
            </a:r>
            <a:r>
              <a:rPr lang="ru-RU" sz="4800" dirty="0" smtClean="0"/>
              <a:t>    </a:t>
            </a:r>
            <a:r>
              <a:rPr lang="ru-RU" sz="4800" b="1" dirty="0" smtClean="0"/>
              <a:t>учебная мастерская.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Оборудование и инструменты:</a:t>
            </a:r>
            <a:r>
              <a:rPr lang="ru-RU" sz="4800" i="1" dirty="0" smtClean="0"/>
              <a:t>   </a:t>
            </a:r>
            <a:r>
              <a:rPr lang="ru-RU" sz="4800" dirty="0" smtClean="0"/>
              <a:t> </a:t>
            </a:r>
            <a:r>
              <a:rPr lang="ru-RU" sz="4800" b="1" dirty="0" smtClean="0"/>
              <a:t>слесарный верстак, комплект напильников, заготовки из сортового проката.</a:t>
            </a:r>
          </a:p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Обеспечение урока:</a:t>
            </a: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4800" dirty="0" smtClean="0"/>
              <a:t>- </a:t>
            </a:r>
            <a:r>
              <a:rPr lang="ru-RU" sz="4800" b="1" dirty="0" smtClean="0"/>
              <a:t>«Технология. Трудовое обучение»: Учебник для учащихся 6 класса        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   (вариант для мальчиков) общеобразовательной школы./ Под ред.     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   В.Д.Симоненко. – М.: «</a:t>
            </a:r>
            <a:r>
              <a:rPr lang="ru-RU" sz="4800" b="1" dirty="0" err="1" smtClean="0"/>
              <a:t>Вентана-Граф</a:t>
            </a:r>
            <a:r>
              <a:rPr lang="ru-RU" sz="4800" b="1" dirty="0" smtClean="0"/>
              <a:t>», 2010 . 182 с.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- Рабочая тетрадь. Технология. Пособие к учебнику, 2010 г.;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- Авторские наглядные пособия по теме;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- карточки-тесты по теме.</a:t>
            </a:r>
          </a:p>
          <a:p>
            <a:pPr>
              <a:buNone/>
            </a:pPr>
            <a:r>
              <a:rPr lang="ru-RU" sz="4800" b="1" dirty="0" smtClean="0"/>
              <a:t>                                                       - карточка задание для практической работы 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642918"/>
            <a:ext cx="7406640" cy="250033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Опиливание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– наиболее распространенная слесарная операция, заключающаяся в снятии  слоя металла (припуска)   с поверхности заготовки, чтобы придать обрабатываемой детали необходимые форму и размеры, указанные в чертежах или технологической карте, при помощи специального инструмента – </a:t>
            </a:r>
            <a:r>
              <a:rPr lang="ru-RU" sz="2700" b="1" i="1" dirty="0" smtClean="0">
                <a:solidFill>
                  <a:schemeClr val="accent4">
                    <a:lumMod val="50000"/>
                  </a:schemeClr>
                </a:solidFill>
              </a:rPr>
              <a:t>напильников</a:t>
            </a:r>
            <a:r>
              <a:rPr lang="ru-RU" sz="2200" b="1" i="1" dirty="0" smtClean="0"/>
              <a:t>.  </a:t>
            </a:r>
            <a:br>
              <a:rPr lang="ru-RU" sz="2200" b="1" i="1" dirty="0" smtClean="0"/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7215238" cy="307183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Сущность </a:t>
            </a:r>
            <a:r>
              <a:rPr lang="ru-RU" b="1" i="1" dirty="0">
                <a:solidFill>
                  <a:srgbClr val="C00000"/>
                </a:solidFill>
              </a:rPr>
              <a:t>опиливания заключается в срезании мелких частиц металла (опилок) </a:t>
            </a:r>
            <a:r>
              <a:rPr lang="ru-RU" b="1" i="1" dirty="0" smtClean="0">
                <a:solidFill>
                  <a:srgbClr val="C00000"/>
                </a:solidFill>
              </a:rPr>
              <a:t>отдельными резцам</a:t>
            </a:r>
          </a:p>
          <a:p>
            <a:endParaRPr lang="ru-RU" b="1" i="1" dirty="0" smtClean="0">
              <a:solidFill>
                <a:srgbClr val="C00000"/>
              </a:solidFill>
            </a:endParaRPr>
          </a:p>
          <a:p>
            <a:endParaRPr lang="ru-RU" b="1" i="1" dirty="0" smtClean="0">
              <a:solidFill>
                <a:srgbClr val="C00000"/>
              </a:solidFill>
            </a:endParaRPr>
          </a:p>
          <a:p>
            <a:endParaRPr lang="ru-RU" sz="6000" b="1" i="1" dirty="0" smtClean="0">
              <a:solidFill>
                <a:srgbClr val="C00000"/>
              </a:solidFill>
            </a:endParaRPr>
          </a:p>
          <a:p>
            <a:endParaRPr lang="ru-RU" sz="6000" b="1" i="1" dirty="0" smtClean="0">
              <a:solidFill>
                <a:srgbClr val="C00000"/>
              </a:solidFill>
            </a:endParaRPr>
          </a:p>
          <a:p>
            <a:endParaRPr lang="ru-RU" sz="6000" b="1" i="1" dirty="0" smtClean="0">
              <a:solidFill>
                <a:srgbClr val="C00000"/>
              </a:solidFill>
            </a:endParaRPr>
          </a:p>
          <a:p>
            <a:endParaRPr lang="ru-RU" sz="6000" b="1" i="1" dirty="0" smtClean="0">
              <a:solidFill>
                <a:srgbClr val="C00000"/>
              </a:solidFill>
            </a:endParaRPr>
          </a:p>
          <a:p>
            <a:endParaRPr lang="ru-RU" sz="6000" b="1" i="1" dirty="0" smtClean="0">
              <a:solidFill>
                <a:srgbClr val="C00000"/>
              </a:solidFill>
            </a:endParaRPr>
          </a:p>
          <a:p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500570"/>
            <a:ext cx="664373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Виды обработки при  опиливании</a:t>
            </a:r>
            <a:endParaRPr lang="ru-RU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rot="5400000">
            <a:off x="2715406" y="52141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7144562" y="52141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1785918" y="5500702"/>
            <a:ext cx="2143140" cy="285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Черновая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143372" y="5500702"/>
            <a:ext cx="1928826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Чистовая</a:t>
            </a:r>
            <a:endParaRPr lang="ru-RU" i="1" dirty="0"/>
          </a:p>
        </p:txBody>
      </p:sp>
      <p:cxnSp>
        <p:nvCxnSpPr>
          <p:cNvPr id="75" name="Прямая со стрелкой 74"/>
          <p:cNvCxnSpPr>
            <a:stCxn id="4" idx="2"/>
            <a:endCxn id="73" idx="0"/>
          </p:cNvCxnSpPr>
          <p:nvPr/>
        </p:nvCxnSpPr>
        <p:spPr>
          <a:xfrm rot="5400000">
            <a:off x="4857752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286512" y="5500702"/>
            <a:ext cx="214314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Отделочная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\Мои документы\img0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4429132"/>
            <a:ext cx="1928826" cy="1143008"/>
          </a:xfrm>
          <a:prstGeom prst="rect">
            <a:avLst/>
          </a:prstGeom>
          <a:noFill/>
        </p:spPr>
      </p:pic>
      <p:pic>
        <p:nvPicPr>
          <p:cNvPr id="16" name="Picture 3" descr="C:\Documents and Settings\1\Мои документы\img02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3857628"/>
            <a:ext cx="2071702" cy="77688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258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Инструменты и приспособления для опиливания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1432560" y="1071546"/>
            <a:ext cx="7282844" cy="5572164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Напильник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        а – общий вид;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        б– профили насечек: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1 – одинарная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2 – двойная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3 – рашпильная</a:t>
            </a: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Каждая насечка – зуб напильника – имеет форму клина. Напильники изготавливают из инструментальной стали.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</a:t>
            </a:r>
            <a:r>
              <a:rPr lang="ru-RU" sz="1800" b="1" dirty="0" smtClean="0">
                <a:solidFill>
                  <a:srgbClr val="C00000"/>
                </a:solidFill>
              </a:rPr>
              <a:t>Они делятся на: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 напильники общего ……..    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…….. </a:t>
            </a:r>
            <a:r>
              <a:rPr lang="ru-RU" sz="1400" b="1" dirty="0" smtClean="0">
                <a:solidFill>
                  <a:srgbClr val="0070C0"/>
                </a:solidFill>
              </a:rPr>
              <a:t>выполнение </a:t>
            </a:r>
            <a:r>
              <a:rPr lang="ru-RU" sz="1400" b="1" dirty="0" err="1" smtClean="0">
                <a:solidFill>
                  <a:srgbClr val="0070C0"/>
                </a:solidFill>
              </a:rPr>
              <a:t>общеслесарных</a:t>
            </a:r>
            <a:r>
              <a:rPr lang="ru-RU" sz="1400" b="1" dirty="0" smtClean="0">
                <a:solidFill>
                  <a:srgbClr val="0070C0"/>
                </a:solidFill>
              </a:rPr>
              <a:t> работ -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  назначения                                                                                                             опиливание заготовок различных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форм и сечений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 - </a:t>
            </a:r>
            <a:r>
              <a:rPr lang="ru-RU" sz="1400" b="1" dirty="0" smtClean="0">
                <a:solidFill>
                  <a:srgbClr val="00B050"/>
                </a:solidFill>
              </a:rPr>
              <a:t>надфили ….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……………………  </a:t>
            </a:r>
            <a:r>
              <a:rPr lang="ru-RU" sz="1400" b="1" dirty="0" smtClean="0">
                <a:solidFill>
                  <a:srgbClr val="00B050"/>
                </a:solidFill>
              </a:rPr>
              <a:t>зачистка деталей, выполнение лекальных и                      </a:t>
            </a:r>
          </a:p>
          <a:p>
            <a:r>
              <a:rPr lang="ru-RU" sz="1400" b="1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                граверных работ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- Рашпили  ………………………………………..                                                               …обработка мягких металлов ,  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tx1"/>
                </a:solidFill>
              </a:rPr>
              <a:t>кости, каучука, кожи и других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материалов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</a:t>
            </a:r>
          </a:p>
          <a:p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Рисунок 11" descr="img021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14876" y="1000108"/>
            <a:ext cx="3571900" cy="1857388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 rot="10800000">
            <a:off x="2143108" y="3571876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035951" y="367903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1893869" y="4393413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Documents and Settings\1\Мои документы\img02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5072074"/>
            <a:ext cx="2000264" cy="11430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86766" cy="4261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Типы напильников по профилю сечения рабочей части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000100" y="928670"/>
            <a:ext cx="700092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зависимости от формы обрабатываемой поверхности заготовки выбирают напильники того или иного профиля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8153400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</a:t>
            </a:r>
            <a:r>
              <a:rPr lang="ru-RU" sz="1400" dirty="0" smtClean="0"/>
              <a:t>а – плоские – опиливание наружных и внутренних плоских                                                                                                      </a:t>
            </a:r>
            <a:r>
              <a:rPr lang="ru-RU" sz="1400" dirty="0" err="1" smtClean="0"/>
              <a:t>плоских</a:t>
            </a:r>
            <a:r>
              <a:rPr lang="ru-RU" sz="1400" dirty="0" smtClean="0"/>
              <a:t> поверхностей    </a:t>
            </a:r>
          </a:p>
          <a:p>
            <a:r>
              <a:rPr lang="ru-RU" sz="1400" dirty="0" smtClean="0"/>
              <a:t>                                                                                          б - полукруглые  - опиливание вогнутых и плоских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поверхностей , углов более ЗО˚</a:t>
            </a:r>
          </a:p>
          <a:p>
            <a:r>
              <a:rPr lang="ru-RU" sz="1400" dirty="0" smtClean="0"/>
              <a:t>                                                                                           в – квадратные – опиливание квадратных, 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прямоугольных отверстий и узких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плоскостей</a:t>
            </a:r>
          </a:p>
          <a:p>
            <a:r>
              <a:rPr lang="ru-RU" sz="1400" dirty="0" smtClean="0"/>
              <a:t>                                                                                           г – трехгранные – распиливание трехгранных и многогранных о                                                                                              многогранных отверстий     </a:t>
            </a:r>
          </a:p>
          <a:p>
            <a:r>
              <a:rPr lang="ru-RU" sz="1400" dirty="0" smtClean="0"/>
              <a:t>                                                                                           </a:t>
            </a:r>
            <a:r>
              <a:rPr lang="ru-RU" sz="1400" dirty="0" err="1" smtClean="0"/>
              <a:t>д</a:t>
            </a:r>
            <a:r>
              <a:rPr lang="ru-RU" sz="1400" dirty="0" smtClean="0"/>
              <a:t> – круглые           – распиливание круглых и овальных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 отверстий</a:t>
            </a:r>
          </a:p>
          <a:p>
            <a:r>
              <a:rPr lang="ru-RU" sz="1400" dirty="0" smtClean="0"/>
              <a:t>                                                                                           е -  ромбические – опиливание зубьев, пазов и углов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более ЗО˚</a:t>
            </a:r>
          </a:p>
          <a:p>
            <a:r>
              <a:rPr lang="ru-RU" sz="1400" dirty="0" smtClean="0"/>
              <a:t>                                                                                           ж – ножевые – опиливание узких пазов, канавок и углов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 свыше 10˚</a:t>
            </a:r>
            <a:endParaRPr lang="ru-RU" dirty="0"/>
          </a:p>
        </p:txBody>
      </p:sp>
      <p:pic>
        <p:nvPicPr>
          <p:cNvPr id="10" name="Picture 2" descr="C:\Documents and Settings\1\Мои документы\img02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928802"/>
            <a:ext cx="3179456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400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Приспособления для опиливания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071546"/>
            <a:ext cx="4861754" cy="564360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1400" dirty="0" smtClean="0"/>
              <a:t>Опиливание деталей сложной формы. Производится до касания напильником закаленной поверхности  копира.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Опиливание пакета заготовок из тонколистового металла в цельной рамке. Производится до касания напильником закаленной поверхности рамки.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Опиливание пакета заготовок из тонколистового металла в раздвижной рамке. Производится до касания напильником закаленной поверхности рамки.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Опиливание плоскостей, расположенных под прямым углом, без контроля их угольником</a:t>
            </a:r>
          </a:p>
        </p:txBody>
      </p:sp>
      <p:pic>
        <p:nvPicPr>
          <p:cNvPr id="2051" name="Picture 3" descr="C:\Documents and Settings\1\Мои документы\img0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643182"/>
            <a:ext cx="2500330" cy="4083874"/>
          </a:xfrm>
          <a:prstGeom prst="rect">
            <a:avLst/>
          </a:prstGeom>
          <a:noFill/>
        </p:spPr>
      </p:pic>
      <p:pic>
        <p:nvPicPr>
          <p:cNvPr id="2052" name="Picture 4" descr="C:\Documents and Settings\1\Мои документы\img04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7" y="1071546"/>
            <a:ext cx="2571769" cy="15430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6859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Приемы работы при опиливании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785794"/>
            <a:ext cx="5361820" cy="56436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/>
              <a:t>При выполнении данной операции корпус держите прямо с разворотом по углом 45˚ к линии оси тисков. Правая рука в локтевом изгибе образует в исходном положении угол 90˚  Левую ногу отведите вперед и влево на полшага.  Угол между осями ступней выдерживайте примерно равным 40…60˚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Правой рукой возьмите так, чтобы ручка упиралась в ладонь,</a:t>
            </a:r>
          </a:p>
          <a:p>
            <a:pPr>
              <a:buNone/>
            </a:pPr>
            <a:r>
              <a:rPr lang="ru-RU" sz="1400" dirty="0" smtClean="0"/>
              <a:t>         четыре пальца обхватывали ее снизу, а большой палец           находился сверху.  Ладонь левой руки наложите на носок</a:t>
            </a:r>
          </a:p>
          <a:p>
            <a:pPr>
              <a:buNone/>
            </a:pPr>
            <a:r>
              <a:rPr lang="ru-RU" sz="1400" dirty="0" smtClean="0"/>
              <a:t>         напильника на расстоянии 20…30 мм   от его края.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В исходном положении нажим левой рукой делайте наибольшим, а правой рукой – наименьшим. При рабочем ходе нажим левой рукой уменьшайте, а правой – увеличивайте.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400" dirty="0"/>
          </a:p>
        </p:txBody>
      </p:sp>
      <p:pic>
        <p:nvPicPr>
          <p:cNvPr id="1026" name="Picture 2" descr="C:\Documents and Settings\1\Мои документы\img0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785793"/>
            <a:ext cx="2088188" cy="2143141"/>
          </a:xfrm>
          <a:prstGeom prst="rect">
            <a:avLst/>
          </a:prstGeom>
          <a:noFill/>
        </p:spPr>
      </p:pic>
      <p:pic>
        <p:nvPicPr>
          <p:cNvPr id="1027" name="Picture 3" descr="C:\Documents and Settings\1\Мои документы\img02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3071809"/>
            <a:ext cx="2071702" cy="33575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400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Способы  опиливания заготовок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500166" y="1071546"/>
            <a:ext cx="3571900" cy="928694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Способы закрепления деталей при опиливании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357818" y="1071546"/>
            <a:ext cx="3500462" cy="928694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Способы обработки плоскостей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286116" y="71435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072330" y="714356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Documents and Settings\1\Мои документы\img0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000240"/>
            <a:ext cx="3583330" cy="2071702"/>
          </a:xfrm>
          <a:prstGeom prst="rect">
            <a:avLst/>
          </a:prstGeom>
          <a:noFill/>
        </p:spPr>
      </p:pic>
      <p:pic>
        <p:nvPicPr>
          <p:cNvPr id="2052" name="Picture 4" descr="C:\Documents and Settings\1\Мои документы\img0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2000240"/>
            <a:ext cx="3489182" cy="2071702"/>
          </a:xfrm>
          <a:prstGeom prst="rect">
            <a:avLst/>
          </a:prstGeom>
          <a:noFill/>
        </p:spPr>
      </p:pic>
      <p:pic>
        <p:nvPicPr>
          <p:cNvPr id="2053" name="Picture 5" descr="C:\Documents and Settings\1\Мои документы\img02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4214818"/>
            <a:ext cx="357190" cy="35719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928794" y="4214818"/>
            <a:ext cx="6929486" cy="23574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1400" dirty="0" smtClean="0"/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Надежно закрепляйте заготовку.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Не поджимайте пальцы левой руки при обратном ходе напильника.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 Проверяйте прочность насадки ручки напильника и ее исправность. 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 Не проверяйте качество опиливания на ощупь.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 Храните напильники так, чтобы их насечки не соприкасались друг с другом.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 Не допускайте падения напильников и заготовок на пол.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C00000"/>
                </a:solidFill>
              </a:rPr>
              <a:t>    Не сдувайте стружку и опилки и не сметайте их руками. Используйте для этого           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      щетку-сметку.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-    По окончании работы напильники следует очистить от пыли, грязи, масляных            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      веществ и сдать из бригадиру класса.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</TotalTime>
  <Words>537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Муниципальное бюджетное общеобразовательное учреждение   лицей № 66 г. Липецк    имени Героя Советского Союза С.П.Меркулова                                                                                                                 Методическое объединение учителей технологии    </vt:lpstr>
      <vt:lpstr>                                           Опиливание – наиболее распространенная слесарная операция, заключающаяся в снятии  слоя металла (припуска)   с поверхности заготовки, чтобы придать обрабатываемой детали необходимые форму и размеры, указанные в чертежах или технологической карте, при помощи специального инструмента – напильников.     </vt:lpstr>
      <vt:lpstr>Инструменты и приспособления для опиливания</vt:lpstr>
      <vt:lpstr>Типы напильников по профилю сечения рабочей части</vt:lpstr>
      <vt:lpstr>Приспособления для опиливания</vt:lpstr>
      <vt:lpstr>Приемы работы при опиливании</vt:lpstr>
      <vt:lpstr>Способы  опиливания заготовок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«Опиливание заготовок из сортового проката»</dc:title>
  <dc:creator>WIN7XP</dc:creator>
  <cp:lastModifiedBy>ученик</cp:lastModifiedBy>
  <cp:revision>47</cp:revision>
  <dcterms:created xsi:type="dcterms:W3CDTF">2012-02-03T19:01:26Z</dcterms:created>
  <dcterms:modified xsi:type="dcterms:W3CDTF">2013-02-11T09:17:58Z</dcterms:modified>
</cp:coreProperties>
</file>