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8" r:id="rId2"/>
    <p:sldId id="268" r:id="rId3"/>
    <p:sldId id="263" r:id="rId4"/>
    <p:sldId id="269" r:id="rId5"/>
    <p:sldId id="259" r:id="rId6"/>
    <p:sldId id="265" r:id="rId7"/>
    <p:sldId id="270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4" autoAdjust="0"/>
    <p:restoredTop sz="90887" autoAdjust="0"/>
  </p:normalViewPr>
  <p:slideViewPr>
    <p:cSldViewPr>
      <p:cViewPr varScale="1">
        <p:scale>
          <a:sx n="52" d="100"/>
          <a:sy n="52" d="100"/>
        </p:scale>
        <p:origin x="-112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102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48BEDF4-33BF-4FCE-93BC-1A44AF9765B8}" type="datetimeFigureOut">
              <a:rPr lang="ru-RU" smtClean="0"/>
              <a:pPr/>
              <a:t>11.02.2013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FD0EA68-34A6-46F4-90D6-A44C2BB8E85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48BEDF4-33BF-4FCE-93BC-1A44AF9765B8}" type="datetimeFigureOut">
              <a:rPr lang="ru-RU" smtClean="0"/>
              <a:pPr/>
              <a:t>11.02.2013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FD0EA68-34A6-46F4-90D6-A44C2BB8E85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48BEDF4-33BF-4FCE-93BC-1A44AF9765B8}" type="datetimeFigureOut">
              <a:rPr lang="ru-RU" smtClean="0"/>
              <a:pPr/>
              <a:t>11.02.2013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FD0EA68-34A6-46F4-90D6-A44C2BB8E85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48BEDF4-33BF-4FCE-93BC-1A44AF9765B8}" type="datetimeFigureOut">
              <a:rPr lang="ru-RU" smtClean="0"/>
              <a:pPr/>
              <a:t>11.02.2013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FD0EA68-34A6-46F4-90D6-A44C2BB8E85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48BEDF4-33BF-4FCE-93BC-1A44AF9765B8}" type="datetimeFigureOut">
              <a:rPr lang="ru-RU" smtClean="0"/>
              <a:pPr/>
              <a:t>11.02.2013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FD0EA68-34A6-46F4-90D6-A44C2BB8E85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48BEDF4-33BF-4FCE-93BC-1A44AF9765B8}" type="datetimeFigureOut">
              <a:rPr lang="ru-RU" smtClean="0"/>
              <a:pPr/>
              <a:t>11.02.2013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FD0EA68-34A6-46F4-90D6-A44C2BB8E85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48BEDF4-33BF-4FCE-93BC-1A44AF9765B8}" type="datetimeFigureOut">
              <a:rPr lang="ru-RU" smtClean="0"/>
              <a:pPr/>
              <a:t>11.02.2013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FD0EA68-34A6-46F4-90D6-A44C2BB8E85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48BEDF4-33BF-4FCE-93BC-1A44AF9765B8}" type="datetimeFigureOut">
              <a:rPr lang="ru-RU" smtClean="0"/>
              <a:pPr/>
              <a:t>11.02.2013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FD0EA68-34A6-46F4-90D6-A44C2BB8E85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48BEDF4-33BF-4FCE-93BC-1A44AF9765B8}" type="datetimeFigureOut">
              <a:rPr lang="ru-RU" smtClean="0"/>
              <a:pPr/>
              <a:t>11.02.2013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FD0EA68-34A6-46F4-90D6-A44C2BB8E85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48BEDF4-33BF-4FCE-93BC-1A44AF9765B8}" type="datetimeFigureOut">
              <a:rPr lang="ru-RU" smtClean="0"/>
              <a:pPr/>
              <a:t>11.02.2013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FD0EA68-34A6-46F4-90D6-A44C2BB8E85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48BEDF4-33BF-4FCE-93BC-1A44AF9765B8}" type="datetimeFigureOut">
              <a:rPr lang="ru-RU" smtClean="0"/>
              <a:pPr/>
              <a:t>11.02.2013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FD0EA68-34A6-46F4-90D6-A44C2BB8E85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D48BEDF4-33BF-4FCE-93BC-1A44AF9765B8}" type="datetimeFigureOut">
              <a:rPr lang="ru-RU" smtClean="0"/>
              <a:pPr/>
              <a:t>11.02.2013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AFD0EA68-34A6-46F4-90D6-A44C2BB8E85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ransition spd="med">
    <p:wipe dir="d"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72547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1300" b="1" dirty="0" smtClean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ru-RU" sz="1300" b="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1300" b="1" dirty="0" smtClean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ru-RU" sz="1300" b="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1300" b="1" dirty="0" smtClean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ru-RU" sz="1300" b="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1300" b="1" dirty="0" smtClean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ru-RU" sz="1300" b="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1300" b="1" dirty="0" smtClean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ru-RU" sz="1300" b="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1300" b="1" dirty="0" smtClean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ru-RU" sz="1300" b="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1300" b="1" dirty="0" smtClean="0">
                <a:solidFill>
                  <a:schemeClr val="accent1">
                    <a:lumMod val="50000"/>
                  </a:schemeClr>
                </a:solidFill>
              </a:rPr>
              <a:t>Муниципальное бюджетное общеобразовательное учреждение   лицей № 66 г. Липецк   </a:t>
            </a:r>
            <a:br>
              <a:rPr lang="ru-RU" sz="1300" b="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1300" b="1" dirty="0" smtClean="0">
                <a:solidFill>
                  <a:schemeClr val="accent1">
                    <a:lumMod val="50000"/>
                  </a:schemeClr>
                </a:solidFill>
              </a:rPr>
              <a:t>имени Героя Советского Союза С.П.Меркулова                                                                                                                 Методическое объединение учителей технологии </a:t>
            </a:r>
            <a:br>
              <a:rPr lang="ru-RU" sz="1300" b="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 smtClean="0"/>
              <a:t/>
            </a:r>
            <a:br>
              <a:rPr lang="ru-RU" sz="2000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1428736"/>
            <a:ext cx="7498080" cy="4819664"/>
          </a:xfrm>
        </p:spPr>
        <p:txBody>
          <a:bodyPr>
            <a:normAutofit fontScale="25000" lnSpcReduction="20000"/>
          </a:bodyPr>
          <a:lstStyle/>
          <a:p>
            <a:pPr algn="ctr">
              <a:buNone/>
            </a:pPr>
            <a:r>
              <a:rPr lang="ru-RU" sz="8000" b="1" dirty="0" smtClean="0">
                <a:solidFill>
                  <a:schemeClr val="accent3">
                    <a:lumMod val="75000"/>
                  </a:schemeClr>
                </a:solidFill>
              </a:rPr>
              <a:t>План-конспект</a:t>
            </a:r>
            <a:r>
              <a:rPr lang="ru-RU" sz="8000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ru-RU" sz="80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ru-RU" sz="6400" b="1" dirty="0" smtClean="0">
                <a:solidFill>
                  <a:schemeClr val="accent3">
                    <a:lumMod val="75000"/>
                  </a:schemeClr>
                </a:solidFill>
              </a:rPr>
              <a:t>открытого урока по теме: </a:t>
            </a:r>
            <a:r>
              <a:rPr lang="ru-RU" sz="8000" b="1" dirty="0" smtClean="0">
                <a:solidFill>
                  <a:schemeClr val="accent3">
                    <a:lumMod val="75000"/>
                  </a:schemeClr>
                </a:solidFill>
              </a:rPr>
              <a:t>«Опиливание заготовок из сортового проката»</a:t>
            </a:r>
            <a:r>
              <a:rPr lang="ru-RU" sz="4800" b="1" dirty="0" smtClean="0"/>
              <a:t>  </a:t>
            </a:r>
            <a:endParaRPr lang="ru-RU" sz="4800" dirty="0" smtClean="0"/>
          </a:p>
          <a:p>
            <a:r>
              <a:rPr lang="ru-RU" sz="4800" b="1" i="1" dirty="0" smtClean="0">
                <a:solidFill>
                  <a:schemeClr val="accent3">
                    <a:lumMod val="75000"/>
                  </a:schemeClr>
                </a:solidFill>
              </a:rPr>
              <a:t>Предмет:</a:t>
            </a:r>
            <a:r>
              <a:rPr lang="ru-RU" sz="4800" dirty="0" smtClean="0"/>
              <a:t>      </a:t>
            </a:r>
            <a:r>
              <a:rPr lang="ru-RU" sz="4800" b="1" i="1" dirty="0" smtClean="0"/>
              <a:t>Технология</a:t>
            </a:r>
          </a:p>
          <a:p>
            <a:r>
              <a:rPr lang="ru-RU" sz="4800" b="1" i="1" dirty="0" smtClean="0">
                <a:solidFill>
                  <a:schemeClr val="accent3">
                    <a:lumMod val="75000"/>
                  </a:schemeClr>
                </a:solidFill>
              </a:rPr>
              <a:t>Учитель:</a:t>
            </a:r>
            <a:r>
              <a:rPr lang="ru-RU" sz="4800" b="1" dirty="0" smtClean="0">
                <a:solidFill>
                  <a:schemeClr val="accent3">
                    <a:lumMod val="75000"/>
                  </a:schemeClr>
                </a:solidFill>
              </a:rPr>
              <a:t>  </a:t>
            </a:r>
            <a:r>
              <a:rPr lang="ru-RU" sz="4800" dirty="0" smtClean="0"/>
              <a:t>     </a:t>
            </a:r>
            <a:r>
              <a:rPr lang="ru-RU" sz="4800" b="1" dirty="0" smtClean="0">
                <a:solidFill>
                  <a:srgbClr val="C00000"/>
                </a:solidFill>
              </a:rPr>
              <a:t>Макаров Александр Анатольевич</a:t>
            </a:r>
          </a:p>
          <a:p>
            <a:r>
              <a:rPr lang="ru-RU" sz="4800" b="1" i="1" dirty="0" smtClean="0">
                <a:solidFill>
                  <a:schemeClr val="accent3">
                    <a:lumMod val="75000"/>
                  </a:schemeClr>
                </a:solidFill>
              </a:rPr>
              <a:t>Цель урока:</a:t>
            </a:r>
            <a:r>
              <a:rPr lang="ru-RU" sz="4800" dirty="0" smtClean="0">
                <a:solidFill>
                  <a:schemeClr val="accent3">
                    <a:lumMod val="75000"/>
                  </a:schemeClr>
                </a:solidFill>
              </a:rPr>
              <a:t>   </a:t>
            </a:r>
            <a:r>
              <a:rPr lang="ru-RU" sz="4800" dirty="0" smtClean="0">
                <a:solidFill>
                  <a:srgbClr val="00B050"/>
                </a:solidFill>
              </a:rPr>
              <a:t>Ознакомить учащихся с приемами опиливания заготовок из сортового проката при помощи напильников, формой и назначением различных напильников, научить школьников правильно выбирать инструмент в зависимости от технических требований, предъявляемых к обрабатываемым поверхностям деталей, научить приемам работы и правилам безопасного труда.</a:t>
            </a:r>
          </a:p>
          <a:p>
            <a:r>
              <a:rPr lang="ru-RU" sz="4800" b="1" i="1" dirty="0" smtClean="0">
                <a:solidFill>
                  <a:schemeClr val="accent3">
                    <a:lumMod val="75000"/>
                  </a:schemeClr>
                </a:solidFill>
              </a:rPr>
              <a:t>Тип урока</a:t>
            </a:r>
            <a:r>
              <a:rPr lang="ru-RU" sz="4800" b="1" i="1" dirty="0" smtClean="0"/>
              <a:t>:</a:t>
            </a:r>
            <a:r>
              <a:rPr lang="ru-RU" sz="4800" b="1" dirty="0" smtClean="0"/>
              <a:t>      комбинированный.</a:t>
            </a:r>
          </a:p>
          <a:p>
            <a:r>
              <a:rPr lang="ru-RU" sz="4800" b="1" i="1" dirty="0" smtClean="0">
                <a:solidFill>
                  <a:schemeClr val="accent3">
                    <a:lumMod val="75000"/>
                  </a:schemeClr>
                </a:solidFill>
              </a:rPr>
              <a:t>Метод обучения</a:t>
            </a:r>
            <a:r>
              <a:rPr lang="ru-RU" sz="4800" b="1" i="1" dirty="0" smtClean="0"/>
              <a:t>:</a:t>
            </a:r>
            <a:r>
              <a:rPr lang="ru-RU" sz="4800" dirty="0" smtClean="0"/>
              <a:t>    </a:t>
            </a:r>
            <a:r>
              <a:rPr lang="ru-RU" sz="4800" b="1" dirty="0" smtClean="0"/>
              <a:t>рассказ, показ, беседа, самостоятельная работа.</a:t>
            </a:r>
          </a:p>
          <a:p>
            <a:r>
              <a:rPr lang="ru-RU" sz="4800" b="1" i="1" dirty="0" smtClean="0">
                <a:solidFill>
                  <a:schemeClr val="accent3">
                    <a:lumMod val="75000"/>
                  </a:schemeClr>
                </a:solidFill>
              </a:rPr>
              <a:t>Время:</a:t>
            </a:r>
            <a:r>
              <a:rPr lang="ru-RU" sz="4800" i="1" dirty="0" smtClean="0">
                <a:solidFill>
                  <a:schemeClr val="accent3">
                    <a:lumMod val="75000"/>
                  </a:schemeClr>
                </a:solidFill>
              </a:rPr>
              <a:t>    </a:t>
            </a:r>
            <a:r>
              <a:rPr lang="ru-RU" sz="4800" dirty="0" smtClean="0">
                <a:solidFill>
                  <a:schemeClr val="accent3">
                    <a:lumMod val="75000"/>
                  </a:schemeClr>
                </a:solidFill>
              </a:rPr>
              <a:t>         </a:t>
            </a:r>
            <a:r>
              <a:rPr lang="ru-RU" sz="4800" b="1" dirty="0" smtClean="0"/>
              <a:t>2 часа.</a:t>
            </a:r>
          </a:p>
          <a:p>
            <a:r>
              <a:rPr lang="ru-RU" sz="4800" b="1" i="1" dirty="0" smtClean="0">
                <a:solidFill>
                  <a:schemeClr val="accent3">
                    <a:lumMod val="75000"/>
                  </a:schemeClr>
                </a:solidFill>
              </a:rPr>
              <a:t>Место проведения урока:</a:t>
            </a:r>
            <a:r>
              <a:rPr lang="ru-RU" sz="4800" dirty="0" smtClean="0"/>
              <a:t>    </a:t>
            </a:r>
            <a:r>
              <a:rPr lang="ru-RU" sz="4800" b="1" dirty="0" smtClean="0"/>
              <a:t>учебная мастерская.</a:t>
            </a:r>
          </a:p>
          <a:p>
            <a:r>
              <a:rPr lang="ru-RU" sz="4800" b="1" i="1" dirty="0" smtClean="0">
                <a:solidFill>
                  <a:schemeClr val="accent3">
                    <a:lumMod val="75000"/>
                  </a:schemeClr>
                </a:solidFill>
              </a:rPr>
              <a:t>Оборудование и инструменты:</a:t>
            </a:r>
            <a:r>
              <a:rPr lang="ru-RU" sz="4800" i="1" dirty="0" smtClean="0"/>
              <a:t>   </a:t>
            </a:r>
            <a:r>
              <a:rPr lang="ru-RU" sz="4800" dirty="0" smtClean="0"/>
              <a:t> </a:t>
            </a:r>
            <a:r>
              <a:rPr lang="ru-RU" sz="4800" b="1" dirty="0" smtClean="0"/>
              <a:t>слесарный верстак, комплект напильников, заготовки из сортового проката.</a:t>
            </a:r>
          </a:p>
          <a:p>
            <a:r>
              <a:rPr lang="ru-RU" sz="4800" b="1" i="1" dirty="0" smtClean="0">
                <a:solidFill>
                  <a:schemeClr val="accent3">
                    <a:lumMod val="75000"/>
                  </a:schemeClr>
                </a:solidFill>
              </a:rPr>
              <a:t>Обеспечение урока:</a:t>
            </a:r>
            <a:r>
              <a:rPr lang="ru-RU" sz="4800" dirty="0" smtClean="0">
                <a:solidFill>
                  <a:schemeClr val="accent3">
                    <a:lumMod val="75000"/>
                  </a:schemeClr>
                </a:solidFill>
              </a:rPr>
              <a:t>  </a:t>
            </a:r>
            <a:r>
              <a:rPr lang="ru-RU" sz="4800" dirty="0" smtClean="0"/>
              <a:t>- </a:t>
            </a:r>
            <a:r>
              <a:rPr lang="ru-RU" sz="4800" b="1" dirty="0" smtClean="0"/>
              <a:t>«Технология. Трудовое обучение»: Учебник для учащихся 6 класса        </a:t>
            </a:r>
          </a:p>
          <a:p>
            <a:pPr>
              <a:buNone/>
            </a:pPr>
            <a:r>
              <a:rPr lang="ru-RU" sz="4800" b="1" dirty="0" smtClean="0"/>
              <a:t>                                                          (вариант для мальчиков) общеобразовательной школы./ Под ред.     </a:t>
            </a:r>
          </a:p>
          <a:p>
            <a:pPr>
              <a:buNone/>
            </a:pPr>
            <a:r>
              <a:rPr lang="ru-RU" sz="4800" b="1" dirty="0" smtClean="0"/>
              <a:t>                                                          В.Д.Симоненко. – М.: «</a:t>
            </a:r>
            <a:r>
              <a:rPr lang="ru-RU" sz="4800" b="1" dirty="0" err="1" smtClean="0"/>
              <a:t>Вентана-Граф</a:t>
            </a:r>
            <a:r>
              <a:rPr lang="ru-RU" sz="4800" b="1" dirty="0" smtClean="0"/>
              <a:t>», 2010 . 182 с.</a:t>
            </a:r>
          </a:p>
          <a:p>
            <a:pPr>
              <a:buNone/>
            </a:pPr>
            <a:r>
              <a:rPr lang="ru-RU" sz="4800" b="1" dirty="0" smtClean="0"/>
              <a:t>                                                       - Рабочая тетрадь. Технология. Пособие к учебнику, 2010 г.;</a:t>
            </a:r>
          </a:p>
          <a:p>
            <a:pPr>
              <a:buNone/>
            </a:pPr>
            <a:r>
              <a:rPr lang="ru-RU" sz="4800" b="1" dirty="0" smtClean="0"/>
              <a:t>                                                       - Авторские наглядные пособия по теме;</a:t>
            </a:r>
          </a:p>
          <a:p>
            <a:pPr>
              <a:buNone/>
            </a:pPr>
            <a:r>
              <a:rPr lang="ru-RU" sz="4800" b="1" dirty="0" smtClean="0"/>
              <a:t>                                                       - карточки-тесты по теме.</a:t>
            </a:r>
          </a:p>
          <a:p>
            <a:pPr>
              <a:buNone/>
            </a:pPr>
            <a:r>
              <a:rPr lang="ru-RU" sz="4800" b="1" dirty="0" smtClean="0"/>
              <a:t>                                                       - карточка задание для практической работы </a:t>
            </a:r>
          </a:p>
          <a:p>
            <a:pPr>
              <a:buNone/>
            </a:pPr>
            <a:r>
              <a:rPr lang="ru-RU" b="1" dirty="0" smtClean="0"/>
              <a:t>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 </a:t>
            </a:r>
          </a:p>
          <a:p>
            <a:pPr lvl="0">
              <a:buNone/>
            </a:pPr>
            <a:r>
              <a:rPr lang="ru-RU" b="1" dirty="0" smtClean="0"/>
              <a:t>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32560" y="642918"/>
            <a:ext cx="7406640" cy="2500330"/>
          </a:xfrm>
        </p:spPr>
        <p:txBody>
          <a:bodyPr>
            <a:normAutofit fontScale="90000"/>
          </a:bodyPr>
          <a:lstStyle/>
          <a:p>
            <a:r>
              <a:rPr lang="ru-RU" sz="3100" b="1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sz="3100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3100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sz="31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3100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sz="31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3100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sz="31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3100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sz="31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3100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sz="31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3100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sz="31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3100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sz="31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3100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sz="31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3100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sz="31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3100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sz="31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3100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sz="31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3100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sz="31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3100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sz="31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3100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sz="31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3100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sz="31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3100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sz="31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3100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sz="31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3100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sz="31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3100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sz="31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31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br>
              <a:rPr lang="ru-RU" sz="31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3100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sz="31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3100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sz="31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3100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sz="31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3100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sz="31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3100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sz="31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3100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sz="31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3100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sz="31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3100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sz="31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3100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sz="31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3100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sz="31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3100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sz="31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3100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sz="31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3100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sz="31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3100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sz="31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3100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sz="31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3100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sz="31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3100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sz="31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3100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sz="31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3100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sz="31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3100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sz="31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3100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sz="31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2700" b="1" i="1" dirty="0" smtClean="0">
                <a:solidFill>
                  <a:srgbClr val="C00000"/>
                </a:solidFill>
              </a:rPr>
              <a:t>Опиливание</a:t>
            </a:r>
            <a:r>
              <a:rPr lang="ru-RU" sz="2000" b="1" i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2000" b="1" i="1" dirty="0" smtClean="0">
                <a:solidFill>
                  <a:schemeClr val="accent4">
                    <a:lumMod val="50000"/>
                  </a:schemeClr>
                </a:solidFill>
              </a:rPr>
              <a:t>– наиболее распространенная слесарная операция, заключающаяся в снятии  слоя металла (припуска)   с поверхности заготовки, чтобы придать обрабатываемой детали необходимые форму и размеры, указанные в чертежах или технологической карте, при помощи специального инструмента – </a:t>
            </a:r>
            <a:r>
              <a:rPr lang="ru-RU" sz="2700" b="1" i="1" dirty="0" smtClean="0">
                <a:solidFill>
                  <a:schemeClr val="accent4">
                    <a:lumMod val="50000"/>
                  </a:schemeClr>
                </a:solidFill>
              </a:rPr>
              <a:t>напильников</a:t>
            </a:r>
            <a:r>
              <a:rPr lang="ru-RU" sz="2200" b="1" i="1" dirty="0" smtClean="0"/>
              <a:t>.  </a:t>
            </a:r>
            <a:br>
              <a:rPr lang="ru-RU" sz="2200" b="1" i="1" dirty="0" smtClean="0"/>
            </a:br>
            <a:r>
              <a:rPr lang="ru-RU" sz="3100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sz="31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31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endParaRPr lang="ru-RU" sz="3100" b="1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00166" y="2714620"/>
            <a:ext cx="7215238" cy="3071834"/>
          </a:xfrm>
        </p:spPr>
        <p:txBody>
          <a:bodyPr>
            <a:normAutofit/>
          </a:bodyPr>
          <a:lstStyle/>
          <a:p>
            <a:r>
              <a:rPr lang="ru-RU" b="1" i="1" dirty="0" smtClean="0">
                <a:solidFill>
                  <a:srgbClr val="C00000"/>
                </a:solidFill>
              </a:rPr>
              <a:t>Сущность </a:t>
            </a:r>
            <a:r>
              <a:rPr lang="ru-RU" b="1" i="1" dirty="0">
                <a:solidFill>
                  <a:srgbClr val="C00000"/>
                </a:solidFill>
              </a:rPr>
              <a:t>опиливания заключается в срезании мелких частиц металла (опилок) </a:t>
            </a:r>
            <a:r>
              <a:rPr lang="ru-RU" b="1" i="1" dirty="0" smtClean="0">
                <a:solidFill>
                  <a:srgbClr val="C00000"/>
                </a:solidFill>
              </a:rPr>
              <a:t>отдельными резцам</a:t>
            </a:r>
          </a:p>
          <a:p>
            <a:endParaRPr lang="ru-RU" b="1" i="1" dirty="0" smtClean="0">
              <a:solidFill>
                <a:srgbClr val="C00000"/>
              </a:solidFill>
            </a:endParaRPr>
          </a:p>
          <a:p>
            <a:endParaRPr lang="ru-RU" b="1" i="1" dirty="0" smtClean="0">
              <a:solidFill>
                <a:srgbClr val="C00000"/>
              </a:solidFill>
            </a:endParaRPr>
          </a:p>
          <a:p>
            <a:endParaRPr lang="ru-RU" sz="6000" b="1" i="1" dirty="0" smtClean="0">
              <a:solidFill>
                <a:srgbClr val="C00000"/>
              </a:solidFill>
            </a:endParaRPr>
          </a:p>
          <a:p>
            <a:endParaRPr lang="ru-RU" sz="6000" b="1" i="1" dirty="0" smtClean="0">
              <a:solidFill>
                <a:srgbClr val="C00000"/>
              </a:solidFill>
            </a:endParaRPr>
          </a:p>
          <a:p>
            <a:endParaRPr lang="ru-RU" sz="6000" b="1" i="1" dirty="0" smtClean="0">
              <a:solidFill>
                <a:srgbClr val="C00000"/>
              </a:solidFill>
            </a:endParaRPr>
          </a:p>
          <a:p>
            <a:endParaRPr lang="ru-RU" sz="6000" b="1" i="1" dirty="0" smtClean="0">
              <a:solidFill>
                <a:srgbClr val="C00000"/>
              </a:solidFill>
            </a:endParaRPr>
          </a:p>
          <a:p>
            <a:endParaRPr lang="ru-RU" sz="6000" b="1" i="1" dirty="0" smtClean="0">
              <a:solidFill>
                <a:srgbClr val="C00000"/>
              </a:solidFill>
            </a:endParaRPr>
          </a:p>
          <a:p>
            <a:endParaRPr lang="ru-RU" sz="6000" dirty="0">
              <a:solidFill>
                <a:srgbClr val="C00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785918" y="4500570"/>
            <a:ext cx="6643734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Виды обработки при  опиливании</a:t>
            </a:r>
            <a:endParaRPr lang="ru-RU" b="1" dirty="0"/>
          </a:p>
        </p:txBody>
      </p:sp>
      <p:cxnSp>
        <p:nvCxnSpPr>
          <p:cNvPr id="59" name="Прямая со стрелкой 58"/>
          <p:cNvCxnSpPr/>
          <p:nvPr/>
        </p:nvCxnSpPr>
        <p:spPr>
          <a:xfrm rot="5400000">
            <a:off x="2715406" y="5214156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Прямая со стрелкой 65"/>
          <p:cNvCxnSpPr/>
          <p:nvPr/>
        </p:nvCxnSpPr>
        <p:spPr>
          <a:xfrm rot="5400000">
            <a:off x="7144562" y="5214156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Прямоугольник 71"/>
          <p:cNvSpPr/>
          <p:nvPr/>
        </p:nvSpPr>
        <p:spPr>
          <a:xfrm>
            <a:off x="1785918" y="5500702"/>
            <a:ext cx="2143140" cy="28575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Черновая</a:t>
            </a:r>
            <a:endParaRPr lang="ru-RU" dirty="0"/>
          </a:p>
        </p:txBody>
      </p:sp>
      <p:sp>
        <p:nvSpPr>
          <p:cNvPr id="73" name="Прямоугольник 72"/>
          <p:cNvSpPr/>
          <p:nvPr/>
        </p:nvSpPr>
        <p:spPr>
          <a:xfrm>
            <a:off x="4143372" y="5500702"/>
            <a:ext cx="1928826" cy="28575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i="1" dirty="0" smtClean="0"/>
              <a:t>Чистовая</a:t>
            </a:r>
            <a:endParaRPr lang="ru-RU" i="1" dirty="0"/>
          </a:p>
        </p:txBody>
      </p:sp>
      <p:cxnSp>
        <p:nvCxnSpPr>
          <p:cNvPr id="75" name="Прямая со стрелкой 74"/>
          <p:cNvCxnSpPr>
            <a:stCxn id="4" idx="2"/>
            <a:endCxn id="73" idx="0"/>
          </p:cNvCxnSpPr>
          <p:nvPr/>
        </p:nvCxnSpPr>
        <p:spPr>
          <a:xfrm rot="5400000">
            <a:off x="4857752" y="5250669"/>
            <a:ext cx="50006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Прямоугольник 75"/>
          <p:cNvSpPr/>
          <p:nvPr/>
        </p:nvSpPr>
        <p:spPr>
          <a:xfrm>
            <a:off x="6286512" y="5500702"/>
            <a:ext cx="2143140" cy="28575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Отделочная</a:t>
            </a:r>
            <a:endParaRPr lang="ru-RU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Documents and Settings\1\Мои документы\img022.jpg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00298" y="4429132"/>
            <a:ext cx="1928826" cy="1143008"/>
          </a:xfrm>
          <a:prstGeom prst="rect">
            <a:avLst/>
          </a:prstGeom>
          <a:noFill/>
        </p:spPr>
      </p:pic>
      <p:pic>
        <p:nvPicPr>
          <p:cNvPr id="16" name="Picture 3" descr="C:\Documents and Settings\1\Мои документы\img022.jpg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357554" y="3857628"/>
            <a:ext cx="2071702" cy="776888"/>
          </a:xfrm>
          <a:prstGeom prst="rect">
            <a:avLst/>
          </a:prstGeom>
          <a:noFill/>
        </p:spPr>
      </p:pic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425896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ru-RU" sz="2800" b="1" dirty="0" smtClean="0">
                <a:solidFill>
                  <a:srgbClr val="C00000"/>
                </a:solidFill>
              </a:rPr>
              <a:t>Инструменты и приспособления для опиливания</a:t>
            </a:r>
            <a:endParaRPr lang="ru-RU" sz="2800" dirty="0">
              <a:solidFill>
                <a:srgbClr val="C00000"/>
              </a:solidFill>
            </a:endParaRPr>
          </a:p>
        </p:txBody>
      </p:sp>
      <p:sp>
        <p:nvSpPr>
          <p:cNvPr id="15" name="Подзаголовок 14"/>
          <p:cNvSpPr>
            <a:spLocks noGrp="1"/>
          </p:cNvSpPr>
          <p:nvPr>
            <p:ph type="subTitle" idx="1"/>
          </p:nvPr>
        </p:nvSpPr>
        <p:spPr>
          <a:xfrm>
            <a:off x="1432560" y="1071546"/>
            <a:ext cx="7282844" cy="5572164"/>
          </a:xfrm>
        </p:spPr>
        <p:txBody>
          <a:bodyPr>
            <a:normAutofit fontScale="85000" lnSpcReduction="20000"/>
          </a:bodyPr>
          <a:lstStyle/>
          <a:p>
            <a:r>
              <a:rPr lang="ru-RU" sz="1400" b="1" dirty="0" smtClean="0">
                <a:solidFill>
                  <a:srgbClr val="C00000"/>
                </a:solidFill>
              </a:rPr>
              <a:t>                 </a:t>
            </a:r>
            <a:r>
              <a:rPr lang="ru-RU" sz="2000" b="1" dirty="0" smtClean="0">
                <a:solidFill>
                  <a:srgbClr val="C00000"/>
                </a:solidFill>
              </a:rPr>
              <a:t>Напильник</a:t>
            </a:r>
          </a:p>
          <a:p>
            <a:r>
              <a:rPr lang="ru-RU" sz="1600" b="1" dirty="0" smtClean="0">
                <a:solidFill>
                  <a:schemeClr val="accent2">
                    <a:lumMod val="50000"/>
                  </a:schemeClr>
                </a:solidFill>
              </a:rPr>
              <a:t>         а – общий вид;</a:t>
            </a:r>
          </a:p>
          <a:p>
            <a:r>
              <a:rPr lang="ru-RU" sz="1600" b="1" dirty="0" smtClean="0">
                <a:solidFill>
                  <a:schemeClr val="accent2">
                    <a:lumMod val="50000"/>
                  </a:schemeClr>
                </a:solidFill>
              </a:rPr>
              <a:t>         б– профили насечек:</a:t>
            </a:r>
          </a:p>
          <a:p>
            <a:r>
              <a:rPr lang="ru-RU" sz="1600" b="1" dirty="0" smtClean="0">
                <a:solidFill>
                  <a:schemeClr val="accent2">
                    <a:lumMod val="50000"/>
                  </a:schemeClr>
                </a:solidFill>
              </a:rPr>
              <a:t>                     1 – одинарная</a:t>
            </a:r>
          </a:p>
          <a:p>
            <a:r>
              <a:rPr lang="ru-RU" sz="1600" b="1" dirty="0" smtClean="0">
                <a:solidFill>
                  <a:schemeClr val="accent2">
                    <a:lumMod val="50000"/>
                  </a:schemeClr>
                </a:solidFill>
              </a:rPr>
              <a:t>                     2 – двойная</a:t>
            </a:r>
          </a:p>
          <a:p>
            <a:r>
              <a:rPr lang="ru-RU" sz="1600" b="1" dirty="0" smtClean="0">
                <a:solidFill>
                  <a:schemeClr val="accent2">
                    <a:lumMod val="50000"/>
                  </a:schemeClr>
                </a:solidFill>
              </a:rPr>
              <a:t>                     3 – рашпильная</a:t>
            </a:r>
          </a:p>
          <a:p>
            <a:endParaRPr lang="ru-RU" sz="16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endParaRPr lang="ru-RU" sz="16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ru-RU" sz="1800" b="1" dirty="0" smtClean="0">
                <a:solidFill>
                  <a:schemeClr val="accent2">
                    <a:lumMod val="50000"/>
                  </a:schemeClr>
                </a:solidFill>
              </a:rPr>
              <a:t>Каждая насечка – зуб напильника – имеет форму клина. Напильники изготавливают из инструментальной стали.</a:t>
            </a:r>
          </a:p>
          <a:p>
            <a:r>
              <a:rPr lang="ru-RU" sz="1800" b="1" dirty="0" smtClean="0">
                <a:solidFill>
                  <a:schemeClr val="accent2">
                    <a:lumMod val="50000"/>
                  </a:schemeClr>
                </a:solidFill>
              </a:rPr>
              <a:t>                                                                              </a:t>
            </a:r>
            <a:r>
              <a:rPr lang="ru-RU" sz="1800" b="1" dirty="0" smtClean="0">
                <a:solidFill>
                  <a:srgbClr val="C00000"/>
                </a:solidFill>
              </a:rPr>
              <a:t>Они делятся на:</a:t>
            </a:r>
          </a:p>
          <a:p>
            <a:pPr>
              <a:buFontTx/>
              <a:buChar char="-"/>
            </a:pPr>
            <a:r>
              <a:rPr lang="ru-RU" sz="1400" b="1" dirty="0" smtClean="0">
                <a:solidFill>
                  <a:srgbClr val="0070C0"/>
                </a:solidFill>
              </a:rPr>
              <a:t> напильники общего ……..     </a:t>
            </a:r>
            <a:r>
              <a:rPr lang="ru-RU" sz="1400" b="1" dirty="0" smtClean="0">
                <a:solidFill>
                  <a:schemeClr val="accent2">
                    <a:lumMod val="50000"/>
                  </a:schemeClr>
                </a:solidFill>
              </a:rPr>
              <a:t>                                                              …….. </a:t>
            </a:r>
            <a:r>
              <a:rPr lang="ru-RU" sz="1400" b="1" dirty="0" smtClean="0">
                <a:solidFill>
                  <a:srgbClr val="0070C0"/>
                </a:solidFill>
              </a:rPr>
              <a:t>выполнение </a:t>
            </a:r>
            <a:r>
              <a:rPr lang="ru-RU" sz="1400" b="1" dirty="0" err="1" smtClean="0">
                <a:solidFill>
                  <a:srgbClr val="0070C0"/>
                </a:solidFill>
              </a:rPr>
              <a:t>общеслесарных</a:t>
            </a:r>
            <a:r>
              <a:rPr lang="ru-RU" sz="1400" b="1" dirty="0" smtClean="0">
                <a:solidFill>
                  <a:srgbClr val="0070C0"/>
                </a:solidFill>
              </a:rPr>
              <a:t> работ - </a:t>
            </a:r>
          </a:p>
          <a:p>
            <a:r>
              <a:rPr lang="ru-RU" sz="1400" b="1" dirty="0" smtClean="0">
                <a:solidFill>
                  <a:srgbClr val="0070C0"/>
                </a:solidFill>
              </a:rPr>
              <a:t>  назначения                                                                                                             опиливание заготовок различных </a:t>
            </a:r>
          </a:p>
          <a:p>
            <a:r>
              <a:rPr lang="ru-RU" sz="1400" b="1" dirty="0" smtClean="0">
                <a:solidFill>
                  <a:srgbClr val="0070C0"/>
                </a:solidFill>
              </a:rPr>
              <a:t>                                                                                                                                        форм и сечений</a:t>
            </a:r>
          </a:p>
          <a:p>
            <a:pPr>
              <a:buFontTx/>
              <a:buChar char="-"/>
            </a:pPr>
            <a:endParaRPr lang="ru-RU" sz="1400" dirty="0" smtClean="0">
              <a:solidFill>
                <a:schemeClr val="tx1"/>
              </a:solidFill>
            </a:endParaRPr>
          </a:p>
          <a:p>
            <a:r>
              <a:rPr lang="ru-RU" sz="1400" dirty="0" smtClean="0">
                <a:solidFill>
                  <a:schemeClr val="tx1"/>
                </a:solidFill>
              </a:rPr>
              <a:t> - </a:t>
            </a:r>
            <a:r>
              <a:rPr lang="ru-RU" sz="1400" b="1" dirty="0" smtClean="0">
                <a:solidFill>
                  <a:srgbClr val="00B050"/>
                </a:solidFill>
              </a:rPr>
              <a:t>надфили …. </a:t>
            </a:r>
            <a:r>
              <a:rPr lang="ru-RU" sz="1400" dirty="0" smtClean="0">
                <a:solidFill>
                  <a:schemeClr val="tx1"/>
                </a:solidFill>
              </a:rPr>
              <a:t>                                                                  ……………………  </a:t>
            </a:r>
            <a:r>
              <a:rPr lang="ru-RU" sz="1400" b="1" dirty="0" smtClean="0">
                <a:solidFill>
                  <a:srgbClr val="00B050"/>
                </a:solidFill>
              </a:rPr>
              <a:t>зачистка деталей, выполнение лекальных и                      </a:t>
            </a:r>
          </a:p>
          <a:p>
            <a:r>
              <a:rPr lang="ru-RU" sz="1400" b="1" dirty="0" smtClean="0">
                <a:solidFill>
                  <a:srgbClr val="00B050"/>
                </a:solidFill>
              </a:rPr>
              <a:t>                                                                                                                              граверных работ</a:t>
            </a:r>
          </a:p>
          <a:p>
            <a:r>
              <a:rPr lang="ru-RU" sz="1400" dirty="0" smtClean="0">
                <a:solidFill>
                  <a:schemeClr val="tx1"/>
                </a:solidFill>
              </a:rPr>
              <a:t>                                                          </a:t>
            </a:r>
          </a:p>
          <a:p>
            <a:endParaRPr lang="ru-RU" sz="1400" dirty="0" smtClean="0">
              <a:solidFill>
                <a:schemeClr val="tx1"/>
              </a:solidFill>
            </a:endParaRPr>
          </a:p>
          <a:p>
            <a:r>
              <a:rPr lang="ru-RU" sz="1400" b="1" dirty="0" smtClean="0">
                <a:solidFill>
                  <a:schemeClr val="tx1"/>
                </a:solidFill>
              </a:rPr>
              <a:t>- Рашпили  ………………………………………..                                                               …обработка мягких металлов ,    </a:t>
            </a:r>
          </a:p>
          <a:p>
            <a:r>
              <a:rPr lang="ru-RU" sz="1400" dirty="0" smtClean="0">
                <a:solidFill>
                  <a:schemeClr val="tx1"/>
                </a:solidFill>
              </a:rPr>
              <a:t>                                                                                                                                                                      </a:t>
            </a:r>
            <a:r>
              <a:rPr lang="ru-RU" sz="1400" b="1" dirty="0" smtClean="0">
                <a:solidFill>
                  <a:schemeClr val="tx1"/>
                </a:solidFill>
              </a:rPr>
              <a:t>кости, каучука, кожи и других</a:t>
            </a:r>
          </a:p>
          <a:p>
            <a:r>
              <a:rPr lang="ru-RU" sz="1400" b="1" dirty="0" smtClean="0">
                <a:solidFill>
                  <a:schemeClr val="tx1"/>
                </a:solidFill>
              </a:rPr>
              <a:t>                                                                                                                                                              материалов</a:t>
            </a:r>
            <a:endParaRPr lang="ru-RU" sz="14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ru-RU" sz="1800" b="1" dirty="0" smtClean="0">
                <a:solidFill>
                  <a:schemeClr val="accent2">
                    <a:lumMod val="50000"/>
                  </a:schemeClr>
                </a:solidFill>
              </a:rPr>
              <a:t>                                                                                          </a:t>
            </a:r>
          </a:p>
          <a:p>
            <a:endParaRPr lang="ru-RU" sz="18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12" name="Рисунок 11" descr="img021.jpg"/>
          <p:cNvPicPr/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4714876" y="1000108"/>
            <a:ext cx="3571900" cy="1857388"/>
          </a:xfrm>
          <a:prstGeom prst="rect">
            <a:avLst/>
          </a:prstGeom>
        </p:spPr>
      </p:pic>
      <p:cxnSp>
        <p:nvCxnSpPr>
          <p:cNvPr id="25" name="Прямая соединительная линия 24"/>
          <p:cNvCxnSpPr/>
          <p:nvPr/>
        </p:nvCxnSpPr>
        <p:spPr>
          <a:xfrm rot="10800000">
            <a:off x="2143108" y="3571876"/>
            <a:ext cx="242889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/>
          <p:nvPr/>
        </p:nvCxnSpPr>
        <p:spPr>
          <a:xfrm rot="5400000">
            <a:off x="2035951" y="3679033"/>
            <a:ext cx="21431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/>
          <p:nvPr/>
        </p:nvCxnSpPr>
        <p:spPr>
          <a:xfrm rot="5400000">
            <a:off x="1893869" y="4393413"/>
            <a:ext cx="499272" cy="7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6" name="Picture 4" descr="C:\Documents and Settings\1\Мои документы\img022.jpg"/>
          <p:cNvPicPr>
            <a:picLocks noChangeAspect="1" noChangeArrowheads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357686" y="5072074"/>
            <a:ext cx="2000264" cy="1143008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8186766" cy="426140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dirty="0" smtClean="0"/>
              <a:t>Типы напильников по профилю сечения рабочей части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idx="2"/>
          </p:nvPr>
        </p:nvSpPr>
        <p:spPr>
          <a:xfrm>
            <a:off x="1000100" y="928670"/>
            <a:ext cx="7000924" cy="571504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</a:rPr>
              <a:t>В зависимости от формы обрабатываемой поверхности заготовки выбирают напильники того или иного профиля</a:t>
            </a:r>
            <a:endParaRPr lang="ru-RU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9" name="Содержимое 8"/>
          <p:cNvSpPr>
            <a:spLocks noGrp="1"/>
          </p:cNvSpPr>
          <p:nvPr>
            <p:ph sz="half" idx="1"/>
          </p:nvPr>
        </p:nvSpPr>
        <p:spPr>
          <a:xfrm>
            <a:off x="457200" y="1714488"/>
            <a:ext cx="8153400" cy="4572032"/>
          </a:xfrm>
        </p:spPr>
        <p:txBody>
          <a:bodyPr>
            <a:normAutofit/>
          </a:bodyPr>
          <a:lstStyle/>
          <a:p>
            <a:r>
              <a:rPr lang="ru-RU" dirty="0" smtClean="0"/>
              <a:t>                                       </a:t>
            </a:r>
            <a:r>
              <a:rPr lang="ru-RU" sz="1400" dirty="0" smtClean="0"/>
              <a:t>а – плоские – опиливание наружных и внутренних плоских                                                                                                      </a:t>
            </a:r>
            <a:r>
              <a:rPr lang="ru-RU" sz="1400" dirty="0" err="1" smtClean="0"/>
              <a:t>плоских</a:t>
            </a:r>
            <a:r>
              <a:rPr lang="ru-RU" sz="1400" dirty="0" smtClean="0"/>
              <a:t> поверхностей    </a:t>
            </a:r>
          </a:p>
          <a:p>
            <a:r>
              <a:rPr lang="ru-RU" sz="1400" dirty="0" smtClean="0"/>
              <a:t>                                                                                          б - полукруглые  - опиливание вогнутых и плоских</a:t>
            </a:r>
          </a:p>
          <a:p>
            <a:r>
              <a:rPr lang="ru-RU" sz="1400" dirty="0" smtClean="0"/>
              <a:t>                                                                                                                                 поверхностей , углов более ЗО˚</a:t>
            </a:r>
          </a:p>
          <a:p>
            <a:r>
              <a:rPr lang="ru-RU" sz="1400" dirty="0" smtClean="0"/>
              <a:t>                                                                                           в – квадратные – опиливание квадратных, </a:t>
            </a:r>
          </a:p>
          <a:p>
            <a:r>
              <a:rPr lang="ru-RU" sz="1400" dirty="0" smtClean="0"/>
              <a:t>                                                                                                                                 прямоугольных отверстий и узких</a:t>
            </a:r>
          </a:p>
          <a:p>
            <a:r>
              <a:rPr lang="ru-RU" sz="1400" dirty="0" smtClean="0"/>
              <a:t>                                                                                                                                 плоскостей</a:t>
            </a:r>
          </a:p>
          <a:p>
            <a:r>
              <a:rPr lang="ru-RU" sz="1400" dirty="0" smtClean="0"/>
              <a:t>                                                                                           г – трехгранные – распиливание трехгранных и многогранных о                                                                                              многогранных отверстий     </a:t>
            </a:r>
          </a:p>
          <a:p>
            <a:r>
              <a:rPr lang="ru-RU" sz="1400" dirty="0" smtClean="0"/>
              <a:t>                                                                                           </a:t>
            </a:r>
            <a:r>
              <a:rPr lang="ru-RU" sz="1400" dirty="0" err="1" smtClean="0"/>
              <a:t>д</a:t>
            </a:r>
            <a:r>
              <a:rPr lang="ru-RU" sz="1400" dirty="0" smtClean="0"/>
              <a:t> – круглые           – распиливание круглых и овальных</a:t>
            </a:r>
          </a:p>
          <a:p>
            <a:r>
              <a:rPr lang="ru-RU" sz="1400" dirty="0" smtClean="0"/>
              <a:t>                                                                                                                                   отверстий</a:t>
            </a:r>
          </a:p>
          <a:p>
            <a:r>
              <a:rPr lang="ru-RU" sz="1400" dirty="0" smtClean="0"/>
              <a:t>                                                                                           е -  ромбические – опиливание зубьев, пазов и углов</a:t>
            </a:r>
          </a:p>
          <a:p>
            <a:r>
              <a:rPr lang="ru-RU" sz="1400" dirty="0" smtClean="0"/>
              <a:t>                                                                                                                                  более ЗО˚</a:t>
            </a:r>
          </a:p>
          <a:p>
            <a:r>
              <a:rPr lang="ru-RU" sz="1400" dirty="0" smtClean="0"/>
              <a:t>                                                                                           ж – ножевые – опиливание узких пазов, канавок и углов</a:t>
            </a:r>
          </a:p>
          <a:p>
            <a:r>
              <a:rPr lang="ru-RU" sz="1400" dirty="0" smtClean="0"/>
              <a:t>                                                                                                                                   свыше 10˚</a:t>
            </a:r>
            <a:endParaRPr lang="ru-RU" dirty="0"/>
          </a:p>
        </p:txBody>
      </p:sp>
      <p:pic>
        <p:nvPicPr>
          <p:cNvPr id="10" name="Picture 2" descr="C:\Documents and Settings\1\Мои документы\img023.jpg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14348" y="1928802"/>
            <a:ext cx="3179456" cy="4000528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440036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ru-RU" sz="2400" b="1" dirty="0" smtClean="0"/>
              <a:t>Приспособления для опиливания</a:t>
            </a:r>
            <a:endParaRPr lang="ru-RU" sz="2400" b="1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071934" y="1071546"/>
            <a:ext cx="4861754" cy="5643602"/>
          </a:xfrm>
        </p:spPr>
        <p:style>
          <a:lnRef idx="0">
            <a:scrgbClr r="0" g="0" b="0"/>
          </a:lnRef>
          <a:fillRef idx="1001">
            <a:schemeClr val="lt2"/>
          </a:fillRef>
          <a:effectRef idx="0">
            <a:scrgbClr r="0" g="0" b="0"/>
          </a:effectRef>
          <a:fontRef idx="major"/>
        </p:style>
        <p:txBody>
          <a:bodyPr>
            <a:normAutofit/>
          </a:bodyPr>
          <a:lstStyle/>
          <a:p>
            <a:r>
              <a:rPr lang="ru-RU" sz="1400" dirty="0" smtClean="0"/>
              <a:t>Опиливание деталей сложной формы. Производится до касания напильником закаленной поверхности  копира.</a:t>
            </a:r>
          </a:p>
          <a:p>
            <a:endParaRPr lang="ru-RU" sz="1400" dirty="0" smtClean="0"/>
          </a:p>
          <a:p>
            <a:endParaRPr lang="ru-RU" sz="1400" dirty="0" smtClean="0"/>
          </a:p>
          <a:p>
            <a:pPr>
              <a:buNone/>
            </a:pPr>
            <a:endParaRPr lang="ru-RU" sz="1400" dirty="0" smtClean="0"/>
          </a:p>
          <a:p>
            <a:pPr>
              <a:buNone/>
            </a:pPr>
            <a:endParaRPr lang="ru-RU" sz="1400" dirty="0" smtClean="0"/>
          </a:p>
          <a:p>
            <a:r>
              <a:rPr lang="ru-RU" sz="1400" dirty="0" smtClean="0"/>
              <a:t>Опиливание пакета заготовок из тонколистового металла в цельной рамке. Производится до касания напильником закаленной поверхности рамки.</a:t>
            </a:r>
          </a:p>
          <a:p>
            <a:pPr>
              <a:buNone/>
            </a:pPr>
            <a:endParaRPr lang="ru-RU" sz="1400" dirty="0" smtClean="0"/>
          </a:p>
          <a:p>
            <a:pPr>
              <a:buNone/>
            </a:pPr>
            <a:endParaRPr lang="ru-RU" sz="1400" dirty="0" smtClean="0"/>
          </a:p>
          <a:p>
            <a:r>
              <a:rPr lang="ru-RU" sz="1400" dirty="0" smtClean="0"/>
              <a:t>Опиливание пакета заготовок из тонколистового металла в раздвижной рамке. Производится до касания напильником закаленной поверхности рамки.</a:t>
            </a:r>
          </a:p>
          <a:p>
            <a:endParaRPr lang="ru-RU" sz="1400" dirty="0" smtClean="0"/>
          </a:p>
          <a:p>
            <a:endParaRPr lang="ru-RU" sz="1400" dirty="0" smtClean="0"/>
          </a:p>
          <a:p>
            <a:r>
              <a:rPr lang="ru-RU" sz="1400" dirty="0" smtClean="0"/>
              <a:t>Опиливание плоскостей, расположенных под прямым углом, без контроля их угольником</a:t>
            </a:r>
          </a:p>
        </p:txBody>
      </p:sp>
      <p:pic>
        <p:nvPicPr>
          <p:cNvPr id="2051" name="Picture 3" descr="C:\Documents and Settings\1\Мои документы\img025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500166" y="2643182"/>
            <a:ext cx="2500330" cy="4083874"/>
          </a:xfrm>
          <a:prstGeom prst="rect">
            <a:avLst/>
          </a:prstGeom>
          <a:noFill/>
        </p:spPr>
      </p:pic>
      <p:pic>
        <p:nvPicPr>
          <p:cNvPr id="2052" name="Picture 4" descr="C:\Documents and Settings\1\Мои документы\img041.jpg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28727" y="1071546"/>
            <a:ext cx="2571769" cy="1543062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368598"/>
          </a:xfrm>
        </p:spPr>
        <p:style>
          <a:lnRef idx="0">
            <a:scrgbClr r="0" g="0" b="0"/>
          </a:lnRef>
          <a:fillRef idx="1003">
            <a:schemeClr val="lt2"/>
          </a:fillRef>
          <a:effectRef idx="0">
            <a:scrgbClr r="0" g="0" b="0"/>
          </a:effectRef>
          <a:fontRef idx="major"/>
        </p:style>
        <p:txBody>
          <a:bodyPr>
            <a:normAutofit fontScale="90000"/>
          </a:bodyPr>
          <a:lstStyle/>
          <a:p>
            <a:pPr algn="ctr"/>
            <a:r>
              <a:rPr lang="ru-RU" sz="2400" dirty="0" smtClean="0"/>
              <a:t>Приемы работы при опиливании</a:t>
            </a:r>
            <a:endParaRPr lang="ru-RU" sz="2400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571868" y="785794"/>
            <a:ext cx="5361820" cy="5643602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1400" dirty="0" smtClean="0"/>
              <a:t>При выполнении данной операции корпус держите прямо с разворотом по углом 45˚ к линии оси тисков. Правая рука в локтевом изгибе образует в исходном положении угол 90˚  Левую ногу отведите вперед и влево на полшага.  Угол между осями ступней выдерживайте примерно равным 40…60˚</a:t>
            </a:r>
          </a:p>
          <a:p>
            <a:endParaRPr lang="ru-RU" sz="1400" dirty="0" smtClean="0"/>
          </a:p>
          <a:p>
            <a:endParaRPr lang="ru-RU" sz="1400" dirty="0" smtClean="0"/>
          </a:p>
          <a:p>
            <a:endParaRPr lang="ru-RU" sz="1400" dirty="0" smtClean="0"/>
          </a:p>
          <a:p>
            <a:endParaRPr lang="ru-RU" sz="1400" dirty="0" smtClean="0"/>
          </a:p>
          <a:p>
            <a:r>
              <a:rPr lang="ru-RU" sz="1400" dirty="0" smtClean="0"/>
              <a:t> Правой рукой возьмите так, чтобы ручка упиралась в ладонь,</a:t>
            </a:r>
          </a:p>
          <a:p>
            <a:pPr>
              <a:buNone/>
            </a:pPr>
            <a:r>
              <a:rPr lang="ru-RU" sz="1400" dirty="0" smtClean="0"/>
              <a:t>         четыре пальца обхватывали ее снизу, а большой палец           находился сверху.  Ладонь левой руки наложите на носок</a:t>
            </a:r>
          </a:p>
          <a:p>
            <a:pPr>
              <a:buNone/>
            </a:pPr>
            <a:r>
              <a:rPr lang="ru-RU" sz="1400" dirty="0" smtClean="0"/>
              <a:t>         напильника на расстоянии 20…30 мм   от его края.</a:t>
            </a:r>
          </a:p>
          <a:p>
            <a:pPr>
              <a:buNone/>
            </a:pPr>
            <a:r>
              <a:rPr lang="ru-RU" sz="1400" dirty="0" smtClean="0"/>
              <a:t> </a:t>
            </a:r>
          </a:p>
          <a:p>
            <a:pPr>
              <a:buNone/>
            </a:pPr>
            <a:endParaRPr lang="ru-RU" sz="1400" dirty="0" smtClean="0"/>
          </a:p>
          <a:p>
            <a:pPr>
              <a:buNone/>
            </a:pPr>
            <a:endParaRPr lang="ru-RU" sz="1400" dirty="0" smtClean="0"/>
          </a:p>
          <a:p>
            <a:pPr>
              <a:buNone/>
            </a:pPr>
            <a:r>
              <a:rPr lang="ru-RU" sz="1400" dirty="0" smtClean="0"/>
              <a:t>          В исходном положении нажим левой рукой делайте наибольшим, а правой рукой – наименьшим. При рабочем ходе нажим левой рукой уменьшайте, а правой – увеличивайте.</a:t>
            </a:r>
          </a:p>
          <a:p>
            <a:pPr>
              <a:buNone/>
            </a:pPr>
            <a:endParaRPr lang="ru-RU" sz="1400" dirty="0" smtClean="0"/>
          </a:p>
          <a:p>
            <a:pPr>
              <a:buNone/>
            </a:pPr>
            <a:endParaRPr lang="ru-RU" sz="1400" dirty="0" smtClean="0"/>
          </a:p>
          <a:p>
            <a:pPr>
              <a:buNone/>
            </a:pPr>
            <a:endParaRPr lang="ru-RU" sz="1400" dirty="0" smtClean="0"/>
          </a:p>
          <a:p>
            <a:pPr>
              <a:buNone/>
            </a:pPr>
            <a:endParaRPr lang="ru-RU" sz="1400" dirty="0" smtClean="0"/>
          </a:p>
          <a:p>
            <a:pPr>
              <a:buNone/>
            </a:pPr>
            <a:endParaRPr lang="ru-RU" sz="1400" dirty="0" smtClean="0"/>
          </a:p>
          <a:p>
            <a:endParaRPr lang="ru-RU" sz="1400" dirty="0" smtClean="0"/>
          </a:p>
          <a:p>
            <a:pPr>
              <a:buNone/>
            </a:pPr>
            <a:endParaRPr lang="ru-RU" sz="1400" dirty="0" smtClean="0"/>
          </a:p>
          <a:p>
            <a:pPr>
              <a:buNone/>
            </a:pPr>
            <a:endParaRPr lang="ru-RU" sz="1600" dirty="0" smtClean="0"/>
          </a:p>
          <a:p>
            <a:pPr>
              <a:buNone/>
            </a:pPr>
            <a:endParaRPr lang="ru-RU" sz="1600" dirty="0" smtClean="0"/>
          </a:p>
          <a:p>
            <a:pPr>
              <a:buNone/>
            </a:pPr>
            <a:endParaRPr lang="ru-RU" sz="1600" dirty="0" smtClean="0"/>
          </a:p>
          <a:p>
            <a:pPr>
              <a:buNone/>
            </a:pPr>
            <a:endParaRPr lang="ru-RU" sz="1600" dirty="0" smtClean="0"/>
          </a:p>
          <a:p>
            <a:pPr>
              <a:buNone/>
            </a:pPr>
            <a:endParaRPr lang="ru-RU" sz="1600" dirty="0" smtClean="0"/>
          </a:p>
          <a:p>
            <a:pPr>
              <a:buNone/>
            </a:pPr>
            <a:endParaRPr lang="ru-RU" sz="1600" dirty="0" smtClean="0"/>
          </a:p>
          <a:p>
            <a:endParaRPr lang="ru-RU" sz="1400" dirty="0"/>
          </a:p>
        </p:txBody>
      </p:sp>
      <p:pic>
        <p:nvPicPr>
          <p:cNvPr id="1026" name="Picture 2" descr="C:\Documents and Settings\1\Мои документы\img027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28728" y="785793"/>
            <a:ext cx="2088188" cy="2143141"/>
          </a:xfrm>
          <a:prstGeom prst="rect">
            <a:avLst/>
          </a:prstGeom>
          <a:noFill/>
        </p:spPr>
      </p:pic>
      <p:pic>
        <p:nvPicPr>
          <p:cNvPr id="1027" name="Picture 3" descr="C:\Documents and Settings\1\Мои документы\img027.jpg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28728" y="3071809"/>
            <a:ext cx="2071702" cy="3357587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pull dir="l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440036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sz="2800" dirty="0" smtClean="0">
                <a:solidFill>
                  <a:schemeClr val="accent5">
                    <a:lumMod val="50000"/>
                  </a:schemeClr>
                </a:solidFill>
              </a:rPr>
              <a:t>Способы  опиливания заготовок</a:t>
            </a:r>
            <a:endParaRPr lang="ru-RU" sz="28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8" name="Выноска со стрелкой вниз 7"/>
          <p:cNvSpPr/>
          <p:nvPr/>
        </p:nvSpPr>
        <p:spPr>
          <a:xfrm>
            <a:off x="1500166" y="1071546"/>
            <a:ext cx="3571900" cy="928694"/>
          </a:xfrm>
          <a:prstGeom prst="downArrowCallou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Способы закрепления деталей при опиливании</a:t>
            </a:r>
            <a:endParaRPr lang="ru-RU" dirty="0"/>
          </a:p>
        </p:txBody>
      </p:sp>
      <p:sp>
        <p:nvSpPr>
          <p:cNvPr id="9" name="Выноска со стрелкой вниз 8"/>
          <p:cNvSpPr/>
          <p:nvPr/>
        </p:nvSpPr>
        <p:spPr>
          <a:xfrm>
            <a:off x="5357818" y="1071546"/>
            <a:ext cx="3500462" cy="928694"/>
          </a:xfrm>
          <a:prstGeom prst="downArrowCallou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Способы обработки плоскостей</a:t>
            </a:r>
            <a:endParaRPr lang="ru-RU" dirty="0"/>
          </a:p>
        </p:txBody>
      </p:sp>
      <p:sp>
        <p:nvSpPr>
          <p:cNvPr id="11" name="Стрелка вниз 10"/>
          <p:cNvSpPr/>
          <p:nvPr/>
        </p:nvSpPr>
        <p:spPr>
          <a:xfrm>
            <a:off x="3286116" y="714356"/>
            <a:ext cx="71438" cy="28575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низ 11"/>
          <p:cNvSpPr/>
          <p:nvPr/>
        </p:nvSpPr>
        <p:spPr>
          <a:xfrm>
            <a:off x="7072330" y="714356"/>
            <a:ext cx="45719" cy="28575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051" name="Picture 3" descr="C:\Documents and Settings\1\Мои документы\img040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500166" y="2000240"/>
            <a:ext cx="3583330" cy="2071702"/>
          </a:xfrm>
          <a:prstGeom prst="rect">
            <a:avLst/>
          </a:prstGeom>
          <a:noFill/>
        </p:spPr>
      </p:pic>
      <p:pic>
        <p:nvPicPr>
          <p:cNvPr id="2052" name="Picture 4" descr="C:\Documents and Settings\1\Мои документы\img040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357818" y="2000240"/>
            <a:ext cx="3489182" cy="2071702"/>
          </a:xfrm>
          <a:prstGeom prst="rect">
            <a:avLst/>
          </a:prstGeom>
          <a:noFill/>
        </p:spPr>
      </p:pic>
      <p:pic>
        <p:nvPicPr>
          <p:cNvPr id="2053" name="Picture 5" descr="C:\Documents and Settings\1\Мои документы\img025.jpg"/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500166" y="4214818"/>
            <a:ext cx="357190" cy="357190"/>
          </a:xfrm>
          <a:prstGeom prst="rect">
            <a:avLst/>
          </a:prstGeom>
          <a:noFill/>
        </p:spPr>
      </p:pic>
      <p:sp>
        <p:nvSpPr>
          <p:cNvPr id="16" name="Прямоугольник 15"/>
          <p:cNvSpPr/>
          <p:nvPr/>
        </p:nvSpPr>
        <p:spPr>
          <a:xfrm>
            <a:off x="1928794" y="4214818"/>
            <a:ext cx="6929486" cy="2357454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FontTx/>
              <a:buChar char="-"/>
            </a:pPr>
            <a:endParaRPr lang="ru-RU" sz="1400" dirty="0" smtClean="0"/>
          </a:p>
          <a:p>
            <a:pPr>
              <a:buFontTx/>
              <a:buChar char="-"/>
            </a:pPr>
            <a:r>
              <a:rPr lang="ru-RU" sz="1400" b="1" dirty="0" smtClean="0">
                <a:solidFill>
                  <a:srgbClr val="C00000"/>
                </a:solidFill>
              </a:rPr>
              <a:t>  Надежно закрепляйте заготовку.</a:t>
            </a:r>
          </a:p>
          <a:p>
            <a:pPr>
              <a:buFontTx/>
              <a:buChar char="-"/>
            </a:pPr>
            <a:r>
              <a:rPr lang="ru-RU" sz="1400" b="1" dirty="0" smtClean="0">
                <a:solidFill>
                  <a:srgbClr val="C00000"/>
                </a:solidFill>
              </a:rPr>
              <a:t>  Не поджимайте пальцы левой руки при обратном ходе напильника.</a:t>
            </a:r>
          </a:p>
          <a:p>
            <a:pPr>
              <a:buFontTx/>
              <a:buChar char="-"/>
            </a:pPr>
            <a:r>
              <a:rPr lang="ru-RU" sz="1400" b="1" dirty="0" smtClean="0">
                <a:solidFill>
                  <a:srgbClr val="C00000"/>
                </a:solidFill>
              </a:rPr>
              <a:t>   Проверяйте прочность насадки ручки напильника и ее исправность. </a:t>
            </a:r>
          </a:p>
          <a:p>
            <a:pPr>
              <a:buFontTx/>
              <a:buChar char="-"/>
            </a:pPr>
            <a:r>
              <a:rPr lang="ru-RU" sz="1400" b="1" dirty="0" smtClean="0">
                <a:solidFill>
                  <a:srgbClr val="C00000"/>
                </a:solidFill>
              </a:rPr>
              <a:t>   Не проверяйте качество опиливания на ощупь.</a:t>
            </a:r>
          </a:p>
          <a:p>
            <a:pPr>
              <a:buFontTx/>
              <a:buChar char="-"/>
            </a:pPr>
            <a:r>
              <a:rPr lang="ru-RU" sz="1400" b="1" dirty="0" smtClean="0">
                <a:solidFill>
                  <a:srgbClr val="C00000"/>
                </a:solidFill>
              </a:rPr>
              <a:t>   Храните напильники так, чтобы их насечки не соприкасались друг с другом.</a:t>
            </a:r>
          </a:p>
          <a:p>
            <a:pPr>
              <a:buFontTx/>
              <a:buChar char="-"/>
            </a:pPr>
            <a:r>
              <a:rPr lang="ru-RU" sz="1400" b="1" dirty="0" smtClean="0">
                <a:solidFill>
                  <a:srgbClr val="C00000"/>
                </a:solidFill>
              </a:rPr>
              <a:t>   Не допускайте падения напильников и заготовок на пол.</a:t>
            </a:r>
          </a:p>
          <a:p>
            <a:pPr>
              <a:buFontTx/>
              <a:buChar char="-"/>
            </a:pPr>
            <a:r>
              <a:rPr lang="ru-RU" sz="1400" b="1" dirty="0" smtClean="0">
                <a:solidFill>
                  <a:srgbClr val="C00000"/>
                </a:solidFill>
              </a:rPr>
              <a:t>    Не сдувайте стружку и опилки и не сметайте их руками. Используйте для этого            </a:t>
            </a:r>
          </a:p>
          <a:p>
            <a:r>
              <a:rPr lang="ru-RU" sz="1400" b="1" dirty="0" smtClean="0">
                <a:solidFill>
                  <a:srgbClr val="C00000"/>
                </a:solidFill>
              </a:rPr>
              <a:t>      щетку-сметку.</a:t>
            </a:r>
          </a:p>
          <a:p>
            <a:r>
              <a:rPr lang="ru-RU" sz="1400" b="1" dirty="0" smtClean="0">
                <a:solidFill>
                  <a:srgbClr val="C00000"/>
                </a:solidFill>
              </a:rPr>
              <a:t>-    По окончании работы напильники следует очистить от пыли, грязи, масляных             </a:t>
            </a:r>
          </a:p>
          <a:p>
            <a:r>
              <a:rPr lang="ru-RU" sz="1400" b="1" dirty="0" smtClean="0">
                <a:solidFill>
                  <a:srgbClr val="C00000"/>
                </a:solidFill>
              </a:rPr>
              <a:t>      веществ и сдать из бригадиру класса.</a:t>
            </a:r>
          </a:p>
          <a:p>
            <a:pPr algn="ctr"/>
            <a:endParaRPr lang="ru-RU" sz="1400" dirty="0"/>
          </a:p>
        </p:txBody>
      </p:sp>
    </p:spTree>
  </p:cSld>
  <p:clrMapOvr>
    <a:masterClrMapping/>
  </p:clrMapOvr>
  <p:transition spd="med"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422</TotalTime>
  <Words>537</Words>
  <Application>Microsoft Office PowerPoint</Application>
  <PresentationFormat>Экран (4:3)</PresentationFormat>
  <Paragraphs>123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Солнцестояние</vt:lpstr>
      <vt:lpstr>      Муниципальное бюджетное общеобразовательное учреждение   лицей № 66 г. Липецк    имени Героя Советского Союза С.П.Меркулова                                                                                                                 Методическое объединение учителей технологии    </vt:lpstr>
      <vt:lpstr>                                           Опиливание – наиболее распространенная слесарная операция, заключающаяся в снятии  слоя металла (припуска)   с поверхности заготовки, чтобы придать обрабатываемой детали необходимые форму и размеры, указанные в чертежах или технологической карте, при помощи специального инструмента – напильников.     </vt:lpstr>
      <vt:lpstr>Инструменты и приспособления для опиливания</vt:lpstr>
      <vt:lpstr>Типы напильников по профилю сечения рабочей части</vt:lpstr>
      <vt:lpstr>Приспособления для опиливания</vt:lpstr>
      <vt:lpstr>Приемы работы при опиливании</vt:lpstr>
      <vt:lpstr>Способы  опиливания заготовок</vt:lpstr>
    </vt:vector>
  </TitlesOfParts>
  <Company>Reanimator Extreme Edition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урока: «Опиливание заготовок из сортового проката»</dc:title>
  <dc:creator>WIN7XP</dc:creator>
  <cp:lastModifiedBy>ученик</cp:lastModifiedBy>
  <cp:revision>47</cp:revision>
  <dcterms:created xsi:type="dcterms:W3CDTF">2012-02-03T19:01:26Z</dcterms:created>
  <dcterms:modified xsi:type="dcterms:W3CDTF">2013-02-11T09:17:58Z</dcterms:modified>
</cp:coreProperties>
</file>