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9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9" autoAdjust="0"/>
  </p:normalViewPr>
  <p:slideViewPr>
    <p:cSldViewPr>
      <p:cViewPr varScale="1">
        <p:scale>
          <a:sx n="82" d="100"/>
          <a:sy n="82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0C77B-59BE-40F3-B84E-8FD1B14107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A53C-E057-4980-85DA-517DEEAC9B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4000">
              <a:schemeClr val="accent6"/>
            </a:gs>
            <a:gs pos="45000">
              <a:srgbClr val="E6D78A"/>
            </a:gs>
            <a:gs pos="11000">
              <a:srgbClr val="E6D78A">
                <a:alpha val="51000"/>
              </a:srgbClr>
            </a:gs>
            <a:gs pos="24000">
              <a:srgbClr val="E6D78A">
                <a:alpha val="38000"/>
              </a:srgbClr>
            </a:gs>
            <a:gs pos="60000">
              <a:srgbClr val="C7AC4C"/>
            </a:gs>
            <a:gs pos="60000">
              <a:srgbClr val="C7AC4C"/>
            </a:gs>
            <a:gs pos="100000">
              <a:srgbClr val="E6DCAC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I:\&#1086;&#1090;&#1082;%20&#1091;&#1088;2\&#1075;&#1088;&#1080;&#1073;&#1099;%20&#1103;&#1075;&#1086;&#1076;&#1099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Arial Black" pitchFamily="34" charset="0"/>
              </a:rPr>
              <a:t/>
            </a:r>
            <a:br>
              <a:rPr lang="ru-RU" sz="6000" i="1" dirty="0" smtClean="0">
                <a:latin typeface="Arial Black" pitchFamily="34" charset="0"/>
              </a:rPr>
            </a:br>
            <a:r>
              <a:rPr lang="ru-RU" sz="6000" i="1" dirty="0" smtClean="0">
                <a:latin typeface="Arial Black" pitchFamily="34" charset="0"/>
              </a:rPr>
              <a:t/>
            </a:r>
            <a:br>
              <a:rPr lang="ru-RU" sz="6000" i="1" dirty="0" smtClean="0">
                <a:latin typeface="Arial Black" pitchFamily="34" charset="0"/>
              </a:rPr>
            </a:br>
            <a:r>
              <a:rPr lang="ru-RU" sz="6000" i="1" dirty="0" smtClean="0">
                <a:latin typeface="Arial Black" pitchFamily="34" charset="0"/>
              </a:rPr>
              <a:t/>
            </a:r>
            <a:br>
              <a:rPr lang="ru-RU" sz="6000" i="1" dirty="0" smtClean="0">
                <a:latin typeface="Arial Black" pitchFamily="34" charset="0"/>
              </a:rPr>
            </a:br>
            <a:r>
              <a:rPr lang="ru-RU" sz="6000" i="1" dirty="0" smtClean="0">
                <a:solidFill>
                  <a:srgbClr val="C00000"/>
                </a:solidFill>
                <a:latin typeface="Arial Black" pitchFamily="34" charset="0"/>
              </a:rPr>
              <a:t>Приготовление киселей и компотов</a:t>
            </a:r>
            <a:r>
              <a:rPr lang="ru-RU" sz="6000" i="1" dirty="0" smtClean="0">
                <a:latin typeface="Arial Black" pitchFamily="34" charset="0"/>
              </a:rPr>
              <a:t/>
            </a:r>
            <a:br>
              <a:rPr lang="ru-RU" sz="6000" i="1" dirty="0" smtClean="0">
                <a:latin typeface="Arial Black" pitchFamily="34" charset="0"/>
              </a:rPr>
            </a:br>
            <a:r>
              <a:rPr lang="ru-RU" sz="6000" i="1" dirty="0" smtClean="0">
                <a:latin typeface="Arial Black" pitchFamily="34" charset="0"/>
              </a:rPr>
              <a:t/>
            </a:r>
            <a:br>
              <a:rPr lang="ru-RU" sz="6000" i="1" dirty="0" smtClean="0">
                <a:latin typeface="Arial Black" pitchFamily="34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Муратова Т.А.</a:t>
            </a:r>
            <a:b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i="1" dirty="0" err="1" smtClean="0">
                <a:solidFill>
                  <a:srgbClr val="FF0000"/>
                </a:solidFill>
                <a:latin typeface="Arial Black" pitchFamily="34" charset="0"/>
              </a:rPr>
              <a:t>читель</a:t>
            </a:r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 технологии </a:t>
            </a:r>
            <a:b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г. Саратов</a:t>
            </a:r>
            <a:endParaRPr lang="ru-RU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Приготовление киселя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267200" cy="5140325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latin typeface="Arial Black" pitchFamily="34" charset="0"/>
              </a:rPr>
              <a:t>Клюкву перебрать, измельчить при помощи </a:t>
            </a:r>
            <a:r>
              <a:rPr lang="ru-RU" sz="1600" i="1" dirty="0" err="1" smtClean="0">
                <a:latin typeface="Arial Black" pitchFamily="34" charset="0"/>
              </a:rPr>
              <a:t>блендера</a:t>
            </a:r>
            <a:r>
              <a:rPr lang="ru-RU" sz="1600" i="1" dirty="0" smtClean="0">
                <a:latin typeface="Arial Black" pitchFamily="34" charset="0"/>
              </a:rPr>
              <a:t> или при помощи </a:t>
            </a:r>
            <a:r>
              <a:rPr lang="ru-RU" sz="1600" i="1" dirty="0" err="1" smtClean="0">
                <a:latin typeface="Arial Black" pitchFamily="34" charset="0"/>
              </a:rPr>
              <a:t>толкушки</a:t>
            </a:r>
            <a:r>
              <a:rPr lang="ru-RU" sz="1600" i="1" dirty="0" smtClean="0">
                <a:latin typeface="Arial Black" pitchFamily="34" charset="0"/>
              </a:rPr>
              <a:t>.</a:t>
            </a:r>
          </a:p>
          <a:p>
            <a:r>
              <a:rPr lang="ru-RU" sz="1600" i="1" dirty="0" smtClean="0">
                <a:latin typeface="Arial Black" pitchFamily="34" charset="0"/>
              </a:rPr>
              <a:t>Залить клюкву 5 стаканами холодной воды.</a:t>
            </a:r>
          </a:p>
          <a:p>
            <a:r>
              <a:rPr lang="ru-RU" sz="1600" i="1" dirty="0" smtClean="0">
                <a:latin typeface="Arial Black" pitchFamily="34" charset="0"/>
              </a:rPr>
              <a:t>Поставить на огонь, довести до кипения и процедить.</a:t>
            </a:r>
          </a:p>
          <a:p>
            <a:r>
              <a:rPr lang="ru-RU" sz="1600" i="1" dirty="0" smtClean="0">
                <a:latin typeface="Arial Black" pitchFamily="34" charset="0"/>
              </a:rPr>
              <a:t>Опять поставить на огонь, добавить сахар и довести до кипения.</a:t>
            </a:r>
          </a:p>
          <a:p>
            <a:r>
              <a:rPr lang="ru-RU" sz="1600" i="1" dirty="0" smtClean="0">
                <a:latin typeface="Arial Black" pitchFamily="34" charset="0"/>
              </a:rPr>
              <a:t>В половине стакана воды развести крахмал и аккуратно маленькой </a:t>
            </a:r>
            <a:r>
              <a:rPr lang="ru-RU" sz="1600" i="1" dirty="0" err="1" smtClean="0">
                <a:latin typeface="Arial Black" pitchFamily="34" charset="0"/>
              </a:rPr>
              <a:t>струечкой</a:t>
            </a:r>
            <a:r>
              <a:rPr lang="ru-RU" sz="1600" i="1" dirty="0" smtClean="0">
                <a:latin typeface="Arial Black" pitchFamily="34" charset="0"/>
              </a:rPr>
              <a:t> вылить крахмал в кипящий клюквенный отвар.</a:t>
            </a:r>
          </a:p>
          <a:p>
            <a:r>
              <a:rPr lang="ru-RU" sz="1600" i="1" dirty="0" smtClean="0">
                <a:latin typeface="Arial Black" pitchFamily="34" charset="0"/>
              </a:rPr>
              <a:t>При необходимости добавить еще немного воды.</a:t>
            </a:r>
          </a:p>
          <a:p>
            <a:r>
              <a:rPr lang="ru-RU" sz="1600" i="1" dirty="0" smtClean="0">
                <a:latin typeface="Arial Black" pitchFamily="34" charset="0"/>
              </a:rPr>
              <a:t>Готовый кисель разлить в чашки, сверху посыпать сахарным песком, чтобы не образовалась пленка, и охладить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838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3800"/>
            <a:ext cx="3829050" cy="307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компота из клюквы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Для начала необходимо ягоды хорошо промыть и очистить их от веточек, листиков и другого мусора.</a:t>
            </a:r>
          </a:p>
          <a:p>
            <a:r>
              <a:rPr lang="ru-RU" b="1" i="1" dirty="0" smtClean="0"/>
              <a:t>Размять их при помощи скалки или рук.</a:t>
            </a:r>
          </a:p>
          <a:p>
            <a:r>
              <a:rPr lang="ru-RU" b="1" i="1" dirty="0" smtClean="0"/>
              <a:t>В кипящую воду добавить сахар и размешать.</a:t>
            </a:r>
          </a:p>
          <a:p>
            <a:r>
              <a:rPr lang="ru-RU" b="1" i="1" dirty="0" smtClean="0"/>
              <a:t>Добавляем получившуюся кашицу из ягод и хорошо размешиваем.</a:t>
            </a:r>
          </a:p>
          <a:p>
            <a:r>
              <a:rPr lang="ru-RU" b="1" i="1" dirty="0" smtClean="0"/>
              <a:t>Выключаем, чтобы не переварить драгоценные витамины и отставляем кастрюлю в сторону.</a:t>
            </a:r>
          </a:p>
          <a:p>
            <a:r>
              <a:rPr lang="ru-RU" b="1" i="1" dirty="0" smtClean="0"/>
              <a:t>По желанию, в компот из клюквы можно добавить яблоки, цедру лимона, ванильный сахар, мед. Обратите внимание, что мед лучше добавлять в слегка охлажденный напиток, чтобы он не утратил свои целебные свойства под воздействием высоких температур.</a:t>
            </a:r>
          </a:p>
          <a:p>
            <a:r>
              <a:rPr lang="ru-RU" b="1" i="1" dirty="0" smtClean="0"/>
              <a:t>Процедить компот через мелкое ситечко или через марлю.</a:t>
            </a:r>
          </a:p>
          <a:p>
            <a:endParaRPr lang="ru-RU" b="1" i="1" dirty="0" smtClean="0"/>
          </a:p>
          <a:p>
            <a:r>
              <a:rPr lang="ru-RU" b="1" i="1" dirty="0" smtClean="0"/>
              <a:t>Компот из клюквы готов! Его можно пить как в горячем, так и в охлажденном виде. Этот потрясающий напиток делают не только из свежей, но и из замороженной ягоды. Это один из рецептов, который убедительно доказывает, что полезное может быть вкусным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408" b="9266"/>
          <a:stretch>
            <a:fillRect/>
          </a:stretch>
        </p:blipFill>
        <p:spPr bwMode="auto">
          <a:xfrm>
            <a:off x="6172200" y="762000"/>
            <a:ext cx="2971800" cy="331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6576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 flipV="1">
            <a:off x="457200" y="-762000"/>
            <a:ext cx="8229600" cy="22860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600" b="1" smtClean="0"/>
          </a:p>
        </p:txBody>
      </p:sp>
      <p:pic>
        <p:nvPicPr>
          <p:cNvPr id="25610" name="Picture 10" descr="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4554538" cy="3200400"/>
          </a:xfrm>
        </p:spPr>
      </p:pic>
      <p:pic>
        <p:nvPicPr>
          <p:cNvPr id="25611" name="Picture 11" descr="2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43400" y="3352800"/>
            <a:ext cx="4800600" cy="3276600"/>
          </a:xfrm>
        </p:spPr>
      </p:pic>
      <p:pic>
        <p:nvPicPr>
          <p:cNvPr id="25614" name="Picture 14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60875" y="0"/>
            <a:ext cx="4683125" cy="3352800"/>
          </a:xfrm>
        </p:spPr>
      </p:pic>
      <p:pic>
        <p:nvPicPr>
          <p:cNvPr id="25615" name="Picture 15" descr="яго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4343400" cy="33940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Тема урока:</a:t>
            </a:r>
            <a:r>
              <a:rPr lang="ru-RU" sz="3600" b="1" dirty="0" smtClean="0">
                <a:latin typeface="Times New Roman" pitchFamily="18" charset="0"/>
              </a:rPr>
              <a:t>. Кисель и компот из ягод.</a:t>
            </a:r>
            <a:br>
              <a:rPr lang="ru-RU" sz="3600" b="1" dirty="0" smtClean="0">
                <a:latin typeface="Times New Roman" pitchFamily="18" charset="0"/>
              </a:rPr>
            </a:br>
            <a:endParaRPr lang="ru-RU" sz="3600" b="1" dirty="0" smtClean="0">
              <a:latin typeface="Times New Roman" pitchFamily="18" charset="0"/>
            </a:endParaRPr>
          </a:p>
        </p:txBody>
      </p:sp>
      <p:pic>
        <p:nvPicPr>
          <p:cNvPr id="30726" name="Picture 6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76400"/>
            <a:ext cx="5181600" cy="4114800"/>
          </a:xfrm>
          <a:noFill/>
        </p:spPr>
      </p:pic>
      <p:pic>
        <p:nvPicPr>
          <p:cNvPr id="30728" name="Picture 8" descr="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15000" y="1676400"/>
            <a:ext cx="3048000" cy="4038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58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Чем полезен </a:t>
            </a:r>
            <a:r>
              <a:rPr lang="ru-RU" sz="3200" b="1" dirty="0" smtClean="0"/>
              <a:t>компот и кисель? </a:t>
            </a:r>
            <a:endParaRPr lang="ru-RU" sz="3200" b="1" dirty="0" smtClean="0"/>
          </a:p>
          <a:p>
            <a:endParaRPr lang="ru-RU" dirty="0" smtClean="0"/>
          </a:p>
          <a:p>
            <a:pPr algn="ctr"/>
            <a:r>
              <a:rPr lang="ru-RU" b="1" i="1" dirty="0" smtClean="0"/>
              <a:t>Все </a:t>
            </a:r>
            <a:r>
              <a:rPr lang="ru-RU" b="1" i="1" dirty="0" smtClean="0"/>
              <a:t>компоты и кисели </a:t>
            </a:r>
            <a:r>
              <a:rPr lang="ru-RU" b="1" i="1" dirty="0" smtClean="0"/>
              <a:t>очень полезны для здоровья. Однако, при определенных состояниях и заболеваниях более полезен тот или иной вид </a:t>
            </a:r>
            <a:r>
              <a:rPr lang="ru-RU" b="1" i="1" dirty="0" smtClean="0"/>
              <a:t>напитка. </a:t>
            </a:r>
            <a:endParaRPr lang="ru-RU" b="1" i="1" dirty="0" smtClean="0"/>
          </a:p>
          <a:p>
            <a:pPr algn="ctr"/>
            <a:r>
              <a:rPr lang="ru-RU" b="1" i="1" dirty="0" smtClean="0"/>
              <a:t>Абрикосовый </a:t>
            </a:r>
            <a:r>
              <a:rPr lang="ru-RU" b="1" i="1" dirty="0" smtClean="0"/>
              <a:t>компот и кисель </a:t>
            </a:r>
            <a:r>
              <a:rPr lang="ru-RU" b="1" i="1" dirty="0" smtClean="0"/>
              <a:t>особенно полезен при заболеваниях сердца, почек и печени, не годится при заболеваниях желудка. </a:t>
            </a:r>
          </a:p>
          <a:p>
            <a:pPr algn="ctr"/>
            <a:r>
              <a:rPr lang="ru-RU" b="1" i="1" dirty="0" smtClean="0"/>
              <a:t>Грушевый компот и кисель </a:t>
            </a:r>
            <a:r>
              <a:rPr lang="ru-RU" b="1" i="1" dirty="0" smtClean="0"/>
              <a:t>полезен </a:t>
            </a:r>
            <a:r>
              <a:rPr lang="ru-RU" b="1" i="1" dirty="0" smtClean="0"/>
              <a:t>при желудочных, сердечных, почечных, инфекционных заболеваниях и нервно-психических расстройствах.</a:t>
            </a:r>
          </a:p>
          <a:p>
            <a:pPr algn="ctr"/>
            <a:r>
              <a:rPr lang="ru-RU" b="1" i="1" dirty="0" smtClean="0"/>
              <a:t>Сливовый </a:t>
            </a:r>
            <a:r>
              <a:rPr lang="ru-RU" b="1" i="1" dirty="0" smtClean="0"/>
              <a:t>компот</a:t>
            </a:r>
            <a:r>
              <a:rPr lang="ru-RU" b="1" i="1" dirty="0" smtClean="0"/>
              <a:t> и кисель</a:t>
            </a:r>
            <a:r>
              <a:rPr lang="ru-RU" b="1" i="1" dirty="0" smtClean="0"/>
              <a:t> </a:t>
            </a:r>
            <a:r>
              <a:rPr lang="ru-RU" b="1" i="1" dirty="0" smtClean="0"/>
              <a:t>улучшает работу почек и печени, действует расслабляющее на гладкую мускулатуру, регулирует работу желудка, полезен для больных анемией, атеросклерозом сосудов, ревматизмом, подагрой. </a:t>
            </a:r>
          </a:p>
          <a:p>
            <a:pPr algn="ctr"/>
            <a:r>
              <a:rPr lang="ru-RU" b="1" i="1" dirty="0" smtClean="0"/>
              <a:t>Айвовый компот и кисель </a:t>
            </a:r>
            <a:r>
              <a:rPr lang="ru-RU" b="1" i="1" dirty="0" smtClean="0"/>
              <a:t>содержит </a:t>
            </a:r>
            <a:r>
              <a:rPr lang="ru-RU" b="1" i="1" dirty="0" smtClean="0"/>
              <a:t>танины (способные связывать токсины и выводить соли ртути и свинца) и пектины, обладает противовоспалительными и закрепляющими свойствами, полезен при кишечных заболеваниях, анемии и туберкулезе.</a:t>
            </a:r>
          </a:p>
          <a:p>
            <a:pPr algn="ctr"/>
            <a:r>
              <a:rPr lang="ru-RU" b="1" i="1" dirty="0" smtClean="0"/>
              <a:t>Малиновый компот и кисель </a:t>
            </a:r>
            <a:r>
              <a:rPr lang="ru-RU" b="1" i="1" dirty="0" smtClean="0"/>
              <a:t>богат </a:t>
            </a:r>
            <a:r>
              <a:rPr lang="ru-RU" b="1" i="1" dirty="0" smtClean="0"/>
              <a:t>витамином С, поэтому особенно полезен при простуде, ангине, любой вирусной инфекции и высокой температуре.</a:t>
            </a:r>
          </a:p>
          <a:p>
            <a:pPr algn="ctr"/>
            <a:r>
              <a:rPr lang="ru-RU" b="1" i="1" dirty="0" smtClean="0"/>
              <a:t>Виноградный компот и кисель </a:t>
            </a:r>
            <a:r>
              <a:rPr lang="ru-RU" b="1" i="1" dirty="0" smtClean="0"/>
              <a:t>обладает </a:t>
            </a:r>
            <a:r>
              <a:rPr lang="ru-RU" b="1" i="1" dirty="0" smtClean="0"/>
              <a:t>ярко выраженным мочегонным действием и поэтому полезен при любых желудочных и почечных заболеваниях.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>
          <a:xfrm>
            <a:off x="4114800" y="815975"/>
            <a:ext cx="5029200" cy="6042025"/>
          </a:xfr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ru-RU" sz="4600" b="1" dirty="0" smtClean="0">
                <a:latin typeface="Times New Roman" pitchFamily="18" charset="0"/>
              </a:rPr>
              <a:t>Повесть временных лет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114800" cy="48307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Компоты стали широко распространены в России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в </a:t>
            </a:r>
            <a:r>
              <a:rPr lang="en-US" sz="2400" b="1" dirty="0" smtClean="0">
                <a:latin typeface="Times New Roman" pitchFamily="18" charset="0"/>
              </a:rPr>
              <a:t>XVIII </a:t>
            </a:r>
            <a:r>
              <a:rPr lang="ru-RU" sz="2400" b="1" dirty="0" smtClean="0">
                <a:latin typeface="Times New Roman" pitchFamily="18" charset="0"/>
              </a:rPr>
              <a:t>веке. Овсяные, ржаные, пшеничные кисели относятся к древнейшим русским кушаньям. Им более 1000 лет.</a:t>
            </a:r>
            <a:endParaRPr lang="ru-RU" sz="2600" b="1" dirty="0" smtClean="0">
              <a:latin typeface="Times New Roman" pitchFamily="18" charset="0"/>
            </a:endParaRPr>
          </a:p>
          <a:p>
            <a:pPr eaLnBrk="1" hangingPunct="1"/>
            <a:r>
              <a:rPr lang="ru-RU" sz="2600" b="1" dirty="0" smtClean="0">
                <a:latin typeface="Times New Roman" pitchFamily="18" charset="0"/>
              </a:rPr>
              <a:t>История о том, как кисель спас город, занесена в древнейшую русскую летопись «Повесть временных лет», составленную Нестором: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290" grpId="0"/>
      <p:bldP spid="1229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>
          <a:xfrm>
            <a:off x="0" y="0"/>
            <a:ext cx="9144000" cy="7075488"/>
          </a:xfrm>
          <a:noFill/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«X век на Руси выдался тяжелым: шла великая беспрерывная война с кочевыми племенами, которые совершали постоянные набеги на русские земли. Однажды печенеги осадили Белгород. Долго длилась осада, и начался в городе сильный голод. Тогда собралось народное вече, и порешили горожане: лучше сдаться печенегам, чем всем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умирать с голода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. Но сказал один старец: „Не сдавайтесь еще три дня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сделайте то, что я вам велю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“.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Велел старец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собрать со всего города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остатки овса, пшеницы и отрубей, приготов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ить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200" b="1" u="sng">
                <a:latin typeface="Times New Roman" pitchFamily="18" charset="0"/>
                <a:cs typeface="Times New Roman" pitchFamily="18" charset="0"/>
              </a:rPr>
              <a:t>цеж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(кисельный раствор) для варки киселя, да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поискать меду и сделать из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него пресладкую сыту (медовый взвар, разварной мед на воде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). Затем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приказал выкопать два колодца и поставить в них кадушк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и вровень с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землей. В первую кадушку налили кисельный раствор, а во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ую </a:t>
            </a:r>
            <a:r>
              <a:rPr lang="ru-RU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медовый напиток. На другой день пригласили горожане нескольких печенегов и привели их к колодцам. Почерпнули ведром из первого колодца, сварили кисель, стали его есть сами, да запивать медовым напитком из второго колодца и угощать печенегов. Подивились те и решили, что кормит русских сама земля. Вернувшись, поведали печенеги своим князьям, все что было, те сняли осаду и пошли от города восвояси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Peter_der-Grosse_18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4343400" y="304800"/>
            <a:ext cx="4800600" cy="6324600"/>
          </a:xfrm>
          <a:noFill/>
        </p:spPr>
      </p:pic>
      <p:sp>
        <p:nvSpPr>
          <p:cNvPr id="1741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28600" y="685800"/>
            <a:ext cx="4953000" cy="59436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Фруктовые и ягодные сладкие кисели появились у нас сравнительно недавно, в начале XIX в., вслед за распространением картофеля и началом производства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крахмала.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24375" y="304800"/>
            <a:ext cx="4619625" cy="3352800"/>
          </a:xfrm>
        </p:spPr>
      </p:pic>
      <p:pic>
        <p:nvPicPr>
          <p:cNvPr id="21517" name="Picture 13" descr="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990600"/>
            <a:ext cx="4572000" cy="2819400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1371600" y="0"/>
            <a:ext cx="6781800" cy="1139825"/>
          </a:xfrm>
        </p:spPr>
        <p:txBody>
          <a:bodyPr/>
          <a:lstStyle/>
          <a:p>
            <a:pPr eaLnBrk="1" hangingPunct="1"/>
            <a:r>
              <a:rPr lang="ru-RU" sz="4600" b="1" dirty="0" smtClean="0">
                <a:latin typeface="Times New Roman" pitchFamily="18" charset="0"/>
              </a:rPr>
              <a:t>Соберем ягоду.</a:t>
            </a:r>
          </a:p>
        </p:txBody>
      </p:sp>
      <p:pic>
        <p:nvPicPr>
          <p:cNvPr id="21514" name="Picture 10" descr="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3805238"/>
            <a:ext cx="4800600" cy="3052762"/>
          </a:xfrm>
        </p:spPr>
      </p:pic>
      <p:pic>
        <p:nvPicPr>
          <p:cNvPr id="21519" name="Picture 15" descr="2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876800" y="3681413"/>
            <a:ext cx="4267200" cy="3176587"/>
          </a:xfrm>
        </p:spPr>
      </p:pic>
      <p:pic>
        <p:nvPicPr>
          <p:cNvPr id="10248" name="грибы яго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858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4214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0480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Клюква – 250г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7338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Сахар – 8 ст.л.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724400" y="23622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Вода – 7 стаканов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724400" y="45720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Крахмал – 3 ст.л.</a:t>
            </a:r>
          </a:p>
        </p:txBody>
      </p:sp>
      <p:sp>
        <p:nvSpPr>
          <p:cNvPr id="819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dirty="0" smtClean="0">
                <a:latin typeface="+mn-lt"/>
              </a:rPr>
              <a:t>Состав продуктов</a:t>
            </a:r>
          </a:p>
        </p:txBody>
      </p:sp>
      <p:sp>
        <p:nvSpPr>
          <p:cNvPr id="8199" name="Текст 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685800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КОМПОТ</a:t>
            </a:r>
          </a:p>
        </p:txBody>
      </p:sp>
      <p:sp>
        <p:nvSpPr>
          <p:cNvPr id="820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609600"/>
          </a:xfrm>
        </p:spPr>
        <p:txBody>
          <a:bodyPr/>
          <a:lstStyle/>
          <a:p>
            <a:pPr eaLnBrk="1" hangingPunct="1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КИСЕЛЬ</a:t>
            </a:r>
          </a:p>
          <a:p>
            <a:pPr eaLnBrk="1" hangingPunct="1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8200" y="38100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Сахар  - 8 ст.л.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24400" y="3048000"/>
            <a:ext cx="2909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Клюква – 250г</a:t>
            </a:r>
          </a:p>
          <a:p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22860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Вода 7стаканов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latin typeface="Arial Black" pitchFamily="34" charset="0"/>
              </a:rPr>
              <a:t>Техника безопасности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/>
            <a:r>
              <a:rPr lang="ru-RU" sz="2400" b="1" smtClean="0">
                <a:latin typeface="Times New Roman" pitchFamily="18" charset="0"/>
              </a:rPr>
              <a:t>При работе с горячей посудой и жидкостью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sz="2400" smtClean="0">
                <a:latin typeface="Times New Roman" pitchFamily="18" charset="0"/>
              </a:rPr>
              <a:t>Наполняя кастрюлю жидкостью, не доливая до края.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sz="2400" smtClean="0">
                <a:latin typeface="Times New Roman" pitchFamily="18" charset="0"/>
              </a:rPr>
              <a:t>Когда жидкость закипит уменьшите нагрев.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sz="2400" smtClean="0">
                <a:latin typeface="Times New Roman" pitchFamily="18" charset="0"/>
              </a:rPr>
              <a:t>Снимать горячую посуду с плиты прихватками.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/>
            <a:r>
              <a:rPr lang="ru-RU" sz="2400" b="1" dirty="0" smtClean="0">
                <a:latin typeface="Times New Roman" pitchFamily="18" charset="0"/>
              </a:rPr>
              <a:t>При работе с электроплитой.</a:t>
            </a:r>
          </a:p>
          <a:p>
            <a:pPr marL="495300" indent="-495300"/>
            <a:r>
              <a:rPr lang="ru-RU" sz="2400" dirty="0" smtClean="0">
                <a:latin typeface="Times New Roman" pitchFamily="18" charset="0"/>
              </a:rPr>
              <a:t>Включать и выключать электроприбор сухими руками.</a:t>
            </a:r>
          </a:p>
          <a:p>
            <a:pPr marL="495300" indent="-495300"/>
            <a:r>
              <a:rPr lang="ru-RU" sz="2400" dirty="0" smtClean="0">
                <a:latin typeface="Times New Roman" pitchFamily="18" charset="0"/>
              </a:rPr>
              <a:t> Перед включением проверь шнур.</a:t>
            </a:r>
          </a:p>
          <a:p>
            <a:pPr marL="495300" indent="-495300"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marL="495300" indent="-495300"/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build="p"/>
      <p:bldP spid="3379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808</Words>
  <PresentationFormat>Экран (4:3)</PresentationFormat>
  <Paragraphs>54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Приготовление киселей и компотов  Муратова Т.А. читель технологии  г. Саратов</vt:lpstr>
      <vt:lpstr>Тема урока:. Кисель и компот из ягод. </vt:lpstr>
      <vt:lpstr>Слайд 3</vt:lpstr>
      <vt:lpstr>Повесть временных лет</vt:lpstr>
      <vt:lpstr>Слайд 5</vt:lpstr>
      <vt:lpstr>Слайд 6</vt:lpstr>
      <vt:lpstr>Соберем ягоду.</vt:lpstr>
      <vt:lpstr>Состав продуктов</vt:lpstr>
      <vt:lpstr>Техника безопасности</vt:lpstr>
      <vt:lpstr>Приготовление киселя</vt:lpstr>
      <vt:lpstr>Приготовление компота из клюквы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BLACKGIRL</cp:lastModifiedBy>
  <cp:revision>9</cp:revision>
  <dcterms:modified xsi:type="dcterms:W3CDTF">2013-02-03T10:05:29Z</dcterms:modified>
</cp:coreProperties>
</file>