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302" autoAdjust="0"/>
  </p:normalViewPr>
  <p:slideViewPr>
    <p:cSldViewPr>
      <p:cViewPr>
        <p:scale>
          <a:sx n="75" d="100"/>
          <a:sy n="75" d="100"/>
        </p:scale>
        <p:origin x="-18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692DEB-0ACF-4053-970F-B1A0E5F1F602}" type="datetimeFigureOut">
              <a:rPr lang="ru-RU" smtClean="0"/>
              <a:t>20.02.2011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F50111-E4F5-4EF8-8E2E-15688080AD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350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50111-E4F5-4EF8-8E2E-15688080AD4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775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50111-E4F5-4EF8-8E2E-15688080AD47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493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DC1CA-F36E-468D-BBB1-5A3C01D8920E}" type="datetimeFigureOut">
              <a:rPr lang="ru-RU" smtClean="0"/>
              <a:t>20.02.2011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A8C23-71CC-4F54-847E-C6CAD53654B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DC1CA-F36E-468D-BBB1-5A3C01D8920E}" type="datetimeFigureOut">
              <a:rPr lang="ru-RU" smtClean="0"/>
              <a:t>20.02.2011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A8C23-71CC-4F54-847E-C6CAD53654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DC1CA-F36E-468D-BBB1-5A3C01D8920E}" type="datetimeFigureOut">
              <a:rPr lang="ru-RU" smtClean="0"/>
              <a:t>20.02.2011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A8C23-71CC-4F54-847E-C6CAD53654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DC1CA-F36E-468D-BBB1-5A3C01D8920E}" type="datetimeFigureOut">
              <a:rPr lang="ru-RU" smtClean="0"/>
              <a:t>20.02.2011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A8C23-71CC-4F54-847E-C6CAD53654B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DC1CA-F36E-468D-BBB1-5A3C01D8920E}" type="datetimeFigureOut">
              <a:rPr lang="ru-RU" smtClean="0"/>
              <a:t>20.02.2011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A8C23-71CC-4F54-847E-C6CAD53654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DC1CA-F36E-468D-BBB1-5A3C01D8920E}" type="datetimeFigureOut">
              <a:rPr lang="ru-RU" smtClean="0"/>
              <a:t>20.02.2011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A8C23-71CC-4F54-847E-C6CAD53654B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DC1CA-F36E-468D-BBB1-5A3C01D8920E}" type="datetimeFigureOut">
              <a:rPr lang="ru-RU" smtClean="0"/>
              <a:t>20.02.2011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A8C23-71CC-4F54-847E-C6CAD53654B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DC1CA-F36E-468D-BBB1-5A3C01D8920E}" type="datetimeFigureOut">
              <a:rPr lang="ru-RU" smtClean="0"/>
              <a:t>20.02.2011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A8C23-71CC-4F54-847E-C6CAD53654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DC1CA-F36E-468D-BBB1-5A3C01D8920E}" type="datetimeFigureOut">
              <a:rPr lang="ru-RU" smtClean="0"/>
              <a:t>20.02.2011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A8C23-71CC-4F54-847E-C6CAD53654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DC1CA-F36E-468D-BBB1-5A3C01D8920E}" type="datetimeFigureOut">
              <a:rPr lang="ru-RU" smtClean="0"/>
              <a:t>20.02.2011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A8C23-71CC-4F54-847E-C6CAD53654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DC1CA-F36E-468D-BBB1-5A3C01D8920E}" type="datetimeFigureOut">
              <a:rPr lang="ru-RU" smtClean="0"/>
              <a:t>20.02.2011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A8C23-71CC-4F54-847E-C6CAD53654B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79DC1CA-F36E-468D-BBB1-5A3C01D8920E}" type="datetimeFigureOut">
              <a:rPr lang="ru-RU" smtClean="0"/>
              <a:t>20.02.2011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E3A8C23-71CC-4F54-847E-C6CAD53654B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lend.ru/cityday/784/" TargetMode="External"/><Relationship Id="rId2" Type="http://schemas.openxmlformats.org/officeDocument/2006/relationships/hyperlink" Target="http://www.calend.ru/day/2-23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4725144"/>
            <a:ext cx="6326088" cy="1656184"/>
          </a:xfrm>
        </p:spPr>
        <p:txBody>
          <a:bodyPr/>
          <a:lstStyle/>
          <a:p>
            <a:pPr marL="0" indent="0">
              <a:buNone/>
            </a:pPr>
            <a:r>
              <a:rPr lang="ru-RU" i="1" dirty="0">
                <a:solidFill>
                  <a:srgbClr val="FF0000"/>
                </a:solidFill>
              </a:rPr>
              <a:t>Это праздник настоящих мужчин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8640"/>
            <a:ext cx="6624736" cy="4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35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332656"/>
            <a:ext cx="8208912" cy="6048672"/>
          </a:xfrm>
        </p:spPr>
        <p:txBody>
          <a:bodyPr>
            <a:normAutofit fontScale="70000" lnSpcReduction="20000"/>
          </a:bodyPr>
          <a:lstStyle/>
          <a:p>
            <a:pPr marL="45720" indent="0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В истории нашей страны есть еще одна страница о войнах 80 – 90 – х гг. ХХ столетия. У этих войн еще нет истории. Она не написана. Мы знаем о них ровно столько, сколько нам не опасно знать. Ноу этих войн есть свидетели. Тысячи свидетелей. Для участников этих войн день 15 февраля является равнозначным дню 9 мая. </a:t>
            </a:r>
          </a:p>
          <a:p>
            <a:pPr marL="45720" indent="0">
              <a:buNone/>
            </a:pPr>
            <a:r>
              <a:rPr lang="ru-RU" b="1" dirty="0"/>
              <a:t> </a:t>
            </a:r>
          </a:p>
          <a:p>
            <a:pPr marL="45720" indent="0">
              <a:buNone/>
            </a:pPr>
            <a:r>
              <a:rPr lang="ru-RU" b="1" dirty="0"/>
              <a:t>Мы дети войны.</a:t>
            </a:r>
          </a:p>
          <a:p>
            <a:pPr marL="45720" indent="0">
              <a:buNone/>
            </a:pPr>
            <a:r>
              <a:rPr lang="ru-RU" b="1" dirty="0"/>
              <a:t>Возрождалась страна из руин,</a:t>
            </a:r>
          </a:p>
          <a:p>
            <a:pPr marL="45720" indent="0">
              <a:buNone/>
            </a:pPr>
            <a:r>
              <a:rPr lang="ru-RU" b="1" dirty="0"/>
              <a:t>Мы в те годы по воле народной</a:t>
            </a:r>
          </a:p>
          <a:p>
            <a:pPr marL="45720" indent="0">
              <a:buNone/>
            </a:pPr>
            <a:r>
              <a:rPr lang="ru-RU" b="1" dirty="0"/>
              <a:t>Утверждали рожденьем своим</a:t>
            </a:r>
          </a:p>
          <a:p>
            <a:pPr marL="45720" indent="0">
              <a:buNone/>
            </a:pPr>
            <a:r>
              <a:rPr lang="ru-RU" b="1" dirty="0"/>
              <a:t>Торжество мирной жизни, свободной.</a:t>
            </a:r>
          </a:p>
          <a:p>
            <a:pPr marL="45720" indent="0">
              <a:buNone/>
            </a:pPr>
            <a:r>
              <a:rPr lang="ru-RU" b="1" dirty="0"/>
              <a:t>Подрожали героям-отцам,</a:t>
            </a:r>
          </a:p>
          <a:p>
            <a:pPr marL="45720" indent="0">
              <a:buNone/>
            </a:pPr>
            <a:r>
              <a:rPr lang="ru-RU" b="1" dirty="0"/>
              <a:t>Соревнуясь друг с другом в отваге.</a:t>
            </a:r>
          </a:p>
          <a:p>
            <a:pPr marL="45720" indent="0">
              <a:buNone/>
            </a:pPr>
            <a:r>
              <a:rPr lang="ru-RU" b="1" dirty="0"/>
              <a:t>Было лучшей игрой нам, юнцам,</a:t>
            </a:r>
          </a:p>
          <a:p>
            <a:pPr marL="45720" indent="0">
              <a:buNone/>
            </a:pPr>
            <a:r>
              <a:rPr lang="ru-RU" b="1" dirty="0"/>
              <a:t>Штурмом брать то бугры, то овраги…</a:t>
            </a:r>
          </a:p>
          <a:p>
            <a:pPr marL="45720" indent="0">
              <a:buNone/>
            </a:pPr>
            <a:r>
              <a:rPr lang="ru-RU" b="1" dirty="0"/>
              <a:t>В нас живут отголоски войны,</a:t>
            </a:r>
          </a:p>
          <a:p>
            <a:pPr marL="45720" indent="0">
              <a:buNone/>
            </a:pPr>
            <a:r>
              <a:rPr lang="ru-RU" b="1" dirty="0"/>
              <a:t>Солнцем мирного неба согреты,</a:t>
            </a:r>
          </a:p>
          <a:p>
            <a:pPr marL="45720" indent="0">
              <a:buNone/>
            </a:pPr>
            <a:r>
              <a:rPr lang="ru-RU" b="1" dirty="0"/>
              <a:t>Победителей славных сыны,</a:t>
            </a:r>
          </a:p>
          <a:p>
            <a:pPr marL="45720" indent="0">
              <a:buNone/>
            </a:pPr>
            <a:r>
              <a:rPr lang="ru-RU" b="1" dirty="0"/>
              <a:t>Значит, дети Великой Победы.</a:t>
            </a:r>
          </a:p>
          <a:p>
            <a:pPr marL="45720" indent="0">
              <a:buNone/>
            </a:pPr>
            <a:r>
              <a:rPr lang="ru-RU" b="1" dirty="0"/>
              <a:t>.. .Снова вражьи угрозы слышны.</a:t>
            </a:r>
          </a:p>
          <a:p>
            <a:pPr marL="45720" indent="0">
              <a:buNone/>
            </a:pPr>
            <a:r>
              <a:rPr lang="ru-RU" b="1" dirty="0"/>
              <a:t>Что ж, пусть помнят на всём белом свете:</a:t>
            </a:r>
          </a:p>
          <a:p>
            <a:pPr marL="45720" indent="0">
              <a:buNone/>
            </a:pPr>
            <a:r>
              <a:rPr lang="ru-RU" b="1" dirty="0"/>
              <a:t>Чьи мы дети,</a:t>
            </a:r>
          </a:p>
          <a:p>
            <a:pPr marL="45720" indent="0">
              <a:buNone/>
            </a:pPr>
            <a:r>
              <a:rPr lang="ru-RU" b="1" dirty="0"/>
              <a:t>И чьи мы сыны,</a:t>
            </a:r>
          </a:p>
          <a:p>
            <a:pPr marL="45720" indent="0">
              <a:buNone/>
            </a:pPr>
            <a:r>
              <a:rPr lang="ru-RU" b="1" dirty="0"/>
              <a:t>И разумно считаются с этим…</a:t>
            </a:r>
          </a:p>
          <a:p>
            <a:endParaRPr lang="ru-RU" dirty="0"/>
          </a:p>
        </p:txBody>
      </p:sp>
      <p:pic>
        <p:nvPicPr>
          <p:cNvPr id="3074" name="Picture 2" descr="D:\User\Desktop\защитник\i[7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77191"/>
            <a:ext cx="2666188" cy="197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61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533456" cy="5289768"/>
          </a:xfrm>
        </p:spPr>
        <p:txBody>
          <a:bodyPr/>
          <a:lstStyle/>
          <a:p>
            <a:pPr marL="45720" indent="0">
              <a:buNone/>
            </a:pPr>
            <a:r>
              <a:rPr lang="ru-RU" sz="2800" b="1" dirty="0"/>
              <a:t>Почти двадцать лет прошло, как закончилась война для ребят, выполнявших свой интернациональный долг в Афганистане, которые не понаслышке знают, что значит находиться между жизнью и смертью.</a:t>
            </a:r>
          </a:p>
          <a:p>
            <a:endParaRPr lang="ru-RU" dirty="0"/>
          </a:p>
        </p:txBody>
      </p:sp>
      <p:pic>
        <p:nvPicPr>
          <p:cNvPr id="2050" name="Picture 2" descr="D:\User\Desktop\защитник\iCAWOW89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933056"/>
            <a:ext cx="3240360" cy="199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71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55846435"/>
              </p:ext>
            </p:extLst>
          </p:nvPr>
        </p:nvGraphicFramePr>
        <p:xfrm>
          <a:off x="611188" y="333375"/>
          <a:ext cx="8064500" cy="826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250"/>
                <a:gridCol w="403225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Афганистан.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(живым и павшим там посвящается)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Вот будто заново я все переживаю.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все прошедшее передо мной встает,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Друзей любимых лица вспоминаю,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Которых в жизни так не достает.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снова те же горы будто рядом,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вроде ржавчиной покрытые они,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будто вновь окинул смерть я взглядом,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будто вновь пережинаю эти дни.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Повис закат кроваво-красный,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Лежу в окопе, сжав рукою автомат.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помню бой я первый, самый страшный.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Как из мальчишки вырос вдруг солдат.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Как будто что в душе перевернулось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все хорошее осталось позади.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 вроде жизнь прошла и вновь вернулась,</a:t>
                      </a:r>
                    </a:p>
                    <a:p>
                      <a:r>
                        <a:rPr lang="ru-RU" sz="1600" dirty="0" smtClean="0"/>
                        <a:t>А и не знаю, что там дальше, впереди.</a:t>
                      </a:r>
                    </a:p>
                    <a:p>
                      <a:r>
                        <a:rPr lang="ru-RU" sz="1600" dirty="0" smtClean="0"/>
                        <a:t>Друзей своих всю жизнь я помнить буду,</a:t>
                      </a:r>
                    </a:p>
                    <a:p>
                      <a:r>
                        <a:rPr lang="ru-RU" sz="1600" dirty="0" smtClean="0"/>
                        <a:t>Как жизнь теряли там в земле чужой.</a:t>
                      </a:r>
                    </a:p>
                    <a:p>
                      <a:r>
                        <a:rPr lang="ru-RU" sz="1600" dirty="0" smtClean="0"/>
                        <a:t>И цинк гробов я никогда не позабуду,</a:t>
                      </a:r>
                    </a:p>
                    <a:p>
                      <a:r>
                        <a:rPr lang="ru-RU" sz="1600" dirty="0" smtClean="0"/>
                        <a:t>Что отправляли мы на родину домой.</a:t>
                      </a:r>
                    </a:p>
                    <a:p>
                      <a:r>
                        <a:rPr lang="ru-RU" sz="1600" dirty="0" smtClean="0"/>
                        <a:t>Афганистан – я не могу тебя забыть.</a:t>
                      </a:r>
                    </a:p>
                    <a:p>
                      <a:r>
                        <a:rPr lang="ru-RU" sz="1600" dirty="0" smtClean="0"/>
                        <a:t>Афганистан – и пули свист, снарядов вой,</a:t>
                      </a:r>
                    </a:p>
                    <a:p>
                      <a:r>
                        <a:rPr lang="ru-RU" sz="1600" dirty="0" smtClean="0"/>
                        <a:t>Афганистан – свободу ведь нельзя убить,</a:t>
                      </a:r>
                    </a:p>
                    <a:p>
                      <a:r>
                        <a:rPr lang="ru-RU" sz="1600" dirty="0" smtClean="0"/>
                        <a:t>Афганистан – дороги пыль и жаркий зной.</a:t>
                      </a:r>
                    </a:p>
                    <a:p>
                      <a:r>
                        <a:rPr lang="ru-RU" sz="1600" dirty="0" smtClean="0"/>
                        <a:t>И я тебя все чаще вспоминаю,</a:t>
                      </a:r>
                    </a:p>
                    <a:p>
                      <a:r>
                        <a:rPr lang="ru-RU" sz="1600" dirty="0" smtClean="0"/>
                        <a:t>На теле раны не дают никак забыть,</a:t>
                      </a:r>
                    </a:p>
                    <a:p>
                      <a:r>
                        <a:rPr lang="ru-RU" sz="1600" dirty="0" smtClean="0"/>
                        <a:t>Хоть мы давно уже ушли оттуда,</a:t>
                      </a:r>
                    </a:p>
                    <a:p>
                      <a:r>
                        <a:rPr lang="ru-RU" sz="1600" dirty="0" smtClean="0"/>
                        <a:t>Не дай нам бог все снова повторить.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871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731520"/>
            <a:ext cx="7776864" cy="5433784"/>
          </a:xfrm>
        </p:spPr>
        <p:txBody>
          <a:bodyPr/>
          <a:lstStyle/>
          <a:p>
            <a:pPr marL="45720" indent="0">
              <a:buNone/>
            </a:pPr>
            <a:r>
              <a:rPr lang="ru-RU" b="1" dirty="0"/>
              <a:t>Но Афганистан сменили Чечня, Таджикистан, Абхазия…</a:t>
            </a:r>
          </a:p>
          <a:p>
            <a:pPr marL="45720" indent="0">
              <a:buNone/>
            </a:pPr>
            <a:r>
              <a:rPr lang="ru-RU" b="1" dirty="0"/>
              <a:t>До сих пор переживают и плачут матери, провожая сыновей в армию. </a:t>
            </a:r>
          </a:p>
          <a:p>
            <a:pPr marL="45720" indent="0">
              <a:buNone/>
            </a:pPr>
            <a:r>
              <a:rPr lang="ru-RU" b="1" dirty="0"/>
              <a:t>Для многих ребят, идущих на службу сегодня “война” ещё не закончилась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098" name="Picture 2" descr="D:\User\Desktop\защитник\i[9]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628702"/>
            <a:ext cx="2808312" cy="194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1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568952" cy="6336704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ru-RU" sz="1400" b="1" dirty="0"/>
              <a:t>Судьба ветерана.</a:t>
            </a:r>
          </a:p>
          <a:p>
            <a:pPr marL="45720" indent="0">
              <a:buNone/>
            </a:pPr>
            <a:r>
              <a:rPr lang="ru-RU" sz="1400" b="1" dirty="0"/>
              <a:t>Какая чудная весна, </a:t>
            </a:r>
          </a:p>
          <a:p>
            <a:pPr marL="45720" indent="0">
              <a:buNone/>
            </a:pPr>
            <a:r>
              <a:rPr lang="ru-RU" sz="1400" b="1" dirty="0"/>
              <a:t>А ветерану не до сна. </a:t>
            </a:r>
          </a:p>
          <a:p>
            <a:pPr marL="45720" indent="0">
              <a:buNone/>
            </a:pPr>
            <a:r>
              <a:rPr lang="ru-RU" sz="1400" b="1" dirty="0"/>
              <a:t>Старик от сердца капли ищет: </a:t>
            </a:r>
          </a:p>
          <a:p>
            <a:pPr marL="45720" indent="0">
              <a:buNone/>
            </a:pPr>
            <a:r>
              <a:rPr lang="ru-RU" sz="1400" b="1" dirty="0"/>
              <a:t>Ну почему же внук не пишет? </a:t>
            </a:r>
          </a:p>
          <a:p>
            <a:pPr marL="45720" indent="0">
              <a:buNone/>
            </a:pPr>
            <a:r>
              <a:rPr lang="ru-RU" sz="1400" b="1" dirty="0"/>
              <a:t>Тогда, в далеком сорок пятом,</a:t>
            </a:r>
          </a:p>
          <a:p>
            <a:pPr marL="45720" indent="0">
              <a:buNone/>
            </a:pPr>
            <a:r>
              <a:rPr lang="ru-RU" sz="1400" b="1" dirty="0"/>
              <a:t>Он был молоденьким солдатом. </a:t>
            </a:r>
          </a:p>
          <a:p>
            <a:pPr marL="45720" indent="0">
              <a:buNone/>
            </a:pPr>
            <a:r>
              <a:rPr lang="ru-RU" sz="1400" b="1" dirty="0"/>
              <a:t>И вдохновенно верил он, </a:t>
            </a:r>
          </a:p>
          <a:p>
            <a:pPr marL="45720" indent="0">
              <a:buNone/>
            </a:pPr>
            <a:r>
              <a:rPr lang="ru-RU" sz="1400" b="1" dirty="0"/>
              <a:t>Не будет больше в мире войн.</a:t>
            </a:r>
          </a:p>
          <a:p>
            <a:pPr marL="45720" indent="0">
              <a:buNone/>
            </a:pPr>
            <a:r>
              <a:rPr lang="ru-RU" sz="1400" b="1" dirty="0"/>
              <a:t>Ему хотелось очень жить,</a:t>
            </a:r>
          </a:p>
          <a:p>
            <a:pPr marL="45720" indent="0">
              <a:buNone/>
            </a:pPr>
            <a:r>
              <a:rPr lang="ru-RU" sz="1400" b="1" dirty="0"/>
              <a:t>Работать и детей растить.</a:t>
            </a:r>
          </a:p>
          <a:p>
            <a:pPr marL="45720" indent="0">
              <a:buNone/>
            </a:pPr>
            <a:r>
              <a:rPr lang="ru-RU" sz="1400" b="1" dirty="0"/>
              <a:t>И чтобы сын военным стал, </a:t>
            </a:r>
            <a:endParaRPr lang="ru-RU" sz="1400" b="1" dirty="0" smtClean="0"/>
          </a:p>
          <a:p>
            <a:pPr marL="45720" indent="0">
              <a:buNone/>
            </a:pPr>
            <a:r>
              <a:rPr lang="ru-RU" sz="1400" b="1" dirty="0" smtClean="0"/>
              <a:t>Свою Отчизну защищал. </a:t>
            </a:r>
          </a:p>
          <a:p>
            <a:pPr marL="45720" indent="0">
              <a:buNone/>
            </a:pPr>
            <a:r>
              <a:rPr lang="ru-RU" sz="1400" b="1" dirty="0" smtClean="0"/>
              <a:t>Еще </a:t>
            </a:r>
            <a:r>
              <a:rPr lang="ru-RU" sz="1400" b="1" dirty="0"/>
              <a:t>не ведал он тогда,</a:t>
            </a:r>
          </a:p>
          <a:p>
            <a:pPr marL="45720" indent="0">
              <a:buNone/>
            </a:pPr>
            <a:r>
              <a:rPr lang="ru-RU" sz="1400" b="1" dirty="0" smtClean="0"/>
              <a:t>Что </a:t>
            </a:r>
            <a:r>
              <a:rPr lang="ru-RU" sz="1400" b="1" dirty="0"/>
              <a:t>будут страшные года: </a:t>
            </a:r>
          </a:p>
          <a:p>
            <a:pPr marL="45720" indent="0">
              <a:buNone/>
            </a:pPr>
            <a:r>
              <a:rPr lang="ru-RU" sz="1400" b="1" dirty="0"/>
              <a:t>Родного сына-капитана </a:t>
            </a:r>
          </a:p>
          <a:p>
            <a:pPr marL="45720" indent="0">
              <a:buNone/>
            </a:pPr>
            <a:r>
              <a:rPr lang="ru-RU" sz="1400" b="1" dirty="0"/>
              <a:t>Пришлют в гробу с Афганистана. </a:t>
            </a:r>
          </a:p>
          <a:p>
            <a:pPr marL="45720" indent="0">
              <a:buNone/>
            </a:pPr>
            <a:r>
              <a:rPr lang="ru-RU" sz="1400" b="1" dirty="0"/>
              <a:t>Вздохнул, и волю дав слезам, </a:t>
            </a:r>
          </a:p>
          <a:p>
            <a:pPr marL="45720" indent="0">
              <a:buNone/>
            </a:pPr>
            <a:r>
              <a:rPr lang="ru-RU" sz="1400" b="1" dirty="0"/>
              <a:t>Встал на колени к образам </a:t>
            </a:r>
          </a:p>
          <a:p>
            <a:pPr marL="45720" indent="0">
              <a:buNone/>
            </a:pPr>
            <a:r>
              <a:rPr lang="ru-RU" sz="1400" b="1" dirty="0"/>
              <a:t>И долго Господа молил, </a:t>
            </a:r>
          </a:p>
          <a:p>
            <a:pPr marL="45720" indent="0">
              <a:buNone/>
            </a:pPr>
            <a:r>
              <a:rPr lang="ru-RU" sz="1400" b="1" dirty="0"/>
              <a:t>Чтобы грехи ему простил. </a:t>
            </a:r>
          </a:p>
          <a:p>
            <a:pPr marL="45720" indent="0">
              <a:buNone/>
            </a:pPr>
            <a:r>
              <a:rPr lang="ru-RU" sz="1400" b="1" dirty="0"/>
              <a:t>Чтоб внук живым пришел домой, </a:t>
            </a:r>
          </a:p>
          <a:p>
            <a:pPr marL="45720" indent="0">
              <a:buNone/>
            </a:pPr>
            <a:r>
              <a:rPr lang="ru-RU" sz="1400" b="1" dirty="0"/>
              <a:t>Покончив с чеченской войной…</a:t>
            </a:r>
          </a:p>
          <a:p>
            <a:pPr marL="45720" indent="0">
              <a:buNone/>
            </a:pPr>
            <a:r>
              <a:rPr lang="ru-RU" sz="1400" b="1" dirty="0"/>
              <a:t>…А за окном уже светает, </a:t>
            </a:r>
          </a:p>
          <a:p>
            <a:pPr marL="45720" indent="0">
              <a:buNone/>
            </a:pPr>
            <a:r>
              <a:rPr lang="ru-RU" sz="1400" b="1" dirty="0"/>
              <a:t>Валокордин не помогает. </a:t>
            </a:r>
          </a:p>
          <a:p>
            <a:pPr marL="45720" indent="0">
              <a:buNone/>
            </a:pPr>
            <a:r>
              <a:rPr lang="ru-RU" sz="1400" b="1" dirty="0"/>
              <a:t>Еще бы годик продержаться,</a:t>
            </a:r>
          </a:p>
          <a:p>
            <a:pPr marL="45720" indent="0">
              <a:buNone/>
            </a:pPr>
            <a:r>
              <a:rPr lang="ru-RU" sz="1400" b="1" dirty="0"/>
              <a:t>Вот только внука бы дождаться… </a:t>
            </a:r>
          </a:p>
          <a:p>
            <a:endParaRPr lang="ru-RU" sz="1400" dirty="0"/>
          </a:p>
        </p:txBody>
      </p:sp>
      <p:pic>
        <p:nvPicPr>
          <p:cNvPr id="6146" name="Picture 2" descr="D:\User\Desktop\защитник\i[1]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246541"/>
            <a:ext cx="2035314" cy="153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User\Desktop\защитник\i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15684"/>
            <a:ext cx="2943798" cy="219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11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332656"/>
            <a:ext cx="8352928" cy="6264696"/>
          </a:xfrm>
        </p:spPr>
        <p:txBody>
          <a:bodyPr/>
          <a:lstStyle/>
          <a:p>
            <a:pPr marL="45720" indent="0">
              <a:buNone/>
            </a:pPr>
            <a:r>
              <a:rPr lang="ru-RU" sz="1800" b="1" dirty="0"/>
              <a:t>Война – явление страшное,  жестокое. Но пока существуют на Земле злоба, ненависть, будут существовать и войны, которые наносят раны людям, уносят жизни сыновей.</a:t>
            </a:r>
          </a:p>
          <a:p>
            <a:pPr marL="45720" indent="0">
              <a:buNone/>
            </a:pPr>
            <a:r>
              <a:rPr lang="ru-RU" sz="1800" b="1" dirty="0"/>
              <a:t>Российским людям свойственна особая любовь к родному краю, к месте, где они выросли, к своей Родине. Эта любовь испокон века проявляется в их готовности защищать, не жалея жизни, свое Отечество. </a:t>
            </a:r>
          </a:p>
          <a:p>
            <a:pPr marL="45720" indent="0">
              <a:buNone/>
            </a:pPr>
            <a:r>
              <a:rPr lang="ru-RU" sz="1800" b="1" dirty="0"/>
              <a:t>А Отечество будет благодарить своих защитников самой высокой ценой – государственной наградой.</a:t>
            </a:r>
          </a:p>
          <a:p>
            <a:pPr marL="45720" indent="0">
              <a:buNone/>
            </a:pPr>
            <a:r>
              <a:rPr lang="ru-RU" sz="1800" b="1" dirty="0"/>
              <a:t>За каждым орденом или медалью стоят судьбы людей.</a:t>
            </a:r>
          </a:p>
          <a:p>
            <a:pPr marL="45720" indent="0">
              <a:buNone/>
            </a:pPr>
            <a:r>
              <a:rPr lang="ru-RU" sz="1800" b="1" dirty="0"/>
              <a:t>В государственных наградах, как в зеркале ,отражается история государства: его развитие ,революции, войны и победы, созидательный мирный труд и памятные события. Российская награда –это наша история. </a:t>
            </a:r>
          </a:p>
          <a:p>
            <a:endParaRPr lang="ru-RU" dirty="0"/>
          </a:p>
        </p:txBody>
      </p:sp>
      <p:pic>
        <p:nvPicPr>
          <p:cNvPr id="7170" name="Picture 2" descr="D:\User\Desktop\защитник\i[4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041978"/>
            <a:ext cx="1584176" cy="126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User\Desktop\защитник\i[7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292" y="5041978"/>
            <a:ext cx="1745996" cy="129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40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404664"/>
            <a:ext cx="8064896" cy="6048672"/>
          </a:xfrm>
        </p:spPr>
        <p:txBody>
          <a:bodyPr>
            <a:normAutofit fontScale="70000" lnSpcReduction="20000"/>
          </a:bodyPr>
          <a:lstStyle/>
          <a:p>
            <a:pPr marL="45720" indent="0">
              <a:buNone/>
            </a:pPr>
            <a:r>
              <a:rPr lang="ru-RU" b="1" dirty="0"/>
              <a:t>Преклоняем пред вами колени</a:t>
            </a:r>
          </a:p>
          <a:p>
            <a:pPr marL="45720" indent="0">
              <a:buNone/>
            </a:pPr>
            <a:r>
              <a:rPr lang="ru-RU" b="1" dirty="0"/>
              <a:t>Почему мы теряем родных нам людей; </a:t>
            </a:r>
          </a:p>
          <a:p>
            <a:pPr marL="45720" indent="0">
              <a:buNone/>
            </a:pPr>
            <a:r>
              <a:rPr lang="ru-RU" b="1" dirty="0"/>
              <a:t>Это жизни высокая плата? </a:t>
            </a:r>
          </a:p>
          <a:p>
            <a:pPr marL="45720" indent="0">
              <a:buNone/>
            </a:pPr>
            <a:r>
              <a:rPr lang="ru-RU" b="1" dirty="0"/>
              <a:t>Почему режет душу сильнее ножей </a:t>
            </a:r>
          </a:p>
          <a:p>
            <a:pPr marL="45720" indent="0">
              <a:buNone/>
            </a:pPr>
            <a:r>
              <a:rPr lang="ru-RU" b="1" dirty="0"/>
              <a:t>Это горькое слово “утрата”? </a:t>
            </a:r>
          </a:p>
          <a:p>
            <a:pPr marL="45720" indent="0">
              <a:buNone/>
            </a:pPr>
            <a:r>
              <a:rPr lang="ru-RU" b="1" dirty="0"/>
              <a:t>Почему же нельзя все вокруг изменить, </a:t>
            </a:r>
          </a:p>
          <a:p>
            <a:pPr marL="45720" indent="0">
              <a:buNone/>
            </a:pPr>
            <a:r>
              <a:rPr lang="ru-RU" b="1" dirty="0"/>
              <a:t>Чтобы грудью дышалось свободно; </a:t>
            </a:r>
          </a:p>
          <a:p>
            <a:pPr marL="45720" indent="0">
              <a:buNone/>
            </a:pPr>
            <a:r>
              <a:rPr lang="ru-RU" b="1" dirty="0"/>
              <a:t>Почему же нельзя жизнь сначала прожить, </a:t>
            </a:r>
          </a:p>
          <a:p>
            <a:pPr marL="45720" indent="0">
              <a:buNone/>
            </a:pPr>
            <a:r>
              <a:rPr lang="ru-RU" b="1" dirty="0"/>
              <a:t>Чтобы не было нам слишком больно.</a:t>
            </a:r>
          </a:p>
          <a:p>
            <a:pPr marL="45720" indent="0">
              <a:buNone/>
            </a:pPr>
            <a:r>
              <a:rPr lang="ru-RU" b="1" dirty="0"/>
              <a:t>Сотни жизней и судеб разбиты войной: </a:t>
            </a:r>
          </a:p>
          <a:p>
            <a:pPr marL="45720" indent="0">
              <a:buNone/>
            </a:pPr>
            <a:r>
              <a:rPr lang="ru-RU" b="1" dirty="0"/>
              <a:t>Не увидят они больше света; </a:t>
            </a:r>
          </a:p>
          <a:p>
            <a:pPr marL="45720" indent="0">
              <a:buNone/>
            </a:pPr>
            <a:r>
              <a:rPr lang="ru-RU" b="1" dirty="0"/>
              <a:t>Их окутала тьма своей вечной стеной,</a:t>
            </a:r>
          </a:p>
          <a:p>
            <a:pPr marL="45720" indent="0">
              <a:buNone/>
            </a:pPr>
            <a:r>
              <a:rPr lang="ru-RU" b="1" dirty="0"/>
              <a:t>Не дождавшись немого ответа.</a:t>
            </a:r>
          </a:p>
          <a:p>
            <a:pPr marL="45720" indent="0">
              <a:buNone/>
            </a:pPr>
            <a:r>
              <a:rPr lang="ru-RU" b="1" dirty="0"/>
              <a:t>Миллионы защитников нашей земли </a:t>
            </a:r>
          </a:p>
          <a:p>
            <a:pPr marL="45720" indent="0">
              <a:buNone/>
            </a:pPr>
            <a:r>
              <a:rPr lang="ru-RU" b="1" dirty="0"/>
              <a:t>Пали смертью героев, чтобы всех нас спасти;</a:t>
            </a:r>
          </a:p>
          <a:p>
            <a:pPr marL="45720" indent="0">
              <a:buNone/>
            </a:pPr>
            <a:r>
              <a:rPr lang="ru-RU" b="1" dirty="0"/>
              <a:t>И о подвигах павших во имя страны </a:t>
            </a:r>
          </a:p>
          <a:p>
            <a:pPr marL="45720" indent="0">
              <a:buNone/>
            </a:pPr>
            <a:r>
              <a:rPr lang="ru-RU" b="1" dirty="0"/>
              <a:t>Вечно помнить и знать мы сегодня должны. </a:t>
            </a:r>
          </a:p>
          <a:p>
            <a:pPr marL="45720" indent="0">
              <a:buNone/>
            </a:pPr>
            <a:r>
              <a:rPr lang="ru-RU" b="1" dirty="0"/>
              <a:t>Но спокойствие наше пропитано болью,</a:t>
            </a:r>
          </a:p>
          <a:p>
            <a:pPr marL="45720" indent="0">
              <a:buNone/>
            </a:pPr>
            <a:r>
              <a:rPr lang="ru-RU" b="1" dirty="0"/>
              <a:t>Болью тех, кто сегодня не с нами.</a:t>
            </a:r>
          </a:p>
          <a:p>
            <a:pPr marL="45720" indent="0">
              <a:buNone/>
            </a:pPr>
            <a:r>
              <a:rPr lang="ru-RU" b="1" dirty="0"/>
              <a:t>Кто свободу народа омыл своей кровью… </a:t>
            </a:r>
          </a:p>
          <a:p>
            <a:pPr marL="45720" indent="0">
              <a:buNone/>
            </a:pPr>
            <a:r>
              <a:rPr lang="ru-RU" b="1" dirty="0"/>
              <a:t>Преклоняем колени пред вами!</a:t>
            </a:r>
          </a:p>
          <a:p>
            <a:endParaRPr lang="ru-RU" dirty="0"/>
          </a:p>
        </p:txBody>
      </p:sp>
      <p:pic>
        <p:nvPicPr>
          <p:cNvPr id="8194" name="Picture 2" descr="D:\User\Desktop\защитник\i[10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717032"/>
            <a:ext cx="2160240" cy="160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User\Desktop\защитник\iCA2Y7BL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764704"/>
            <a:ext cx="2376264" cy="159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24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332656"/>
            <a:ext cx="8136904" cy="6264696"/>
          </a:xfrm>
        </p:spPr>
        <p:txBody>
          <a:bodyPr/>
          <a:lstStyle/>
          <a:p>
            <a:pPr marL="45720" indent="0">
              <a:buNone/>
            </a:pPr>
            <a:r>
              <a:rPr lang="ru-RU" sz="1800" b="1" dirty="0"/>
              <a:t>Наша встреча – это живая память, потому что живы те, кто участвовал в боях Великой Отечественной войны или работал в тылу, кто воевал в Афганистане, Чечне. Живая, потому что память о погибших свято хранят их товарищи по оружию, их семьи и близкие. И память эта будет жива, пока мы об этом помним, пока мы об этом говорим.</a:t>
            </a:r>
          </a:p>
          <a:p>
            <a:pPr marL="45720" indent="0">
              <a:buNone/>
            </a:pPr>
            <a:r>
              <a:rPr lang="ru-RU" sz="1800" b="1" dirty="0"/>
              <a:t>В русском народе живет убеждение, что истинный человек и сын Отечества есть одно и то же. Патриотизм,  любовь к Родине, преданность ей, стремление защищать ее от врагов, чувство долга. Неслучайно и наш разговор логически подошел к точке зрения, что участие российских солдат в войнах и вооруженных конфликтах – это воинский долг и ЭТО НЕ ОБСУЖДАЕТСЯ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221088"/>
            <a:ext cx="3384376" cy="1645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092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437112"/>
            <a:ext cx="6883167" cy="172112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 праздником, дорогие мальчики!</a:t>
            </a:r>
            <a:endParaRPr lang="ru-RU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32656"/>
            <a:ext cx="3960440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21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389440" cy="593784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1800" b="1" u="sng" dirty="0">
                <a:hlinkClick r:id="rId2"/>
              </a:rPr>
              <a:t>23 февраля</a:t>
            </a:r>
            <a:endParaRPr lang="ru-RU" sz="1800" dirty="0"/>
          </a:p>
          <a:p>
            <a:pPr marL="45720" indent="0">
              <a:buNone/>
            </a:pPr>
            <a:r>
              <a:rPr lang="ru-RU" sz="1800" b="1" i="1" dirty="0">
                <a:solidFill>
                  <a:schemeClr val="bg2">
                    <a:lumMod val="25000"/>
                  </a:schemeClr>
                </a:solidFill>
              </a:rPr>
              <a:t>Стоим мы на посту, повзводно и поротно.</a:t>
            </a:r>
            <a:br>
              <a:rPr lang="ru-RU" sz="1800" b="1" i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800" b="1" i="1" dirty="0">
                <a:solidFill>
                  <a:schemeClr val="bg2">
                    <a:lumMod val="25000"/>
                  </a:schemeClr>
                </a:solidFill>
              </a:rPr>
              <a:t>Бессмертны, как огонь. Спокойны, как гранит.</a:t>
            </a:r>
            <a:br>
              <a:rPr lang="ru-RU" sz="1800" b="1" i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800" b="1" i="1" dirty="0">
                <a:solidFill>
                  <a:schemeClr val="bg2">
                    <a:lumMod val="25000"/>
                  </a:schemeClr>
                </a:solidFill>
              </a:rPr>
              <a:t>Мы — армия страны. Мы — армия народа.</a:t>
            </a:r>
            <a:br>
              <a:rPr lang="ru-RU" sz="1800" b="1" i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800" b="1" i="1" dirty="0">
                <a:solidFill>
                  <a:schemeClr val="bg2">
                    <a:lumMod val="25000"/>
                  </a:schemeClr>
                </a:solidFill>
              </a:rPr>
              <a:t>Великий подвиг наш история хранит.</a:t>
            </a:r>
          </a:p>
          <a:p>
            <a:pPr marL="45720" indent="0">
              <a:buNone/>
            </a:pPr>
            <a:r>
              <a:rPr lang="ru-RU" sz="1800" b="1" dirty="0"/>
              <a:t>Сегодня — один из немногих дней в календаре, когда сильная половина человечества получает законное право принимать от женщин поздравления, благодарность, и, конечно, </a:t>
            </a:r>
            <a:r>
              <a:rPr lang="ru-RU" sz="1800" b="1" dirty="0" smtClean="0"/>
              <a:t>подарки.                                                                               </a:t>
            </a:r>
            <a:r>
              <a:rPr lang="ru-RU" sz="1800" b="1" dirty="0" smtClean="0">
                <a:latin typeface="Calibri"/>
                <a:ea typeface="Calibri"/>
                <a:cs typeface="Times New Roman"/>
              </a:rPr>
              <a:t>Принято </a:t>
            </a:r>
            <a:r>
              <a:rPr lang="ru-RU" sz="1800" b="1" dirty="0">
                <a:latin typeface="Calibri"/>
                <a:ea typeface="Calibri"/>
                <a:cs typeface="Times New Roman"/>
              </a:rPr>
              <a:t>было считать, что </a:t>
            </a:r>
            <a:r>
              <a:rPr lang="ru-RU" sz="1800" b="1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2"/>
              </a:rPr>
              <a:t>23 февраля</a:t>
            </a:r>
            <a:r>
              <a:rPr lang="ru-RU" sz="1800" b="1" dirty="0">
                <a:latin typeface="Calibri"/>
                <a:ea typeface="Calibri"/>
                <a:cs typeface="Times New Roman"/>
              </a:rPr>
              <a:t> 1918 года отряды Красной гвардии одержали свои первые победы под </a:t>
            </a:r>
            <a:r>
              <a:rPr lang="ru-RU" sz="1800" b="1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3"/>
              </a:rPr>
              <a:t>Псковом</a:t>
            </a:r>
            <a:r>
              <a:rPr lang="ru-RU" sz="1800" b="1" dirty="0">
                <a:latin typeface="Calibri"/>
                <a:ea typeface="Calibri"/>
                <a:cs typeface="Times New Roman"/>
              </a:rPr>
              <a:t> и Нарвой над регулярными войсками кайзеровской Германии. Вот эти первые победы и стали «днем рождения Красной Армии</a:t>
            </a:r>
            <a:r>
              <a:rPr lang="ru-RU" sz="1800" b="1" dirty="0" smtClean="0">
                <a:latin typeface="Calibri"/>
                <a:ea typeface="Calibri"/>
                <a:cs typeface="Times New Roman"/>
              </a:rPr>
              <a:t>».</a:t>
            </a:r>
            <a:r>
              <a:rPr lang="ru-RU" sz="1800" b="1" dirty="0" smtClean="0"/>
              <a:t> </a:t>
            </a:r>
            <a:endParaRPr lang="ru-RU" sz="1800" b="1" dirty="0"/>
          </a:p>
        </p:txBody>
      </p:sp>
      <p:pic>
        <p:nvPicPr>
          <p:cNvPr id="9218" name="Picture 2" descr="D:\User\Desktop\защитник\iCA9QCMC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561284"/>
            <a:ext cx="3024336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88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С 1946 года праздник стал называться Днем Советской Армии и Военно-Морского Флота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96752"/>
            <a:ext cx="5544616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229200"/>
            <a:ext cx="6264696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223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361776"/>
          </a:xfrm>
        </p:spPr>
        <p:txBody>
          <a:bodyPr>
            <a:normAutofit/>
          </a:bodyPr>
          <a:lstStyle/>
          <a:p>
            <a:r>
              <a:rPr lang="ru-RU" sz="1700" b="1" dirty="0"/>
              <a:t>В 1922 году эта дата была официально объявлена Днем Красной Армии. Позднее 23 февраля ежегодно отмечался в СССР как всенародный праздник — День Советской Армии и Военно-Морского Флота. После распада Советского Союза дата была переименована в День защитника Отечества. </a:t>
            </a:r>
          </a:p>
          <a:p>
            <a:endParaRPr lang="ru-RU" sz="1700" b="1" dirty="0"/>
          </a:p>
          <a:p>
            <a:r>
              <a:rPr lang="ru-RU" sz="1700" b="1" dirty="0"/>
              <a:t>Для некоторых людей праздник 23 февраля остался днем мужчин, которые служат в армии или в каких-либо силовых структурах. Тем не менее, большинство граждан России и стран бывшего СССР склонны рассматривать День защитника Отечества не столько, как годовщину великой победы или День Рождения Красной Армии, сколько, как День настоящих мужчин. Защитников в самом широком смысле этого слова.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157192"/>
            <a:ext cx="1428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157192"/>
            <a:ext cx="142875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952404"/>
            <a:ext cx="923925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64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721816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ru-RU" b="1" dirty="0"/>
              <a:t>— Что значит “Родина моя”? </a:t>
            </a:r>
          </a:p>
          <a:p>
            <a:pPr marL="45720" indent="0">
              <a:buNone/>
            </a:pPr>
            <a:r>
              <a:rPr lang="ru-RU" b="1" dirty="0"/>
              <a:t>— Ты спросишь, я отвечу:</a:t>
            </a:r>
          </a:p>
          <a:p>
            <a:pPr marL="45720" indent="0">
              <a:buNone/>
            </a:pPr>
            <a:r>
              <a:rPr lang="ru-RU" b="1" dirty="0"/>
              <a:t>— Сначала тропочкой земля </a:t>
            </a:r>
          </a:p>
          <a:p>
            <a:pPr marL="45720" indent="0">
              <a:buNone/>
            </a:pPr>
            <a:r>
              <a:rPr lang="ru-RU" b="1" dirty="0"/>
              <a:t>Бежит тебе навстречу.</a:t>
            </a:r>
          </a:p>
          <a:p>
            <a:pPr marL="45720" indent="0">
              <a:buNone/>
            </a:pPr>
            <a:r>
              <a:rPr lang="ru-RU" b="1" dirty="0"/>
              <a:t>Потом тебя поманит сад </a:t>
            </a:r>
          </a:p>
          <a:p>
            <a:pPr marL="45720" indent="0">
              <a:buNone/>
            </a:pPr>
            <a:r>
              <a:rPr lang="ru-RU" b="1" dirty="0"/>
              <a:t>Душистой веткой каждой. </a:t>
            </a:r>
          </a:p>
          <a:p>
            <a:pPr marL="45720" indent="0">
              <a:buNone/>
            </a:pPr>
            <a:r>
              <a:rPr lang="ru-RU" b="1" dirty="0"/>
              <a:t>Потом увидишь стройный ряд </a:t>
            </a:r>
          </a:p>
          <a:p>
            <a:pPr marL="45720" indent="0">
              <a:buNone/>
            </a:pPr>
            <a:r>
              <a:rPr lang="ru-RU" b="1" dirty="0"/>
              <a:t>Домов многоэтажных.</a:t>
            </a:r>
          </a:p>
          <a:p>
            <a:pPr marL="45720" indent="0">
              <a:buNone/>
            </a:pPr>
            <a:r>
              <a:rPr lang="ru-RU" b="1" dirty="0"/>
              <a:t>Потом пшеничные поля </a:t>
            </a:r>
          </a:p>
          <a:p>
            <a:pPr marL="45720" indent="0">
              <a:buNone/>
            </a:pPr>
            <a:r>
              <a:rPr lang="ru-RU" b="1" dirty="0"/>
              <a:t>От края и до края, </a:t>
            </a:r>
          </a:p>
          <a:p>
            <a:pPr marL="45720" indent="0">
              <a:buNone/>
            </a:pPr>
            <a:r>
              <a:rPr lang="ru-RU" b="1" dirty="0"/>
              <a:t>Все это — Родина твоя, </a:t>
            </a:r>
          </a:p>
          <a:p>
            <a:pPr marL="45720" indent="0">
              <a:buNone/>
            </a:pPr>
            <a:r>
              <a:rPr lang="ru-RU" b="1" dirty="0"/>
              <a:t>Земля твоя родная.</a:t>
            </a:r>
          </a:p>
          <a:p>
            <a:pPr marL="45720" indent="0">
              <a:buNone/>
            </a:pPr>
            <a:r>
              <a:rPr lang="ru-RU" b="1" dirty="0"/>
              <a:t>Чем старше станешь и сильней,</a:t>
            </a:r>
          </a:p>
          <a:p>
            <a:pPr marL="45720" indent="0">
              <a:buNone/>
            </a:pPr>
            <a:r>
              <a:rPr lang="ru-RU" b="1" dirty="0"/>
              <a:t>Тем больше пред тобою</a:t>
            </a:r>
          </a:p>
          <a:p>
            <a:pPr marL="45720" indent="0">
              <a:buNone/>
            </a:pPr>
            <a:r>
              <a:rPr lang="ru-RU" b="1" dirty="0"/>
              <a:t>Она заманчивых путей </a:t>
            </a:r>
          </a:p>
          <a:p>
            <a:pPr marL="45720" indent="0">
              <a:buNone/>
            </a:pPr>
            <a:r>
              <a:rPr lang="ru-RU" b="1" dirty="0"/>
              <a:t>Доверчиво раскроет.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76672"/>
            <a:ext cx="10001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348880"/>
            <a:ext cx="10096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496" y="2525092"/>
            <a:ext cx="142875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49080"/>
            <a:ext cx="142875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309" y="4797152"/>
            <a:ext cx="9239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469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260648"/>
            <a:ext cx="7920880" cy="633670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1600" b="1" dirty="0"/>
              <a:t>Исторически сложилось так, что нашему народу веками приходилось вести борьбу с чужеземными захватчиками. Древняя легенда устами одного из завоевателей предупреждает: “И я детям и внукам наказываю – не ходите войной на Великую Русь, она век стоит не шатается и века простоит не шелохнется”. </a:t>
            </a:r>
          </a:p>
          <a:p>
            <a:pPr marL="45720" indent="0">
              <a:buNone/>
            </a:pPr>
            <a:r>
              <a:rPr lang="ru-RU" sz="1600" b="1" dirty="0"/>
              <a:t>Грозно звучали для ворогов имена князей Святослава и Владимира, Александра Невского, Дмитрия Донского, Петра Великого, Александра Суворова, Георгия Жукова. Их имена не счесть. </a:t>
            </a:r>
          </a:p>
          <a:p>
            <a:pPr marL="45720" indent="0">
              <a:buNone/>
            </a:pPr>
            <a:r>
              <a:rPr lang="ru-RU" sz="1600" b="1" dirty="0"/>
              <a:t>Мужество и отвага, стойкость и милосердие – вот качества истинных защитников Отчизны, и неслучайно издавна храбрейшие из храбрых отмечались различными символами воинской  доблести. </a:t>
            </a:r>
          </a:p>
          <a:p>
            <a:pPr marL="45720" indent="0">
              <a:buNone/>
            </a:pPr>
            <a:r>
              <a:rPr lang="ru-RU" sz="1600" b="1" dirty="0"/>
              <a:t>Уже в Киевской Руси существовал обычай награждать за ратные подвиги специальным знаком отличия – шейной гривной. Наградой за воинскую службу были также доспехи, конь, оружие.</a:t>
            </a:r>
          </a:p>
          <a:p>
            <a:endParaRPr lang="ru-RU" dirty="0"/>
          </a:p>
        </p:txBody>
      </p:sp>
      <p:pic>
        <p:nvPicPr>
          <p:cNvPr id="5" name="Picture 2" descr="D:\User\Desktop\защитник\i[7]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359002"/>
            <a:ext cx="2160240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149080"/>
            <a:ext cx="949449" cy="1835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406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260648"/>
            <a:ext cx="7848872" cy="6264696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ru-RU" b="1" dirty="0"/>
              <a:t>Из сердца память не избыть…</a:t>
            </a:r>
          </a:p>
          <a:p>
            <a:pPr marL="45720" indent="0">
              <a:buNone/>
            </a:pPr>
            <a:r>
              <a:rPr lang="ru-RU" b="1" dirty="0"/>
              <a:t>В душе не выболела рана,</a:t>
            </a:r>
          </a:p>
          <a:p>
            <a:pPr marL="45720" indent="0">
              <a:buNone/>
            </a:pPr>
            <a:r>
              <a:rPr lang="ru-RU" b="1" dirty="0"/>
              <a:t>В ушах грохочет шум войны. </a:t>
            </a:r>
          </a:p>
          <a:p>
            <a:pPr marL="45720" indent="0">
              <a:buNone/>
            </a:pPr>
            <a:r>
              <a:rPr lang="ru-RU" b="1" dirty="0"/>
              <a:t>Наверно, было б очень странно</a:t>
            </a:r>
          </a:p>
          <a:p>
            <a:pPr marL="45720" indent="0">
              <a:buNone/>
            </a:pPr>
            <a:r>
              <a:rPr lang="ru-RU" b="1" dirty="0"/>
              <a:t>Не видеть фронтовые сны.</a:t>
            </a:r>
          </a:p>
          <a:p>
            <a:pPr marL="45720" indent="0">
              <a:buNone/>
            </a:pPr>
            <a:r>
              <a:rPr lang="ru-RU" b="1" dirty="0"/>
              <a:t>Из репродукторов узнала </a:t>
            </a:r>
          </a:p>
          <a:p>
            <a:pPr marL="45720" indent="0">
              <a:buNone/>
            </a:pPr>
            <a:r>
              <a:rPr lang="ru-RU" b="1" dirty="0"/>
              <a:t>Страна в июне о войне. </a:t>
            </a:r>
          </a:p>
          <a:p>
            <a:pPr marL="45720" indent="0">
              <a:buNone/>
            </a:pPr>
            <a:r>
              <a:rPr lang="ru-RU" b="1" dirty="0"/>
              <a:t>Она на смертный бой вставала,</a:t>
            </a:r>
          </a:p>
          <a:p>
            <a:pPr marL="45720" indent="0">
              <a:buNone/>
            </a:pPr>
            <a:r>
              <a:rPr lang="ru-RU" b="1" dirty="0"/>
              <a:t>Об этом черном помня дне. </a:t>
            </a:r>
          </a:p>
          <a:p>
            <a:pPr marL="45720" indent="0">
              <a:buNone/>
            </a:pPr>
            <a:r>
              <a:rPr lang="ru-RU" b="1" dirty="0"/>
              <a:t>Ему, солдату-ветерану, </a:t>
            </a:r>
          </a:p>
          <a:p>
            <a:pPr marL="45720" indent="0">
              <a:buNone/>
            </a:pPr>
            <a:r>
              <a:rPr lang="ru-RU" b="1" dirty="0"/>
              <a:t>Свой путь военный не забыть. </a:t>
            </a:r>
          </a:p>
          <a:p>
            <a:pPr marL="45720" indent="0">
              <a:buNone/>
            </a:pPr>
            <a:r>
              <a:rPr lang="ru-RU" b="1" dirty="0"/>
              <a:t>Не залечить сквозную рану, </a:t>
            </a:r>
          </a:p>
          <a:p>
            <a:pPr marL="45720" indent="0">
              <a:buNone/>
            </a:pPr>
            <a:r>
              <a:rPr lang="ru-RU" b="1" dirty="0"/>
              <a:t>Из сердца память не избыть. </a:t>
            </a:r>
          </a:p>
          <a:p>
            <a:pPr marL="45720" indent="0">
              <a:buNone/>
            </a:pPr>
            <a:r>
              <a:rPr lang="ru-RU" b="1" dirty="0"/>
              <a:t>На Русь святую наползала </a:t>
            </a:r>
          </a:p>
          <a:p>
            <a:pPr marL="45720" indent="0">
              <a:buNone/>
            </a:pPr>
            <a:r>
              <a:rPr lang="ru-RU" b="1" dirty="0"/>
              <a:t>Паучья свастика знамен. </a:t>
            </a:r>
          </a:p>
          <a:p>
            <a:pPr marL="45720" indent="0">
              <a:buNone/>
            </a:pPr>
            <a:r>
              <a:rPr lang="ru-RU" b="1" dirty="0"/>
              <a:t>Сынов Отчизна призывала</a:t>
            </a:r>
          </a:p>
          <a:p>
            <a:pPr marL="45720" indent="0">
              <a:buNone/>
            </a:pPr>
            <a:r>
              <a:rPr lang="ru-RU" b="1" dirty="0"/>
              <a:t>На бой, и враг был побежден!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743548"/>
            <a:ext cx="14192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483" y="3429000"/>
            <a:ext cx="14287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941168"/>
            <a:ext cx="1419225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17" y="365200"/>
            <a:ext cx="2169748" cy="1806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630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79243738"/>
              </p:ext>
            </p:extLst>
          </p:nvPr>
        </p:nvGraphicFramePr>
        <p:xfrm>
          <a:off x="611188" y="333375"/>
          <a:ext cx="8137526" cy="1106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8763"/>
                <a:gridCol w="4068763"/>
              </a:tblGrid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Вдовам России</a:t>
                      </a:r>
                      <a:endParaRPr lang="ru-RU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Осталось много вдов в России, 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Убитых горем матерей. 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Откуда только бралась силы, 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Чтоб быть душевней и добрей.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Сердца и руки излучали 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Так детям нужное тепло, 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Чтоб в страшном сумраке печали 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Им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становилося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светло.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Жена все ждет вестей о муже —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Надежду горим не убить.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заморозит сердце стужа,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Так вот способное любить,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 ждет и ждет уже полвека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Вдова родного человека.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 ходит слушать соловья,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Хоть разлетелась вся семья. 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ее ласковые руки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Спешат теперь не дети — внуки,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Война состарила, года,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Хоть терпелива и горда. 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 вдовий хлеб солен и горек 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слез, отчаянья и боли. 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Чтоб не погибнуть в бабьем горе, 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Набрались вдовы силы воли.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Свечу зажжет у обелиска, 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Прошепчет что-то — не понять. 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Его фамилия так близко, 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Хоть мужа больше не обнять.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Тревожат боль, сомненья, грезы.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Потоки чувств так горячи. 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Потеки воска, словно слезы, 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Застыли на щеках свечи.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эту боль, и эти слезы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Навряд ли сможем мы унять.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Ведь плачут русские березы.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Зачем — не всем дано понять.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471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188640"/>
            <a:ext cx="7776864" cy="6336704"/>
          </a:xfrm>
        </p:spPr>
        <p:txBody>
          <a:bodyPr/>
          <a:lstStyle/>
          <a:p>
            <a:pPr marL="45720" indent="0">
              <a:buNone/>
            </a:pPr>
            <a:r>
              <a:rPr lang="ru-RU" dirty="0"/>
              <a:t> </a:t>
            </a:r>
            <a:r>
              <a:rPr lang="ru-RU" sz="1800" b="1" dirty="0"/>
              <a:t>Великая Отечественная… Что бы сейчас ни говорили, ни писали, время никогда не изгладит из памяти народа великую Отечественную войну, самую тяжелую и жестокую из всех войн в истории нашей Родины.</a:t>
            </a:r>
          </a:p>
          <a:p>
            <a:pPr marL="45720" indent="0">
              <a:buNone/>
            </a:pPr>
            <a:r>
              <a:rPr lang="ru-RU" sz="1800" b="1" dirty="0"/>
              <a:t>Мы порой задаем себе вопрос: откуда у них, этих седых сегодня и мучимых ранами и болезнями людей с орденами Отечества на груди, брались богатырские силы, чтобы выстоять и победить? Разве может человек быть прочнее камня и металла? Но десятикратно возрастают силы, если на карту поставлена судьба родной земли, отчего дома.</a:t>
            </a:r>
          </a:p>
          <a:p>
            <a:pPr marL="45720" indent="0">
              <a:buNone/>
            </a:pPr>
            <a:r>
              <a:rPr lang="ru-RU" sz="1800" b="1" dirty="0"/>
              <a:t>Вернувшись к родным очагам, на просторы истерзанной врагом земли, свой воинский подвиг они увенчали трудовым, подняв из руин города и села, воскресив к жизни хлебные нивы.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293096"/>
            <a:ext cx="2664296" cy="1811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016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89</TotalTime>
  <Words>1632</Words>
  <Application>Microsoft Office PowerPoint</Application>
  <PresentationFormat>Экран (4:3)</PresentationFormat>
  <Paragraphs>226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Это праздник настоящих мужчин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 праздником, дорогие мальчики!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11</cp:revision>
  <dcterms:created xsi:type="dcterms:W3CDTF">2011-02-20T08:14:46Z</dcterms:created>
  <dcterms:modified xsi:type="dcterms:W3CDTF">2011-02-20T10:08:32Z</dcterms:modified>
</cp:coreProperties>
</file>