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2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5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25F67-5A50-4555-8911-CCE7BE68AA72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6A137-CBF0-414D-A4FD-C3CD55C29C0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615862">
            <a:off x="-697766" y="1112309"/>
            <a:ext cx="928155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Светлый праздник Рождества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590" y="4293096"/>
            <a:ext cx="79928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Рождественские игры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5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117180" cy="1470025"/>
          </a:xfrm>
        </p:spPr>
        <p:txBody>
          <a:bodyPr/>
          <a:lstStyle/>
          <a:p>
            <a:r>
              <a:rPr lang="ru-RU" sz="2800" b="1" i="1" dirty="0" smtClean="0">
                <a:latin typeface="Monotype Corsiva" panose="03010101010201010101" pitchFamily="66" charset="0"/>
              </a:rPr>
              <a:t>Символом </a:t>
            </a:r>
            <a:r>
              <a:rPr lang="ru-RU" sz="2800" b="1" i="1" dirty="0">
                <a:latin typeface="Monotype Corsiva" panose="03010101010201010101" pitchFamily="66" charset="0"/>
              </a:rPr>
              <a:t>Рождества </a:t>
            </a:r>
            <a:r>
              <a:rPr lang="ru-RU" sz="2800" b="1" i="1" dirty="0" smtClean="0">
                <a:latin typeface="Monotype Corsiva" panose="03010101010201010101" pitchFamily="66" charset="0"/>
              </a:rPr>
              <a:t>является </a:t>
            </a:r>
            <a:r>
              <a:rPr lang="ru-RU" sz="2800" b="1" i="1" dirty="0">
                <a:latin typeface="Monotype Corsiva" panose="03010101010201010101" pitchFamily="66" charset="0"/>
              </a:rPr>
              <a:t>также вечнозеленый венок со свечами, колокольчики - символ Небесных Колоколов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1504948"/>
            <a:ext cx="4929336" cy="4978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3928" y="1412776"/>
            <a:ext cx="6336704" cy="1959089"/>
          </a:xfrm>
        </p:spPr>
        <p:txBody>
          <a:bodyPr/>
          <a:lstStyle/>
          <a:p>
            <a:r>
              <a:rPr lang="ru-RU" sz="2400" dirty="0">
                <a:latin typeface="Monotype Corsiva" panose="03010101010201010101" pitchFamily="66" charset="0"/>
              </a:rPr>
              <a:t>Ты думаешь, что некому помочь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Тебе, раз сам себе помочь не смог...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Иди, встречай рождественскую ночь -</a:t>
            </a:r>
            <a:br>
              <a:rPr lang="ru-RU" sz="2400" dirty="0">
                <a:latin typeface="Monotype Corsiva" panose="03010101010201010101" pitchFamily="66" charset="0"/>
              </a:rPr>
            </a:br>
            <a:r>
              <a:rPr lang="ru-RU" sz="2400" dirty="0">
                <a:latin typeface="Monotype Corsiva" panose="03010101010201010101" pitchFamily="66" charset="0"/>
              </a:rPr>
              <a:t>Ведь в эту ночь родился Сын и Бог</a:t>
            </a:r>
            <a:r>
              <a:rPr lang="ru-RU" sz="2800" dirty="0">
                <a:latin typeface="Monotype Corsiva" panose="03010101010201010101" pitchFamily="66" charset="0"/>
              </a:rPr>
              <a:t>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509999"/>
            <a:ext cx="3529682" cy="54422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7117180" cy="861420"/>
          </a:xfrm>
        </p:spPr>
        <p:txBody>
          <a:bodyPr>
            <a:normAutofit fontScale="2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4800" i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Цель проведения рождественских игр: </a:t>
            </a:r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побуждение интереса к истории и культуре нашей Родины. Актуализация знаний об истории христианской религии. Воспитание подрастающего поколения на традициях русского народа. Создание праздничного рождественского настроения. Укрепление физических сил организма, волевых черт характера.</a:t>
            </a:r>
          </a:p>
          <a:p>
            <a:r>
              <a:rPr lang="ru-RU" sz="4800" i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Задачи: </a:t>
            </a:r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 </a:t>
            </a:r>
          </a:p>
          <a:p>
            <a:pPr lvl="0"/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Обучающая: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1.1. Расширять представления детей о православном празднике Рождестве Христове; об истории, традициях и обычаях подготовки к празднику и праздновании его.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1.2. Учить детей владеть словом.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1.3. Обогащение словарного запаса: колядка, праздник Рождества Христова.  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 Развивающая: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2.1. Развивать умения детей в продуктивных видах деятельности, желание 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познавать русские народные традиции и ощущать свою причастность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к ним. 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2.2. Развивать коммуникативные качества у детей в игре, организаторские  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способности.                                                                                                           </a:t>
            </a:r>
            <a:endParaRPr lang="ru-RU" sz="4800" i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4800" i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2.3</a:t>
            </a:r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 Развитие координации и мелкой моторики.                                               </a:t>
            </a:r>
            <a:endParaRPr lang="ru-RU" sz="4800" i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ru-RU" sz="4800" i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2.4. Развитие воображения как основы творческой деятельности; образной 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памяти, внимания, речи.  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3. Воспитательная: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3.1. Воспитывать  благоговейное отношение к православным праздникам и 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традициям; интерес и любовь к истории своего народа; чувство </a:t>
            </a:r>
            <a:r>
              <a:rPr lang="ru-RU" sz="48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ответст</a:t>
            </a:r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</a:t>
            </a:r>
            <a:r>
              <a:rPr lang="ru-RU" sz="48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венности</a:t>
            </a:r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за сохранение и развитие народных традиций.                                                                                                             3.2.  Воспитывать чувство товарищества, уважения к партнерам и </a:t>
            </a:r>
            <a:r>
              <a:rPr lang="ru-RU" sz="48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соперни</a:t>
            </a:r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-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</a:t>
            </a:r>
            <a:r>
              <a:rPr lang="ru-RU" sz="4800" i="1" dirty="0" err="1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кам</a:t>
            </a:r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по игре.                                                                                                                 3.3. Воспитывать волевые черты характера: настойчивость, упорство, </a:t>
            </a:r>
          </a:p>
          <a:p>
            <a:r>
              <a:rPr lang="ru-RU" sz="4800" i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стремление.</a:t>
            </a:r>
          </a:p>
        </p:txBody>
      </p:sp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125113" cy="924475"/>
          </a:xfrm>
        </p:spPr>
        <p:txBody>
          <a:bodyPr/>
          <a:lstStyle/>
          <a:p>
            <a:r>
              <a:rPr lang="ru-RU" b="1" i="1" dirty="0" smtClean="0"/>
              <a:t>Исполнение колядок в хороводе вокруг ёлки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8295" y="1317205"/>
            <a:ext cx="5403850" cy="4052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43808" y="5534561"/>
            <a:ext cx="29258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Monotype Corsiva" panose="03010101010201010101" pitchFamily="66" charset="0"/>
              </a:rPr>
              <a:t>Колядуем, колядуем,</a:t>
            </a:r>
            <a:br>
              <a:rPr lang="ru-RU" sz="2000" b="1" dirty="0">
                <a:latin typeface="Monotype Corsiva" panose="03010101010201010101" pitchFamily="66" charset="0"/>
              </a:rPr>
            </a:br>
            <a:r>
              <a:rPr lang="ru-RU" sz="2000" b="1" dirty="0">
                <a:latin typeface="Monotype Corsiva" panose="03010101010201010101" pitchFamily="66" charset="0"/>
              </a:rPr>
              <a:t>От семьи, к семье кочуем.</a:t>
            </a:r>
            <a:br>
              <a:rPr lang="ru-RU" sz="2000" b="1" dirty="0">
                <a:latin typeface="Monotype Corsiva" panose="03010101010201010101" pitchFamily="66" charset="0"/>
              </a:rPr>
            </a:br>
            <a:r>
              <a:rPr lang="ru-RU" sz="2000" b="1" dirty="0">
                <a:latin typeface="Monotype Corsiva" panose="03010101010201010101" pitchFamily="66" charset="0"/>
              </a:rPr>
              <a:t>Мы расскажем вам стишки,</a:t>
            </a:r>
            <a:br>
              <a:rPr lang="ru-RU" sz="2000" b="1" dirty="0">
                <a:latin typeface="Monotype Corsiva" panose="03010101010201010101" pitchFamily="66" charset="0"/>
              </a:rPr>
            </a:br>
            <a:r>
              <a:rPr lang="ru-RU" sz="2000" b="1" dirty="0">
                <a:latin typeface="Monotype Corsiva" panose="03010101010201010101" pitchFamily="66" charset="0"/>
              </a:rPr>
              <a:t>Вы нам дайте пирожки.</a:t>
            </a:r>
          </a:p>
        </p:txBody>
      </p:sp>
    </p:spTree>
    <p:extLst>
      <p:ext uri="{BB962C8B-B14F-4D97-AF65-F5344CB8AC3E}">
        <p14:creationId xmlns:p14="http://schemas.microsoft.com/office/powerpoint/2010/main" val="31107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125113" cy="924475"/>
          </a:xfrm>
        </p:spPr>
        <p:txBody>
          <a:bodyPr/>
          <a:lstStyle/>
          <a:p>
            <a:r>
              <a:rPr lang="ru-RU" b="1" i="1" dirty="0" smtClean="0"/>
              <a:t>Команды показывают знание пословиц о зиме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700808"/>
            <a:ext cx="5976664" cy="44824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107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125113" cy="924475"/>
          </a:xfrm>
        </p:spPr>
        <p:txBody>
          <a:bodyPr/>
          <a:lstStyle/>
          <a:p>
            <a:r>
              <a:rPr lang="ru-RU" b="1" i="1" dirty="0" smtClean="0"/>
              <a:t>Викторина «Сказки о зиме»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556792"/>
            <a:ext cx="6624736" cy="49685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107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7125113" cy="924475"/>
          </a:xfrm>
        </p:spPr>
        <p:txBody>
          <a:bodyPr/>
          <a:lstStyle/>
          <a:p>
            <a:r>
              <a:rPr lang="ru-RU" b="1" i="1" dirty="0" smtClean="0"/>
              <a:t>Рисуем снеговика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556792"/>
            <a:ext cx="6552728" cy="49145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650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125113" cy="924475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tx1">
                    <a:lumMod val="95000"/>
                  </a:schemeClr>
                </a:solidFill>
                <a:latin typeface="Monotype Corsiva" panose="03010101010201010101" pitchFamily="66" charset="0"/>
              </a:rPr>
              <a:t>И вот как получились…</a:t>
            </a:r>
            <a:endParaRPr lang="ru-RU" sz="5400" b="1" dirty="0">
              <a:solidFill>
                <a:schemeClr val="tx1">
                  <a:lumMod val="9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5478" b="4387"/>
          <a:stretch/>
        </p:blipFill>
        <p:spPr>
          <a:xfrm>
            <a:off x="1115616" y="1772816"/>
            <a:ext cx="2735769" cy="4406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000" r="3644"/>
          <a:stretch/>
        </p:blipFill>
        <p:spPr>
          <a:xfrm>
            <a:off x="4644008" y="1772816"/>
            <a:ext cx="2714900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50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7125113" cy="924475"/>
          </a:xfrm>
        </p:spPr>
        <p:txBody>
          <a:bodyPr/>
          <a:lstStyle/>
          <a:p>
            <a:r>
              <a:rPr lang="ru-RU" b="1" i="1" dirty="0" smtClean="0"/>
              <a:t>Эстафета «Найди пару»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508" y="1844824"/>
            <a:ext cx="4128458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4" y="2780928"/>
            <a:ext cx="4353023" cy="3264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50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7125113" cy="924475"/>
          </a:xfrm>
        </p:spPr>
        <p:txBody>
          <a:bodyPr/>
          <a:lstStyle/>
          <a:p>
            <a:r>
              <a:rPr lang="ru-RU" b="1" i="1" dirty="0" smtClean="0"/>
              <a:t>Поздравление с Рождеством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811" y="1249047"/>
            <a:ext cx="3659637" cy="27696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3279" y="1249047"/>
            <a:ext cx="3742812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109" y="4167692"/>
            <a:ext cx="3337339" cy="2503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4002692"/>
            <a:ext cx="3557339" cy="2668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50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25113" cy="924475"/>
          </a:xfrm>
        </p:spPr>
        <p:txBody>
          <a:bodyPr/>
          <a:lstStyle/>
          <a:p>
            <a:r>
              <a:rPr lang="ru-RU" sz="2000" b="1" i="1" dirty="0" smtClean="0"/>
              <a:t>Внеклассное мероприятие на тему духовно- нравственного воспитания  подрастающего поколения на традициях русского народа «Рождественские игры»</a:t>
            </a:r>
            <a:endParaRPr lang="ru-RU" sz="20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1748576"/>
            <a:ext cx="6518349" cy="48887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91680" y="6114118"/>
            <a:ext cx="508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Воспитанники 1го, 2го и 3го классов</a:t>
            </a:r>
            <a:endParaRPr lang="ru-RU" sz="2800" b="1" i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125113" cy="924475"/>
          </a:xfrm>
        </p:spPr>
        <p:txBody>
          <a:bodyPr/>
          <a:lstStyle/>
          <a:p>
            <a:r>
              <a:rPr lang="ru-RU" b="1" i="1" dirty="0" smtClean="0"/>
              <a:t>Исполнение колядок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3584104"/>
            <a:ext cx="3859841" cy="2894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404664"/>
            <a:ext cx="3552394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736812"/>
            <a:ext cx="3544347" cy="2658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50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Конкурс «Эрудит»</a:t>
            </a:r>
            <a:endParaRPr lang="ru-RU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556792"/>
            <a:ext cx="6624736" cy="496855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650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«Ответь на вопрос»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484784"/>
            <a:ext cx="6624736" cy="49685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9252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68697" y="4522533"/>
            <a:ext cx="560281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Рождество, Рождество</a:t>
            </a:r>
            <a:r>
              <a:rPr lang="ru-RU" sz="36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!</a:t>
            </a:r>
            <a:br>
              <a:rPr lang="ru-RU" sz="36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6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Каждый верит в волшебство…</a:t>
            </a:r>
            <a:br>
              <a:rPr lang="ru-RU" sz="36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6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Загадай, что хочешь ты – </a:t>
            </a:r>
            <a:br>
              <a:rPr lang="ru-RU" sz="36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</a:br>
            <a:r>
              <a:rPr lang="ru-RU" sz="36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anose="03010101010201010101" pitchFamily="66" charset="0"/>
              </a:rPr>
              <a:t>Свет Рождественской звезды</a:t>
            </a:r>
            <a:endParaRPr lang="ru-RU" sz="36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304818"/>
            <a:ext cx="4320480" cy="405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52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882967">
            <a:off x="1044166" y="1366505"/>
            <a:ext cx="7125113" cy="924475"/>
          </a:xfrm>
        </p:spPr>
        <p:txBody>
          <a:bodyPr/>
          <a:lstStyle/>
          <a:p>
            <a:r>
              <a:rPr lang="ru-RU" sz="4800" b="1" dirty="0" smtClean="0"/>
              <a:t>Дата проведения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646605">
            <a:off x="899592" y="2348880"/>
            <a:ext cx="7128792" cy="347537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03 января 2014 года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Актуальность праздника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900" dirty="0"/>
              <a:t>Нельзя прерывать связь времён и поколений. Чтобы не исчезла, не растворилась в неотразимой Вселенной душа русского народа, так же, как встарь, должны наши дети быть участниками традиционных на Руси православных  праздников, так же, как встарь, радоваться Рождеству и Святкам, петь песни, водить хороводы, играть в любимые народом игры. </a:t>
            </a:r>
          </a:p>
          <a:p>
            <a:pPr algn="ctr"/>
            <a:r>
              <a:rPr lang="ru-RU" sz="1900" i="1" dirty="0" smtClean="0"/>
              <a:t>Воссияло </a:t>
            </a:r>
            <a:r>
              <a:rPr lang="ru-RU" sz="1900" i="1" dirty="0"/>
              <a:t>солнышко во яслях на сене </a:t>
            </a:r>
            <a:endParaRPr lang="ru-RU" sz="1900" dirty="0"/>
          </a:p>
          <a:p>
            <a:pPr algn="ctr"/>
            <a:r>
              <a:rPr lang="ru-RU" sz="1900" i="1" dirty="0" smtClean="0"/>
              <a:t>Народился </a:t>
            </a:r>
            <a:r>
              <a:rPr lang="ru-RU" sz="1900" i="1" dirty="0"/>
              <a:t>Божий Сын миру во спасенье.</a:t>
            </a:r>
            <a:endParaRPr lang="ru-RU" sz="1900" dirty="0"/>
          </a:p>
          <a:p>
            <a:pPr algn="ctr"/>
            <a:r>
              <a:rPr lang="ru-RU" sz="1900" i="1" dirty="0" smtClean="0"/>
              <a:t>Будем </a:t>
            </a:r>
            <a:r>
              <a:rPr lang="ru-RU" sz="1900" i="1" dirty="0"/>
              <a:t>петь мы: Слава Богу!</a:t>
            </a:r>
            <a:endParaRPr lang="ru-RU" sz="1900" dirty="0"/>
          </a:p>
          <a:p>
            <a:pPr algn="ctr"/>
            <a:r>
              <a:rPr lang="ru-RU" sz="1900" i="1" dirty="0" smtClean="0"/>
              <a:t>Слава</a:t>
            </a:r>
            <a:r>
              <a:rPr lang="ru-RU" sz="1900" i="1" dirty="0"/>
              <a:t>! Слава Рождеству!    </a:t>
            </a:r>
            <a:endParaRPr lang="ru-RU" sz="1900" dirty="0"/>
          </a:p>
          <a:p>
            <a:pPr marL="0" indent="0" algn="r">
              <a:buNone/>
            </a:pPr>
            <a:r>
              <a:rPr lang="ru-RU" sz="1900" i="1" dirty="0"/>
              <a:t>                                                                                                           </a:t>
            </a:r>
            <a:r>
              <a:rPr lang="ru-RU" sz="1900" i="1" dirty="0" smtClean="0"/>
              <a:t>     (</a:t>
            </a:r>
            <a:r>
              <a:rPr lang="ru-RU" sz="1900" i="1" dirty="0"/>
              <a:t>колядка))</a:t>
            </a:r>
            <a:endParaRPr lang="ru-RU" sz="1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0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4104" y="1412776"/>
            <a:ext cx="3768096" cy="55413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612576" y="-5661"/>
            <a:ext cx="9064456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Иллюстрированная история 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праздника</a:t>
            </a:r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 Рождества 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32"/>
            <a:ext cx="6779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Рождение Иисуса Христа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039962"/>
            <a:ext cx="5976665" cy="5558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32656"/>
            <a:ext cx="4464496" cy="62531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5148063" y="2827287"/>
            <a:ext cx="38459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>
                <a:latin typeface="Monotype Corsiva" panose="03010101010201010101" pitchFamily="66" charset="0"/>
              </a:rPr>
              <a:t>В Рождество Христово </a:t>
            </a:r>
            <a:endParaRPr lang="ru-RU" sz="3200" b="1" i="1" dirty="0">
              <a:latin typeface="Monotype Corsiva" panose="03010101010201010101" pitchFamily="66" charset="0"/>
            </a:endParaRPr>
          </a:p>
          <a:p>
            <a:r>
              <a:rPr lang="ru-RU" sz="3200" b="1" i="1" u="sng" dirty="0">
                <a:latin typeface="Monotype Corsiva" panose="03010101010201010101" pitchFamily="66" charset="0"/>
              </a:rPr>
              <a:t>Ангелы летели </a:t>
            </a:r>
            <a:endParaRPr lang="ru-RU" sz="3200" b="1" i="1" dirty="0">
              <a:latin typeface="Monotype Corsiva" panose="03010101010201010101" pitchFamily="66" charset="0"/>
            </a:endParaRPr>
          </a:p>
          <a:p>
            <a:r>
              <a:rPr lang="ru-RU" sz="3200" b="1" i="1" u="sng" dirty="0">
                <a:latin typeface="Monotype Corsiva" panose="03010101010201010101" pitchFamily="66" charset="0"/>
              </a:rPr>
              <a:t>И с небес всем людям </a:t>
            </a:r>
            <a:endParaRPr lang="ru-RU" sz="3200" b="1" i="1" dirty="0">
              <a:latin typeface="Monotype Corsiva" panose="03010101010201010101" pitchFamily="66" charset="0"/>
            </a:endParaRPr>
          </a:p>
          <a:p>
            <a:r>
              <a:rPr lang="ru-RU" sz="3200" b="1" i="1" u="sng" dirty="0">
                <a:latin typeface="Monotype Corsiva" panose="03010101010201010101" pitchFamily="66" charset="0"/>
              </a:rPr>
              <a:t>Радостно пропели...</a:t>
            </a:r>
            <a:endParaRPr lang="ru-RU" sz="3200" b="1" i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772816" y="260648"/>
            <a:ext cx="1393750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atin typeface="Monotype Corsiva" panose="03010101010201010101" pitchFamily="66" charset="0"/>
              </a:rPr>
              <a:t>По евангелию от Матфея, </a:t>
            </a:r>
            <a:endParaRPr lang="ru-RU" sz="2800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800" dirty="0" smtClean="0">
                <a:latin typeface="Monotype Corsiva" panose="03010101010201010101" pitchFamily="66" charset="0"/>
              </a:rPr>
              <a:t>на </a:t>
            </a:r>
            <a:r>
              <a:rPr lang="ru-RU" sz="2800" dirty="0">
                <a:latin typeface="Monotype Corsiva" panose="03010101010201010101" pitchFamily="66" charset="0"/>
              </a:rPr>
              <a:t>небе в то время загорелась чудесная звезда</a:t>
            </a:r>
            <a:endParaRPr lang="ru-RU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499205"/>
            <a:ext cx="7128792" cy="47525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729763"/>
            <a:ext cx="6912768" cy="49080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0" y="188640"/>
            <a:ext cx="83164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Город Давидов, называемый </a:t>
            </a:r>
            <a:r>
              <a:rPr lang="ru-RU" sz="48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Вифлием</a:t>
            </a:r>
            <a:endParaRPr lang="ru-RU" sz="4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563207"/>
            <a:ext cx="6120680" cy="5059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-324544" y="9327"/>
            <a:ext cx="928903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anose="03010101010201010101" pitchFamily="66" charset="0"/>
              </a:rPr>
              <a:t>Главной традицией Рождества </a:t>
            </a:r>
          </a:p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anose="03010101010201010101" pitchFamily="66" charset="0"/>
              </a:rPr>
              <a:t>является наряженная 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85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102</TotalTime>
  <Words>235</Words>
  <Application>Microsoft Office PowerPoint</Application>
  <PresentationFormat>Экран (4:3)</PresentationFormat>
  <Paragraphs>59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Winter</vt:lpstr>
      <vt:lpstr>Презентация PowerPoint</vt:lpstr>
      <vt:lpstr>Внеклассное мероприятие на тему духовно- нравственного воспитания  подрастающего поколения на традициях русского народа «Рождественские игры»</vt:lpstr>
      <vt:lpstr>Актуальность праздника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Символом Рождества является также вечнозеленый венок со свечами, колокольчики - символ Небесных Колоколов </vt:lpstr>
      <vt:lpstr>Ты думаешь, что некому помочь Тебе, раз сам себе помочь не смог... Иди, встречай рождественскую ночь - Ведь в эту ночь родился Сын и Бог!</vt:lpstr>
      <vt:lpstr>Презентация PowerPoint</vt:lpstr>
      <vt:lpstr>Исполнение колядок в хороводе вокруг ёлки</vt:lpstr>
      <vt:lpstr>Команды показывают знание пословиц о зиме</vt:lpstr>
      <vt:lpstr>Викторина «Сказки о зиме»</vt:lpstr>
      <vt:lpstr>Рисуем снеговика</vt:lpstr>
      <vt:lpstr>И вот как получились…</vt:lpstr>
      <vt:lpstr>Эстафета «Найди пару»</vt:lpstr>
      <vt:lpstr>Поздравление с Рождеством</vt:lpstr>
      <vt:lpstr>Исполнение колядок</vt:lpstr>
      <vt:lpstr>Конкурс «Эрудит»</vt:lpstr>
      <vt:lpstr>Игра «Ответь на вопрос»</vt:lpstr>
      <vt:lpstr>Презентация PowerPoint</vt:lpstr>
      <vt:lpstr>Дата проведения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ArtVick</cp:lastModifiedBy>
  <cp:revision>18</cp:revision>
  <dcterms:created xsi:type="dcterms:W3CDTF">2014-03-09T09:17:04Z</dcterms:created>
  <dcterms:modified xsi:type="dcterms:W3CDTF">2014-03-25T17:18:42Z</dcterms:modified>
</cp:coreProperties>
</file>