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60" r:id="rId8"/>
    <p:sldId id="278" r:id="rId9"/>
    <p:sldId id="262" r:id="rId10"/>
    <p:sldId id="263" r:id="rId11"/>
    <p:sldId id="279" r:id="rId12"/>
    <p:sldId id="264" r:id="rId13"/>
    <p:sldId id="277" r:id="rId14"/>
    <p:sldId id="265" r:id="rId15"/>
    <p:sldId id="267" r:id="rId16"/>
    <p:sldId id="269" r:id="rId17"/>
    <p:sldId id="271" r:id="rId18"/>
    <p:sldId id="280" r:id="rId19"/>
    <p:sldId id="284" r:id="rId20"/>
    <p:sldId id="283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2A-2442-498E-B27B-9C6A4D74917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0307B8-687C-48EC-8874-5D54983B8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2A-2442-498E-B27B-9C6A4D74917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7B8-687C-48EC-8874-5D54983B8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2A-2442-498E-B27B-9C6A4D74917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7B8-687C-48EC-8874-5D54983B8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2A-2442-498E-B27B-9C6A4D74917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0307B8-687C-48EC-8874-5D54983B8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2A-2442-498E-B27B-9C6A4D74917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7B8-687C-48EC-8874-5D54983B88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2A-2442-498E-B27B-9C6A4D74917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7B8-687C-48EC-8874-5D54983B8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2A-2442-498E-B27B-9C6A4D74917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A0307B8-687C-48EC-8874-5D54983B88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1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2A-2442-498E-B27B-9C6A4D74917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7B8-687C-48EC-8874-5D54983B8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2A-2442-498E-B27B-9C6A4D74917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7B8-687C-48EC-8874-5D54983B8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2A-2442-498E-B27B-9C6A4D74917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7B8-687C-48EC-8874-5D54983B8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2A-2442-498E-B27B-9C6A4D74917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7B8-687C-48EC-8874-5D54983B88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663F2A-2442-498E-B27B-9C6A4D74917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0307B8-687C-48EC-8874-5D54983B88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10000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72;&#1088;&#1080;&#1089;&#1072;\Desktop\&#1055;&#1056;&#1045;&#1047;&#1045;&#1053;&#1058;&#1040;&#1062;&#1048;&#1071;%20%20&#1082;&#1091;&#1085;&#1072;&#1095;&#1077;&#1089;&#1090;&#1074;&#1086;\www.iratta.com__Dudov_-_Lezginka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1;&#1072;&#1088;&#1080;&#1089;&#1072;\Desktop\&#1055;&#1056;&#1045;&#1047;&#1045;&#1053;&#1058;&#1040;&#1062;&#1048;&#1071;%20%20&#1082;&#1091;&#1085;&#1072;&#1095;&#1077;&#1089;&#1090;&#1074;&#1086;\lezginka(2)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988840"/>
            <a:ext cx="8458200" cy="1296144"/>
          </a:xfrm>
        </p:spPr>
        <p:txBody>
          <a:bodyPr/>
          <a:lstStyle/>
          <a:p>
            <a:r>
              <a:rPr lang="ru-RU" dirty="0" smtClean="0"/>
              <a:t>      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717032"/>
            <a:ext cx="7488832" cy="1440160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«Достойный человек не бывает без друзей»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Лариса\Desktop\АНИМАШКИ\37R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602" y="692696"/>
            <a:ext cx="1343304" cy="1194048"/>
          </a:xfrm>
          <a:prstGeom prst="rect">
            <a:avLst/>
          </a:prstGeom>
          <a:noFill/>
        </p:spPr>
      </p:pic>
      <p:pic>
        <p:nvPicPr>
          <p:cNvPr id="1027" name="Picture 3" descr="C:\Users\Лариса\Desktop\АНИМАШКИ\ptisa03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764704"/>
            <a:ext cx="2558018" cy="9947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2204864"/>
            <a:ext cx="6264696" cy="1015663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КУНАЧЕСТВО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www.iratta.com__Dudov_-_Lezgin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96064" cy="86409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sz="2700" dirty="0" smtClean="0">
                <a:solidFill>
                  <a:srgbClr val="7030A0"/>
                </a:solidFill>
              </a:rPr>
              <a:t>Каким образом заключались дружеские союзы?  </a:t>
            </a:r>
            <a:endParaRPr lang="ru-RU" sz="27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968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Известны три вида братания.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Первый</a:t>
            </a:r>
            <a:r>
              <a:rPr lang="ru-RU" dirty="0" smtClean="0"/>
              <a:t> – торжественная клятва в присутствии друзей или старших по возрасту. </a:t>
            </a:r>
            <a:r>
              <a:rPr lang="ru-RU" dirty="0" smtClean="0">
                <a:solidFill>
                  <a:srgbClr val="FF0000"/>
                </a:solidFill>
              </a:rPr>
              <a:t>Второй</a:t>
            </a:r>
            <a:r>
              <a:rPr lang="ru-RU" dirty="0" smtClean="0"/>
              <a:t> - питье молока из одной чаши, в которую, как символ верности, клали золотое кольцо - чтобы дружба никогда «не ржавела». 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 Третий </a:t>
            </a:r>
            <a:r>
              <a:rPr lang="ru-RU" dirty="0" smtClean="0"/>
              <a:t>вид заключения дружеского союза – соединение крови, для чего побратимы делали на пальцах порезы и смешивали капельки крови</a:t>
            </a:r>
            <a:endParaRPr lang="ru-RU" dirty="0"/>
          </a:p>
        </p:txBody>
      </p:sp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764704"/>
            <a:ext cx="3312368" cy="27363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 совершенном обряде сообщалось семьям и близким родственникам обеих сторон.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4509120"/>
            <a:ext cx="7939608" cy="1944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После совершения одного из этих ритуалов названные братья обменивались шашками, башлыками, бурками и другими вещами, что также символизировало побратимство. </a:t>
            </a:r>
            <a:endParaRPr lang="ru-RU" dirty="0"/>
          </a:p>
        </p:txBody>
      </p:sp>
      <p:pic>
        <p:nvPicPr>
          <p:cNvPr id="34818" name="Picture 2" descr="C:\Users\Лариса\Desktop\КУНАЧЕСТВО\kinopoisk.ru-Cherkess-13076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76672"/>
            <a:ext cx="4611394" cy="3600400"/>
          </a:xfrm>
          <a:prstGeom prst="rect">
            <a:avLst/>
          </a:prstGeom>
          <a:noFill/>
        </p:spPr>
      </p:pic>
      <p:pic>
        <p:nvPicPr>
          <p:cNvPr id="1026" name="Picture 2" descr="C:\Users\Лариса\Desktop\АНИМАШКИ\Horse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56992"/>
            <a:ext cx="1524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57200"/>
            <a:ext cx="8164016" cy="59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Литературные        зарисовки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Великие русские писатели А.Пушкин, М. Лермонтов, Л. Толстой и другие, знавшие быт и нравы горцев, писали о традициях куначества. Л. Толстой дружил со многими горцами, называл их кунаками. Вот как писал он о своем кунаке </a:t>
            </a:r>
            <a:r>
              <a:rPr lang="ru-RU" dirty="0" err="1" smtClean="0"/>
              <a:t>Садо</a:t>
            </a:r>
            <a:r>
              <a:rPr lang="ru-RU" dirty="0" smtClean="0"/>
              <a:t> </a:t>
            </a:r>
            <a:r>
              <a:rPr lang="ru-RU" dirty="0" err="1" smtClean="0"/>
              <a:t>Мисербиеве</a:t>
            </a:r>
            <a:r>
              <a:rPr lang="ru-RU" dirty="0" smtClean="0"/>
              <a:t>: «Много раз он доказывал мне свою преданность, подвергая из-за меня свою жизнь опасности, но это для него ничего не значит, это для него обычай и удовольствие…». Известно, что </a:t>
            </a:r>
            <a:r>
              <a:rPr lang="ru-RU" dirty="0" err="1" smtClean="0"/>
              <a:t>Садо</a:t>
            </a:r>
            <a:r>
              <a:rPr lang="ru-RU" dirty="0" smtClean="0"/>
              <a:t> </a:t>
            </a:r>
            <a:r>
              <a:rPr lang="ru-RU" dirty="0" err="1" smtClean="0"/>
              <a:t>Мисербиев</a:t>
            </a:r>
            <a:r>
              <a:rPr lang="ru-RU" dirty="0" smtClean="0"/>
              <a:t> подарил Л.Толстому шашку в знак верной дружбы, ведь  кунаки  дарили оружие только друзьям. Эта шашка находится в музее писателя в Москве.</a:t>
            </a:r>
            <a:endParaRPr lang="ru-RU" dirty="0"/>
          </a:p>
        </p:txBody>
      </p:sp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Лариса\Desktop\КУНАЧЕСТВО\dvor1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0454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91680" y="5157192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…Ведь  нам  с тобою -  никуда  не деться</a:t>
            </a:r>
          </a:p>
          <a:p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Одною  песней  связаны  мы  с  детства.</a:t>
            </a:r>
          </a:p>
          <a:p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Одной  дорогой  мы  шагаем  рядом,</a:t>
            </a:r>
          </a:p>
          <a:p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Мечтая  сделать  жизнь  цветущим  садом…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764704"/>
            <a:ext cx="3024336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      КАЗАКИ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3384376" cy="44797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Раз, </a:t>
            </a:r>
            <a:r>
              <a:rPr lang="ru-RU" dirty="0" err="1" smtClean="0"/>
              <a:t>полунощной</a:t>
            </a:r>
            <a:r>
              <a:rPr lang="ru-RU" dirty="0" smtClean="0"/>
              <a:t> порою,</a:t>
            </a:r>
          </a:p>
          <a:p>
            <a:pPr>
              <a:buNone/>
            </a:pPr>
            <a:r>
              <a:rPr lang="ru-RU" dirty="0" smtClean="0"/>
              <a:t>     Сквозь туман и мрак,</a:t>
            </a:r>
          </a:p>
          <a:p>
            <a:pPr>
              <a:buNone/>
            </a:pPr>
            <a:r>
              <a:rPr lang="ru-RU" dirty="0" smtClean="0"/>
              <a:t>  Ехал тихо над рекою       Удалой казак. </a:t>
            </a:r>
          </a:p>
          <a:p>
            <a:pPr>
              <a:buNone/>
            </a:pPr>
            <a:r>
              <a:rPr lang="ru-RU" dirty="0" smtClean="0"/>
              <a:t>  Черна шапка </a:t>
            </a:r>
            <a:r>
              <a:rPr lang="ru-RU" dirty="0" err="1" smtClean="0"/>
              <a:t>набекрени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 Весь жупан в пыли.</a:t>
            </a:r>
          </a:p>
          <a:p>
            <a:pPr>
              <a:buNone/>
            </a:pPr>
            <a:r>
              <a:rPr lang="ru-RU" dirty="0" smtClean="0"/>
              <a:t>   Пистолеты при колене,</a:t>
            </a:r>
          </a:p>
          <a:p>
            <a:pPr>
              <a:buNone/>
            </a:pPr>
            <a:r>
              <a:rPr lang="ru-RU" dirty="0" smtClean="0"/>
              <a:t>       Сабля до земли. </a:t>
            </a:r>
          </a:p>
          <a:p>
            <a:pPr>
              <a:buNone/>
            </a:pPr>
            <a:r>
              <a:rPr lang="ru-RU" dirty="0" smtClean="0"/>
              <a:t>   Верный конь, узды не чуя,</a:t>
            </a:r>
          </a:p>
          <a:p>
            <a:pPr>
              <a:buNone/>
            </a:pPr>
            <a:r>
              <a:rPr lang="ru-RU" dirty="0" smtClean="0"/>
              <a:t>      Шагом выступал;</a:t>
            </a:r>
          </a:p>
          <a:p>
            <a:pPr>
              <a:buNone/>
            </a:pPr>
            <a:r>
              <a:rPr lang="ru-RU" dirty="0" smtClean="0"/>
              <a:t>   Гриву долгую волнуя,</a:t>
            </a:r>
            <a:br>
              <a:rPr lang="ru-RU" dirty="0" smtClean="0"/>
            </a:br>
            <a:r>
              <a:rPr lang="ru-RU" dirty="0" smtClean="0"/>
              <a:t>     </a:t>
            </a:r>
          </a:p>
          <a:p>
            <a:pPr>
              <a:buNone/>
            </a:pPr>
            <a:r>
              <a:rPr lang="ru-RU" dirty="0" smtClean="0"/>
              <a:t>      Углублялся вдаль…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C:\Users\Лариса\Desktop\КУНАЧЕСТВО\43917_orig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628800"/>
            <a:ext cx="5379177" cy="403438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3838200" cy="84124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карачаевцы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5536" y="2348880"/>
            <a:ext cx="4248472" cy="302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…Да разве б мог я в радости, в печали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Россию  отделить  от Карачая?!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Была бы жизнь в горах  так  многоцветна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Без  теплоты  твоей, Россия  светлой?...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482" name="Picture 2" descr="C:\Users\Лариса\Desktop\КУНАЧЕСТВО\dvor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76672"/>
            <a:ext cx="3364124" cy="59881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57200"/>
            <a:ext cx="4488560" cy="841248"/>
          </a:xfrm>
        </p:spPr>
        <p:txBody>
          <a:bodyPr/>
          <a:lstStyle/>
          <a:p>
            <a:r>
              <a:rPr lang="ru-RU" dirty="0" smtClean="0"/>
              <a:t>    черкесы</a:t>
            </a:r>
            <a:endParaRPr lang="ru-RU" dirty="0"/>
          </a:p>
        </p:txBody>
      </p:sp>
      <p:pic>
        <p:nvPicPr>
          <p:cNvPr id="21507" name="Picture 3" descr="C:\Users\Лариса\Desktop\КУНАЧЕСТВО\национальные костюмы\черкесский\285px-М._Кешоков_и_Д._Даур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691" y="548680"/>
            <a:ext cx="3846116" cy="577592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3884240" cy="33123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  Лишь пожелай звезду Востока --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Одним уж взмахом до небес,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Достанет, не моргнувши оком,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Хозяин гор, Абрек-черкес!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абазины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49309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зеленых  долинах  Кавказа,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Где реки плетут свой узор,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Живут абазины – абаза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 дышат  свободою  гор.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Живут абазины – абаза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Обычаи предков храня,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Как верные  дети Кавказа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Свой край  берегут от  огня…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Picture 3" descr="C:\Users\Лариса\Desktop\КУНАЧЕСТВО\0_16ab5_8ee61395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178891"/>
            <a:ext cx="4343400" cy="356701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457200"/>
            <a:ext cx="3768480" cy="841248"/>
          </a:xfrm>
        </p:spPr>
        <p:txBody>
          <a:bodyPr/>
          <a:lstStyle/>
          <a:p>
            <a:r>
              <a:rPr lang="ru-RU" dirty="0" smtClean="0"/>
              <a:t>ногайцы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916832"/>
            <a:ext cx="3987552" cy="440776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Степные  дети малого  народа,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Мы помним  нравы кочевых  племен;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Как на  конях летели за  свободой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И строили дворцы для всех времен…</a:t>
            </a:r>
          </a:p>
        </p:txBody>
      </p:sp>
      <p:pic>
        <p:nvPicPr>
          <p:cNvPr id="35842" name="Picture 2" descr="C:\Users\Лариса\Desktop\КУНАЧЕСТВО\images_1582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8" y="2132856"/>
            <a:ext cx="4534893" cy="340116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в      ритме   лезгинки…</a:t>
            </a:r>
            <a:endParaRPr lang="ru-RU" dirty="0"/>
          </a:p>
        </p:txBody>
      </p:sp>
      <p:pic>
        <p:nvPicPr>
          <p:cNvPr id="38915" name="Picture 3" descr="C:\Users\Лариса\Desktop\КУНАЧЕСТВО\NALMES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4738834" cy="3150820"/>
          </a:xfrm>
          <a:prstGeom prst="rect">
            <a:avLst/>
          </a:prstGeom>
          <a:noFill/>
        </p:spPr>
      </p:pic>
      <p:pic>
        <p:nvPicPr>
          <p:cNvPr id="38916" name="Picture 4" descr="C:\Users\Лариса\Desktop\КУНАЧЕСТВО\2009gp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636352"/>
            <a:ext cx="4464496" cy="2974470"/>
          </a:xfrm>
          <a:prstGeom prst="rect">
            <a:avLst/>
          </a:prstGeom>
          <a:noFill/>
        </p:spPr>
      </p:pic>
      <p:pic>
        <p:nvPicPr>
          <p:cNvPr id="5" name="lezginka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400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4896544" cy="2160240"/>
          </a:xfrm>
        </p:spPr>
        <p:txBody>
          <a:bodyPr>
            <a:normAutofit/>
          </a:bodyPr>
          <a:lstStyle/>
          <a:p>
            <a:r>
              <a:rPr lang="ru-RU" dirty="0" smtClean="0"/>
              <a:t>         Край, овеянный   легендами</a:t>
            </a:r>
            <a:endParaRPr lang="ru-RU" dirty="0"/>
          </a:p>
        </p:txBody>
      </p:sp>
      <p:pic>
        <p:nvPicPr>
          <p:cNvPr id="1026" name="Picture 2" descr="C:\Users\Лариса\Desktop\КУНАЧЕСТВО\ozero-semitsvetnoe_4595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56792"/>
            <a:ext cx="4343400" cy="2939034"/>
          </a:xfrm>
          <a:prstGeom prst="rect">
            <a:avLst/>
          </a:prstGeom>
          <a:noFill/>
        </p:spPr>
      </p:pic>
      <p:pic>
        <p:nvPicPr>
          <p:cNvPr id="1027" name="Picture 3" descr="C:\Users\Лариса\Desktop\КУНАЧЕСТВО\0_64397_6b10ed1b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3835400" cy="28765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6016" y="4941168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Кавказ- священное слово,</a:t>
            </a:r>
            <a:br>
              <a:rPr lang="ru-RU" sz="2000" b="1" dirty="0" smtClean="0">
                <a:solidFill>
                  <a:srgbClr val="006600"/>
                </a:solidFill>
              </a:rPr>
            </a:br>
            <a:r>
              <a:rPr lang="ru-RU" sz="2000" b="1" dirty="0" smtClean="0">
                <a:solidFill>
                  <a:srgbClr val="006600"/>
                </a:solidFill>
              </a:rPr>
              <a:t>Кавказ- родная земля,</a:t>
            </a:r>
            <a:br>
              <a:rPr lang="ru-RU" sz="2000" b="1" dirty="0" smtClean="0">
                <a:solidFill>
                  <a:srgbClr val="006600"/>
                </a:solidFill>
              </a:rPr>
            </a:br>
            <a:r>
              <a:rPr lang="ru-RU" sz="2000" b="1" dirty="0" smtClean="0">
                <a:solidFill>
                  <a:srgbClr val="006600"/>
                </a:solidFill>
              </a:rPr>
              <a:t>Кавказ- это что-то живое,</a:t>
            </a:r>
            <a:br>
              <a:rPr lang="ru-RU" sz="2000" b="1" dirty="0" smtClean="0">
                <a:solidFill>
                  <a:srgbClr val="006600"/>
                </a:solidFill>
              </a:rPr>
            </a:br>
            <a:r>
              <a:rPr lang="ru-RU" sz="2000" b="1" dirty="0" smtClean="0">
                <a:solidFill>
                  <a:srgbClr val="006600"/>
                </a:solidFill>
              </a:rPr>
              <a:t>Кавказ, знай, люблю я тебя!</a:t>
            </a:r>
            <a:endParaRPr lang="ru-RU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кухня  народов 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кавказа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9938" name="Picture 2" descr="C:\Users\Лариса\Desktop\КУНАЧЕСТВО\Kv5PXHJlt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379354"/>
            <a:ext cx="3286687" cy="4945246"/>
          </a:xfrm>
          <a:prstGeom prst="rect">
            <a:avLst/>
          </a:prstGeom>
          <a:noFill/>
        </p:spPr>
      </p:pic>
      <p:pic>
        <p:nvPicPr>
          <p:cNvPr id="39939" name="Picture 3" descr="C:\Users\Лариса\Desktop\КУНАЧЕСТВО\dvor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4343400" cy="24431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4221088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Кавказская кухня столь же древняя, как и история народов, живущих здесь. </a:t>
            </a:r>
            <a:endParaRPr lang="ru-RU" sz="2800" dirty="0"/>
          </a:p>
        </p:txBody>
      </p:sp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7200"/>
            <a:ext cx="3240360" cy="841248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Кавказ …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Picture 3" descr="C:\Users\Лариса\Desktop\КУНАЧЕСТВО\0_635aa_6c10e9df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547295" cy="5040560"/>
          </a:xfrm>
          <a:prstGeom prst="rect">
            <a:avLst/>
          </a:prstGeom>
          <a:noFill/>
        </p:spPr>
      </p:pic>
      <p:pic>
        <p:nvPicPr>
          <p:cNvPr id="45058" name="Picture 2" descr="C:\Users\Лариса\Desktop\КУНАЧЕСТВО\5b4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545108" cy="32451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1052736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Здесь тучи смиренно идут подо мной;</a:t>
            </a:r>
            <a:br>
              <a:rPr lang="ru-RU" b="1" dirty="0" smtClean="0"/>
            </a:br>
            <a:r>
              <a:rPr lang="ru-RU" b="1" dirty="0" smtClean="0"/>
              <a:t>Сквозь них, низвергаясь, шумят водопады;</a:t>
            </a:r>
            <a:br>
              <a:rPr lang="ru-RU" b="1" dirty="0" smtClean="0"/>
            </a:br>
            <a:r>
              <a:rPr lang="ru-RU" b="1" dirty="0" smtClean="0"/>
              <a:t>Под ними утесов нагие громады;</a:t>
            </a:r>
          </a:p>
          <a:p>
            <a:r>
              <a:rPr lang="ru-RU" b="1" dirty="0" smtClean="0"/>
              <a:t>И   вольные кони  несутся  стрелою…</a:t>
            </a:r>
            <a:endParaRPr lang="ru-RU" b="1" dirty="0"/>
          </a:p>
        </p:txBody>
      </p:sp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7200"/>
            <a:ext cx="8232976" cy="667544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 err="1" smtClean="0"/>
              <a:t>кавказ</a:t>
            </a:r>
            <a:r>
              <a:rPr lang="ru-RU" dirty="0" smtClean="0"/>
              <a:t>  -    колыбель   истории</a:t>
            </a:r>
            <a:endParaRPr lang="ru-RU" dirty="0"/>
          </a:p>
        </p:txBody>
      </p:sp>
      <p:pic>
        <p:nvPicPr>
          <p:cNvPr id="2050" name="Picture 2" descr="C:\Users\Лариса\Desktop\КУНАЧЕСТВО\0_3d288_50b470ee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4744"/>
            <a:ext cx="4343400" cy="3257550"/>
          </a:xfrm>
          <a:prstGeom prst="rect">
            <a:avLst/>
          </a:prstGeom>
          <a:noFill/>
        </p:spPr>
      </p:pic>
      <p:pic>
        <p:nvPicPr>
          <p:cNvPr id="2051" name="Picture 3" descr="C:\Users\Лариса\Desktop\КУНАЧЕСТВО\4n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4191000" cy="3143250"/>
          </a:xfrm>
          <a:prstGeom prst="rect">
            <a:avLst/>
          </a:prstGeom>
          <a:noFill/>
        </p:spPr>
      </p:pic>
      <p:pic>
        <p:nvPicPr>
          <p:cNvPr id="17409" name="Picture 1" descr="C:\Users\Лариса\Desktop\КУНАЧЕСТВО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581128"/>
            <a:ext cx="2016224" cy="2016224"/>
          </a:xfrm>
          <a:prstGeom prst="rect">
            <a:avLst/>
          </a:prstGeom>
          <a:noFill/>
        </p:spPr>
      </p:pic>
      <p:pic>
        <p:nvPicPr>
          <p:cNvPr id="17410" name="Picture 2" descr="C:\Users\Лариса\Desktop\КУНАЧЕСТВО\32c84a40bcfceae6ea665aec9fb93831_1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581128"/>
            <a:ext cx="2592288" cy="1944216"/>
          </a:xfrm>
          <a:prstGeom prst="rect">
            <a:avLst/>
          </a:prstGeom>
          <a:noFill/>
        </p:spPr>
      </p:pic>
      <p:pic>
        <p:nvPicPr>
          <p:cNvPr id="4098" name="Picture 2" descr="C:\Users\Лариса\Desktop\АНИМАШКИ\cascate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653136"/>
            <a:ext cx="1440160" cy="19202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457200"/>
            <a:ext cx="4824536" cy="5955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КАРАЧАЕВО -ЧЕРКЕСИЯ 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Лариса\Desktop\КУНАЧЕСТВО\154647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74" y="1833962"/>
            <a:ext cx="3569593" cy="4033438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427984" y="1556792"/>
            <a:ext cx="4563616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Карачаево-Черкесская республика  — </a:t>
            </a:r>
            <a:r>
              <a:rPr lang="ru-RU" sz="2400" dirty="0" err="1" smtClean="0"/>
              <a:t>республика</a:t>
            </a:r>
            <a:r>
              <a:rPr lang="ru-RU" sz="2400" dirty="0" smtClean="0"/>
              <a:t> в составе Российской Федерации</a:t>
            </a:r>
            <a:r>
              <a:rPr lang="ru-RU" sz="2400" b="1" dirty="0" smtClean="0"/>
              <a:t> </a:t>
            </a:r>
            <a:r>
              <a:rPr lang="ru-RU" sz="2400" dirty="0" smtClean="0"/>
              <a:t>, расположена на северных склонах центральной части Кавказских гор. Площадь республики — 14 тыс. кв. км; население — 433 тыс. человек, в городах живет 48% населения . </a:t>
            </a:r>
            <a:endParaRPr lang="ru-RU" sz="2400" dirty="0"/>
          </a:p>
        </p:txBody>
      </p:sp>
      <p:pic>
        <p:nvPicPr>
          <p:cNvPr id="2050" name="Picture 2" descr="C:\Users\Лариса\Desktop\АНИМАШКИ\0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6632"/>
            <a:ext cx="1952625" cy="1409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Кавказское         гостеприимство</a:t>
            </a:r>
            <a:endParaRPr lang="ru-RU" dirty="0"/>
          </a:p>
        </p:txBody>
      </p:sp>
      <p:pic>
        <p:nvPicPr>
          <p:cNvPr id="31746" name="Picture 2" descr="C:\Users\Лариса\Desktop\КУНАЧЕСТВО\1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301161" cy="2865614"/>
          </a:xfrm>
          <a:prstGeom prst="rect">
            <a:avLst/>
          </a:prstGeom>
          <a:noFill/>
        </p:spPr>
      </p:pic>
      <p:pic>
        <p:nvPicPr>
          <p:cNvPr id="5" name="Picture 2" descr="C:\Users\Лариса\Desktop\КУНАЧЕСТВО\11e2f1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4117654" cy="29852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4653136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Смеяться без шума, без звона!</a:t>
            </a:r>
            <a:br>
              <a:rPr lang="ru-RU" b="1" dirty="0" smtClean="0"/>
            </a:br>
            <a:r>
              <a:rPr lang="ru-RU" b="1" dirty="0" smtClean="0"/>
              <a:t>Умереть без жалкого стона! </a:t>
            </a:r>
            <a:br>
              <a:rPr lang="ru-RU" b="1" dirty="0" smtClean="0"/>
            </a:br>
            <a:r>
              <a:rPr lang="ru-RU" b="1" dirty="0" smtClean="0"/>
              <a:t>Умеющий плакать сухими слезами! </a:t>
            </a:r>
            <a:br>
              <a:rPr lang="ru-RU" b="1" dirty="0" smtClean="0"/>
            </a:br>
            <a:r>
              <a:rPr lang="ru-RU" b="1" dirty="0" smtClean="0"/>
              <a:t>Таков человек рождённый горами!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1412776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На Кавказе встречают и угощают гостей от души! И ни один гостеприимный прием не обходился без чаши айрана! 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96752"/>
            <a:ext cx="8734744" cy="1872208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Издавна  на </a:t>
            </a:r>
            <a:r>
              <a:rPr lang="ru-RU" sz="3200" dirty="0" err="1" smtClean="0"/>
              <a:t>кавказе</a:t>
            </a:r>
            <a:r>
              <a:rPr lang="ru-RU" sz="3200" dirty="0" smtClean="0"/>
              <a:t> мирно уживаются две    религии: </a:t>
            </a:r>
            <a:br>
              <a:rPr lang="ru-RU" sz="3200" dirty="0" smtClean="0"/>
            </a:br>
            <a:r>
              <a:rPr lang="ru-RU" sz="3200" dirty="0" smtClean="0"/>
              <a:t> христианская          и      мусульманская        </a:t>
            </a:r>
            <a:endParaRPr lang="ru-RU" sz="3200" dirty="0"/>
          </a:p>
        </p:txBody>
      </p:sp>
      <p:pic>
        <p:nvPicPr>
          <p:cNvPr id="33794" name="Picture 2" descr="C:\Users\Лариса\Desktop\КУНАЧЕСТВО\0_ca4f_f0942944_-2-or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284984"/>
            <a:ext cx="4219513" cy="3164635"/>
          </a:xfrm>
          <a:prstGeom prst="rect">
            <a:avLst/>
          </a:prstGeom>
          <a:noFill/>
        </p:spPr>
      </p:pic>
      <p:pic>
        <p:nvPicPr>
          <p:cNvPr id="33795" name="Picture 3" descr="C:\Users\Лариса\Desktop\КУНАЧЕСТВО\685c6f9e38df_vie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4248472" cy="32373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СТРАНИЦЫ   ИСТОРИИ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b="1" dirty="0" smtClean="0">
                <a:solidFill>
                  <a:srgbClr val="00B0F0"/>
                </a:solidFill>
              </a:rPr>
              <a:t>Куначество  </a:t>
            </a:r>
            <a:r>
              <a:rPr lang="ru-RU" i="1" dirty="0" smtClean="0"/>
              <a:t>(от</a:t>
            </a:r>
            <a:r>
              <a:rPr lang="ru-RU" b="1" i="1" dirty="0" smtClean="0"/>
              <a:t> </a:t>
            </a:r>
            <a:r>
              <a:rPr lang="ru-RU" i="1" dirty="0" err="1" smtClean="0"/>
              <a:t>тюрк</a:t>
            </a:r>
            <a:r>
              <a:rPr lang="ru-RU" i="1" dirty="0" smtClean="0"/>
              <a:t>.   кунак — гость)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  распространённый в прошлом на Северном Кавказе обычай, по которому двое мужчин, принадлежавших к разным родам, племенам или народностям, вступали в тесные дружеские отношения и оказывали друг другу помощь и защиту. По происхождению  куначество  связано с обычаем гостеприимства, но по значению ближе к побратимству. 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979168" cy="4515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299648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B0F0"/>
                </a:solidFill>
              </a:rPr>
              <a:t>«Достойный человек не бывает без друзей» </a:t>
            </a:r>
            <a:r>
              <a:rPr lang="ru-RU" dirty="0" smtClean="0"/>
              <a:t>- гласит  пословица. Куначество возводит дружбу до предельной высоты. Кавказцы  веками хранят обычай куначества. Из поколения в поколения детям, а те в свою очередь – своим детям, передавались этические нормы куначества. Передавались и через устное народное творчество, в сказках и легендах.  </a:t>
            </a:r>
            <a:endParaRPr lang="ru-RU" dirty="0"/>
          </a:p>
        </p:txBody>
      </p:sp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rgbClr val="FF0000"/>
                </a:solidFill>
              </a:rPr>
              <a:t>этика    куначества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11560" y="1554162"/>
            <a:ext cx="8064896" cy="46831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ru-RU" sz="9600" b="1" dirty="0" smtClean="0">
                <a:latin typeface="Comic Sans MS" pitchFamily="66" charset="0"/>
              </a:rPr>
              <a:t>    Этика куначества на   Кавказе   считалась основой взаимоотношений между народами. Куначество почитается  наравне с родством, однако отношение к друзьям еще более ответственное, нежели к родственникам. Невнимательность или неучтивость по отношению к брату простится, но по отношению к другу – никогда. </a:t>
            </a: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   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</a:t>
            </a:r>
            <a:endParaRPr lang="ru-RU" dirty="0"/>
          </a:p>
        </p:txBody>
      </p:sp>
      <p:sp>
        <p:nvSpPr>
          <p:cNvPr id="12" name="Солнце 11"/>
          <p:cNvSpPr/>
          <p:nvPr/>
        </p:nvSpPr>
        <p:spPr>
          <a:xfrm>
            <a:off x="5796136" y="5445224"/>
            <a:ext cx="1080120" cy="1008112"/>
          </a:xfrm>
          <a:prstGeom prst="sun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376</TotalTime>
  <Words>601</Words>
  <Application>Microsoft Office PowerPoint</Application>
  <PresentationFormat>Экран (4:3)</PresentationFormat>
  <Paragraphs>68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       </vt:lpstr>
      <vt:lpstr>         Край, овеянный   легендами</vt:lpstr>
      <vt:lpstr>  кавказ  -    колыбель   истории</vt:lpstr>
      <vt:lpstr>КАРАЧАЕВО -ЧЕРКЕСИЯ  </vt:lpstr>
      <vt:lpstr>        Кавказское         гостеприимство</vt:lpstr>
      <vt:lpstr>Издавна  на кавказе мирно уживаются две    религии:   христианская          и      мусульманская        </vt:lpstr>
      <vt:lpstr>              СТРАНИЦЫ   ИСТОРИИ</vt:lpstr>
      <vt:lpstr>Слайд 8</vt:lpstr>
      <vt:lpstr>                этика    куначества</vt:lpstr>
      <vt:lpstr>   Каким образом заключались дружеские союзы?  </vt:lpstr>
      <vt:lpstr>О совершенном обряде сообщалось семьям и близким родственникам обеих сторон.</vt:lpstr>
      <vt:lpstr>      Литературные        зарисовки</vt:lpstr>
      <vt:lpstr>Слайд 13</vt:lpstr>
      <vt:lpstr>      КАЗАКИ</vt:lpstr>
      <vt:lpstr>     карачаевцы</vt:lpstr>
      <vt:lpstr>    черкесы</vt:lpstr>
      <vt:lpstr>   абазины</vt:lpstr>
      <vt:lpstr>ногайцы</vt:lpstr>
      <vt:lpstr>               в      ритме   лезгинки…</vt:lpstr>
      <vt:lpstr>           кухня  народов  кавказа</vt:lpstr>
      <vt:lpstr>Кавказ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ОБЫЧАЙ   КУНАЧЕСТВА</dc:title>
  <dc:creator>Лариса</dc:creator>
  <cp:lastModifiedBy>Лариса</cp:lastModifiedBy>
  <cp:revision>47</cp:revision>
  <dcterms:created xsi:type="dcterms:W3CDTF">2011-11-26T17:54:17Z</dcterms:created>
  <dcterms:modified xsi:type="dcterms:W3CDTF">2013-01-25T22:38:56Z</dcterms:modified>
</cp:coreProperties>
</file>