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70" r:id="rId14"/>
    <p:sldId id="271" r:id="rId15"/>
    <p:sldId id="267" r:id="rId16"/>
    <p:sldId id="272" r:id="rId17"/>
    <p:sldId id="273" r:id="rId18"/>
    <p:sldId id="274" r:id="rId19"/>
    <p:sldId id="276" r:id="rId20"/>
    <p:sldId id="277" r:id="rId21"/>
    <p:sldId id="282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A8D896-C81D-4F31-BF58-DAA412381AD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7BF074-A2D4-44D9-940B-BB42B6F2DE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059.radikal.ru/0807/a8/d71ed60785af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artmus.culture21.ru/MuseumImages/24920/2492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hyperlink" Target="http://www.cap.ru/home/12/1/2007/news/232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s51.radikal.ru/i131/0807/68/68b6a3bfe37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hyperlink" Target="http://www.tnf.com.ua/gallery/g020/2011_03_29_0004/2.Solodkaya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hyperlink" Target="http://www.istockphoto.com/file_thumbview_approve/8333546/2/istockphoto_8333546-greek-floral-ornament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017.radikal.ru/0711/86/656a1ca37b33t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hand-made-grana.ucoz.ru/_ld/2/11937.jpg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istockphoto.com/file_thumbview_approve/8333546/2/istockphoto_8333546-greek-floral-ornamen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928662" y="1142984"/>
            <a:ext cx="7315200" cy="18288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 cap="rnd">
                  <a:solidFill>
                    <a:srgbClr val="00008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ОРНАМЕНТ</a:t>
            </a:r>
          </a:p>
        </p:txBody>
      </p:sp>
      <p:pic>
        <p:nvPicPr>
          <p:cNvPr id="5" name="Picture 6" descr="j01579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1579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3286124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 </a:t>
            </a:r>
            <a:r>
              <a:rPr lang="ru-RU" sz="2800" dirty="0" smtClean="0"/>
              <a:t>(от лат. </a:t>
            </a:r>
            <a:r>
              <a:rPr lang="ru-RU" sz="2800" i="1" dirty="0" smtClean="0"/>
              <a:t>о</a:t>
            </a:r>
            <a:r>
              <a:rPr lang="en-US" sz="2800" i="1" dirty="0" err="1" smtClean="0"/>
              <a:t>rnamentum</a:t>
            </a:r>
            <a:r>
              <a:rPr lang="en-US" sz="2800" i="1" dirty="0" smtClean="0"/>
              <a:t> – </a:t>
            </a:r>
            <a:r>
              <a:rPr lang="ru-RU" sz="2800" dirty="0" smtClean="0"/>
              <a:t>украшение)</a:t>
            </a:r>
          </a:p>
          <a:p>
            <a:pPr algn="ctr"/>
            <a:r>
              <a:rPr lang="ru-RU" sz="2800" dirty="0" smtClean="0"/>
              <a:t>Это узор</a:t>
            </a:r>
            <a:r>
              <a:rPr lang="ru-RU" sz="2800" dirty="0"/>
              <a:t>, состоящий из ритмически упорядоченных элементов, предназначенный для украшения каких-либо изделий или архитектурного объекта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2. Бордюр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350043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3. Раппорт </a:t>
            </a:r>
            <a:endParaRPr lang="ru-RU" sz="2400" dirty="0"/>
          </a:p>
        </p:txBody>
      </p:sp>
      <p:pic>
        <p:nvPicPr>
          <p:cNvPr id="4" name="Рисунок 3" descr="http://mikhalkevich.narod.ru/kyrs/kompozicia/picters/polosa19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85926"/>
            <a:ext cx="45005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khalkevich.narod.ru/kyrs/kompozicia/picters/raport2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357694"/>
            <a:ext cx="4572000" cy="14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Работа\Уроки И.З.О\Планы конспекты\5 класс\Урок №5\04.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6611" y="2000240"/>
            <a:ext cx="418738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457200"/>
            <a:ext cx="7924800" cy="213360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0117" name="Picture 5" descr="Мурка"/>
          <p:cNvPicPr>
            <a:picLocks noChangeAspect="1" noChangeArrowheads="1"/>
          </p:cNvPicPr>
          <p:nvPr/>
        </p:nvPicPr>
        <p:blipFill>
          <a:blip r:embed="rId5" cstate="email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533400"/>
            <a:ext cx="2286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8" descr="Мурка"/>
          <p:cNvPicPr>
            <a:picLocks noChangeAspect="1" noChangeArrowheads="1"/>
          </p:cNvPicPr>
          <p:nvPr/>
        </p:nvPicPr>
        <p:blipFill>
          <a:blip r:embed="rId5" cstate="email">
            <a:grayscl/>
            <a:biLevel thresh="50000"/>
          </a:blip>
          <a:srcRect/>
          <a:stretch>
            <a:fillRect/>
          </a:stretch>
        </p:blipFill>
        <p:spPr bwMode="auto">
          <a:xfrm>
            <a:off x="3429000" y="533400"/>
            <a:ext cx="2286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9" descr="Мурка"/>
          <p:cNvPicPr>
            <a:picLocks noChangeAspect="1" noChangeArrowheads="1"/>
          </p:cNvPicPr>
          <p:nvPr/>
        </p:nvPicPr>
        <p:blipFill>
          <a:blip r:embed="rId5" cstate="email">
            <a:grayscl/>
            <a:biLevel thresh="50000"/>
          </a:blip>
          <a:srcRect/>
          <a:stretch>
            <a:fillRect/>
          </a:stretch>
        </p:blipFill>
        <p:spPr bwMode="auto">
          <a:xfrm>
            <a:off x="5943600" y="533400"/>
            <a:ext cx="2286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533400" y="3733800"/>
            <a:ext cx="7924800" cy="220980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0123" name="Picture 11" descr="Мурка"/>
          <p:cNvPicPr>
            <a:picLocks noChangeAspect="1" noChangeArrowheads="1"/>
          </p:cNvPicPr>
          <p:nvPr/>
        </p:nvPicPr>
        <p:blipFill>
          <a:blip r:embed="rId5" cstate="email">
            <a:lum contrast="18000"/>
          </a:blip>
          <a:srcRect/>
          <a:stretch>
            <a:fillRect/>
          </a:stretch>
        </p:blipFill>
        <p:spPr bwMode="auto">
          <a:xfrm>
            <a:off x="914400" y="533400"/>
            <a:ext cx="2286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Picture 12" descr="Мурка"/>
          <p:cNvPicPr>
            <a:picLocks noChangeAspect="1" noChangeArrowheads="1"/>
          </p:cNvPicPr>
          <p:nvPr/>
        </p:nvPicPr>
        <p:blipFill>
          <a:blip r:embed="rId5" cstate="email">
            <a:lum contrast="18000"/>
          </a:blip>
          <a:srcRect/>
          <a:stretch>
            <a:fillRect/>
          </a:stretch>
        </p:blipFill>
        <p:spPr bwMode="auto">
          <a:xfrm>
            <a:off x="3429000" y="533400"/>
            <a:ext cx="2286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5" name="Picture 13" descr="Мурка"/>
          <p:cNvPicPr>
            <a:picLocks noChangeAspect="1" noChangeArrowheads="1"/>
          </p:cNvPicPr>
          <p:nvPr/>
        </p:nvPicPr>
        <p:blipFill>
          <a:blip r:embed="rId5" cstate="email">
            <a:lum contrast="18000"/>
          </a:blip>
          <a:srcRect/>
          <a:stretch>
            <a:fillRect/>
          </a:stretch>
        </p:blipFill>
        <p:spPr bwMode="auto">
          <a:xfrm>
            <a:off x="5943600" y="533400"/>
            <a:ext cx="2286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9" name="Picture 27" descr="j0185604"/>
          <p:cNvPicPr>
            <a:picLocks noChangeAspect="1" noChangeArrowheads="1"/>
          </p:cNvPicPr>
          <p:nvPr/>
        </p:nvPicPr>
        <p:blipFill>
          <a:blip r:embed="rId6" cstate="email"/>
          <a:srcRect l="7138" t="7127" r="6795"/>
          <a:stretch>
            <a:fillRect/>
          </a:stretch>
        </p:blipFill>
        <p:spPr bwMode="auto">
          <a:xfrm>
            <a:off x="685800" y="3886200"/>
            <a:ext cx="1908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1" name="Picture 29" descr="j0185604"/>
          <p:cNvPicPr>
            <a:picLocks noChangeAspect="1" noChangeArrowheads="1"/>
          </p:cNvPicPr>
          <p:nvPr/>
        </p:nvPicPr>
        <p:blipFill>
          <a:blip r:embed="rId6" cstate="email"/>
          <a:srcRect l="7138" t="7127" r="6795"/>
          <a:stretch>
            <a:fillRect/>
          </a:stretch>
        </p:blipFill>
        <p:spPr bwMode="auto">
          <a:xfrm>
            <a:off x="2590800" y="3886200"/>
            <a:ext cx="1908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2" name="Picture 30" descr="j0185604"/>
          <p:cNvPicPr>
            <a:picLocks noChangeAspect="1" noChangeArrowheads="1"/>
          </p:cNvPicPr>
          <p:nvPr/>
        </p:nvPicPr>
        <p:blipFill>
          <a:blip r:embed="rId6" cstate="email"/>
          <a:srcRect l="7138" t="7127" r="6795"/>
          <a:stretch>
            <a:fillRect/>
          </a:stretch>
        </p:blipFill>
        <p:spPr bwMode="auto">
          <a:xfrm>
            <a:off x="4495800" y="3886200"/>
            <a:ext cx="1908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3" name="Picture 31" descr="j0185604"/>
          <p:cNvPicPr>
            <a:picLocks noChangeAspect="1" noChangeArrowheads="1"/>
          </p:cNvPicPr>
          <p:nvPr/>
        </p:nvPicPr>
        <p:blipFill>
          <a:blip r:embed="rId6" cstate="email"/>
          <a:srcRect l="7138" t="7127" r="6795"/>
          <a:stretch>
            <a:fillRect/>
          </a:stretch>
        </p:blipFill>
        <p:spPr bwMode="auto">
          <a:xfrm>
            <a:off x="6400800" y="3886200"/>
            <a:ext cx="1908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48" name="Rectangle 36" descr="Зигзаг"/>
          <p:cNvSpPr>
            <a:spLocks noChangeArrowheads="1"/>
          </p:cNvSpPr>
          <p:nvPr/>
        </p:nvSpPr>
        <p:spPr bwMode="auto">
          <a:xfrm>
            <a:off x="533400" y="2286000"/>
            <a:ext cx="7924800" cy="304800"/>
          </a:xfrm>
          <a:prstGeom prst="rect">
            <a:avLst/>
          </a:prstGeom>
          <a:pattFill prst="zigZag">
            <a:fgClr>
              <a:schemeClr val="tx1"/>
            </a:fgClr>
            <a:bgClr>
              <a:srgbClr val="339933"/>
            </a:bgClr>
          </a:patt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533400" y="291465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Задание:</a:t>
            </a:r>
            <a:r>
              <a:rPr lang="ru-RU" dirty="0"/>
              <a:t> </a:t>
            </a:r>
            <a:r>
              <a:rPr lang="ru-RU" sz="2400" dirty="0"/>
              <a:t>На орнаментах определить раппорт.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22" grpId="0" animBg="1"/>
      <p:bldP spid="90148" grpId="0" animBg="1"/>
      <p:bldP spid="90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990600" y="1905000"/>
            <a:ext cx="2743200" cy="1295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5410200" y="1905000"/>
            <a:ext cx="2667000" cy="1295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781800" y="1905000"/>
            <a:ext cx="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990600" y="3733800"/>
            <a:ext cx="2743200" cy="1295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2362200" y="3733800"/>
            <a:ext cx="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990600" y="3733800"/>
            <a:ext cx="13716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2362200" y="3733800"/>
            <a:ext cx="13716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Text Box 16"/>
          <p:cNvSpPr txBox="1">
            <a:spLocks noChangeArrowheads="1"/>
          </p:cNvSpPr>
          <p:nvPr/>
        </p:nvSpPr>
        <p:spPr bwMode="auto">
          <a:xfrm>
            <a:off x="1752600" y="304800"/>
            <a:ext cx="57912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Динамическая таблица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построения раппорта</a:t>
            </a:r>
          </a:p>
        </p:txBody>
      </p:sp>
      <p:pic>
        <p:nvPicPr>
          <p:cNvPr id="89105" name="Picture 17" descr="0010087"/>
          <p:cNvPicPr>
            <a:picLocks noChangeAspect="1" noChangeArrowheads="1"/>
          </p:cNvPicPr>
          <p:nvPr/>
        </p:nvPicPr>
        <p:blipFill>
          <a:blip r:embed="rId3" cstate="email">
            <a:lum bright="-6000" contrast="6000"/>
          </a:blip>
          <a:srcRect/>
          <a:stretch>
            <a:fillRect/>
          </a:stretch>
        </p:blipFill>
        <p:spPr bwMode="auto">
          <a:xfrm>
            <a:off x="5410200" y="3810000"/>
            <a:ext cx="2667000" cy="1295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4" grpId="0" animBg="1"/>
      <p:bldP spid="89096" grpId="0" animBg="1"/>
      <p:bldP spid="89098" grpId="0" animBg="1"/>
      <p:bldP spid="89099" grpId="0" animBg="1"/>
      <p:bldP spid="89102" grpId="0" animBg="1"/>
      <p:bldP spid="891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0010190"/>
          <p:cNvPicPr>
            <a:picLocks noChangeAspect="1" noChangeArrowheads="1"/>
          </p:cNvPicPr>
          <p:nvPr/>
        </p:nvPicPr>
        <p:blipFill>
          <a:blip r:embed="rId4" cstate="email">
            <a:lum bright="48000" contrast="72000"/>
          </a:blip>
          <a:srcRect/>
          <a:stretch>
            <a:fillRect/>
          </a:stretch>
        </p:blipFill>
        <p:spPr bwMode="auto">
          <a:xfrm>
            <a:off x="4876800" y="457200"/>
            <a:ext cx="3962400" cy="2654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5893" name="Picture 5" descr="0010190"/>
          <p:cNvPicPr>
            <a:picLocks noChangeAspect="1" noChangeArrowheads="1"/>
          </p:cNvPicPr>
          <p:nvPr/>
        </p:nvPicPr>
        <p:blipFill>
          <a:blip r:embed="rId5" cstate="email">
            <a:lum bright="42000" contrast="66000"/>
          </a:blip>
          <a:srcRect/>
          <a:stretch>
            <a:fillRect/>
          </a:stretch>
        </p:blipFill>
        <p:spPr bwMode="auto">
          <a:xfrm>
            <a:off x="304800" y="3505200"/>
            <a:ext cx="4130675" cy="25479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1676400" y="533400"/>
            <a:ext cx="2895600" cy="1752600"/>
          </a:xfrm>
          <a:prstGeom prst="rightArrow">
            <a:avLst>
              <a:gd name="adj1" fmla="val 50000"/>
              <a:gd name="adj2" fmla="val 41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5896" name="AutoShape 8"/>
          <p:cNvSpPr>
            <a:spLocks noChangeArrowheads="1"/>
          </p:cNvSpPr>
          <p:nvPr/>
        </p:nvSpPr>
        <p:spPr bwMode="auto">
          <a:xfrm rot="10800000">
            <a:off x="4572000" y="4343400"/>
            <a:ext cx="2895600" cy="1752600"/>
          </a:xfrm>
          <a:prstGeom prst="rightArrow">
            <a:avLst>
              <a:gd name="adj1" fmla="val 50000"/>
              <a:gd name="adj2" fmla="val 41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1965325" y="1066800"/>
            <a:ext cx="1708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</a:rPr>
              <a:t>Виды сеток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</a:rPr>
              <a:t>орнамента</a:t>
            </a:r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5241925" y="4743450"/>
            <a:ext cx="2165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Орнамент на 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прямоугольной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  сетке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6" grpId="0" animBg="1"/>
      <p:bldP spid="165900" grpId="0"/>
      <p:bldP spid="1659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0010085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71600" y="457200"/>
            <a:ext cx="2511425" cy="3213100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52233" name="Picture 9" descr="0010085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71600" y="4114800"/>
            <a:ext cx="2514600" cy="1897063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52234" name="Picture 10" descr="0010085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8200" y="457200"/>
            <a:ext cx="1127125" cy="5562600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52236" name="Picture 12" descr="0010085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86512" y="2357430"/>
            <a:ext cx="2571768" cy="2472854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357166"/>
            <a:ext cx="842154" cy="628739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/>
              <a:t>Построение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орнамента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Documents and Settings\Учебная часть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5008" y="214290"/>
            <a:ext cx="2714625" cy="4732338"/>
          </a:xfrm>
          <a:prstGeom prst="rect">
            <a:avLst/>
          </a:prstGeom>
          <a:noFill/>
        </p:spPr>
      </p:pic>
      <p:pic>
        <p:nvPicPr>
          <p:cNvPr id="4" name="Picture 6" descr="C:\Documents and Settings\Учебная часть\Рабочий стол\Безымянный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428603"/>
            <a:ext cx="3357586" cy="41568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214950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Вышитые детали праздничной женской одежды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Тамбовской и Курской губерний начала XX 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5000636"/>
            <a:ext cx="3357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Женский народный костюм.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Село Сумерки,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Кадемский</a:t>
            </a:r>
            <a:r>
              <a:rPr lang="ru-RU" dirty="0" smtClean="0">
                <a:solidFill>
                  <a:schemeClr val="tx1"/>
                </a:solidFill>
              </a:rPr>
              <a:t> уезд,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Рязанская губерния,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II половина XIX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g3.mtdata.ru/images/upload/20024628522/huge.jpeg?201103012332059994370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14356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Традиционная одежда.&#10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143116"/>
            <a:ext cx="35004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hnh.ru/file/0010/116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71480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Картинка 16 из 8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928670"/>
            <a:ext cx="4143404" cy="5524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1 из 516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2857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Картинка 1 из 100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1714487"/>
            <a:ext cx="5572164" cy="4527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2 из 30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071678"/>
            <a:ext cx="3214678" cy="4191184"/>
          </a:xfrm>
          <a:prstGeom prst="rect">
            <a:avLst/>
          </a:prstGeom>
          <a:noFill/>
        </p:spPr>
      </p:pic>
      <p:pic>
        <p:nvPicPr>
          <p:cNvPr id="2" name="i-main-pic" descr="Картинка 25 из 3298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535781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ntent.foto.mail.ru/bk/ahramia/_answers/i-22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118671"/>
            <a:ext cx="7358114" cy="57393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35716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«Три девицы под окном….»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714356"/>
          <a:ext cx="8358246" cy="5643602"/>
        </p:xfrm>
        <a:graphic>
          <a:graphicData uri="http://schemas.openxmlformats.org/drawingml/2006/table">
            <a:tbl>
              <a:tblPr/>
              <a:tblGrid>
                <a:gridCol w="589470"/>
                <a:gridCol w="3838104"/>
                <a:gridCol w="618288"/>
                <a:gridCol w="3312384"/>
              </a:tblGrid>
              <a:tr h="16748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latin typeface="Times New Roman"/>
                          <a:ea typeface="Calibri"/>
                          <a:cs typeface="Times New Roman"/>
                        </a:rPr>
                        <a:t>Раппорт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Это ритмически повторяющийся элемент (мотив) или несколько элементов, из которых складывается орнамент.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latin typeface="Times New Roman"/>
                          <a:ea typeface="Times New Roman"/>
                          <a:cs typeface="Times New Roman"/>
                        </a:rPr>
                        <a:t>Розетта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Это замкнутая композиция, построенная с применением плоскости или оси симметрии.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latin typeface="Times New Roman"/>
                          <a:ea typeface="Calibri"/>
                          <a:cs typeface="Times New Roman"/>
                        </a:rPr>
                        <a:t>Бордюр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Это замкнутая композиция, имеющая ритмический повтор элементов в две противоположные стороны и образующая орнаментальную полосу.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67" name="Рисунок 51" descr="http://mikhalkevich.narod.ru/kyrs/kompozicia/picters/polosa1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000108"/>
            <a:ext cx="3229593" cy="1000132"/>
          </a:xfrm>
          <a:prstGeom prst="rect">
            <a:avLst/>
          </a:prstGeom>
          <a:noFill/>
        </p:spPr>
      </p:pic>
      <p:pic>
        <p:nvPicPr>
          <p:cNvPr id="36866" name="Рисунок 48" descr="http://mikhalkevich.narod.ru/kyrs/kompozicia/picters/raport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786058"/>
            <a:ext cx="2991648" cy="857256"/>
          </a:xfrm>
          <a:prstGeom prst="rect">
            <a:avLst/>
          </a:prstGeom>
          <a:noFill/>
        </p:spPr>
      </p:pic>
      <p:pic>
        <p:nvPicPr>
          <p:cNvPr id="36865" name="i-main-pic" descr="Картинка 2 из 30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214818"/>
            <a:ext cx="1928826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82839" y="14102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Установите соответствие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643050"/>
            <a:ext cx="4572032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</a:schemeClr>
                </a:solidFill>
              </a:rPr>
              <a:t>Актуальность </a:t>
            </a:r>
            <a:br>
              <a:rPr lang="ru-RU" sz="4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4800" dirty="0" smtClean="0">
                <a:solidFill>
                  <a:schemeClr val="tx1">
                    <a:lumMod val="95000"/>
                  </a:schemeClr>
                </a:solidFill>
              </a:rPr>
              <a:t>полученных знаний</a:t>
            </a: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Любаша\Desktop\П-К Орнамент\rog-K1002_en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3810000" cy="3733800"/>
          </a:xfrm>
          <a:prstGeom prst="rect">
            <a:avLst/>
          </a:prstGeom>
          <a:noFill/>
        </p:spPr>
      </p:pic>
      <p:pic>
        <p:nvPicPr>
          <p:cNvPr id="1027" name="Picture 3" descr="C:\Users\Любаша\Desktop\П-К Орнамент\zaklad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3929066"/>
            <a:ext cx="3500462" cy="2708482"/>
          </a:xfrm>
          <a:prstGeom prst="rect">
            <a:avLst/>
          </a:prstGeom>
          <a:noFill/>
        </p:spPr>
      </p:pic>
      <p:pic>
        <p:nvPicPr>
          <p:cNvPr id="1028" name="Picture 4" descr="C:\Users\Любаша\Desktop\П-К Орнамент\аппликация кож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3071809"/>
            <a:ext cx="2714644" cy="36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Любаша\Desktop\П-К Орнамент\_1884633_15001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3429000"/>
            <a:ext cx="4210120" cy="3157590"/>
          </a:xfrm>
          <a:prstGeom prst="rect">
            <a:avLst/>
          </a:prstGeom>
          <a:noFill/>
        </p:spPr>
      </p:pic>
      <p:pic>
        <p:nvPicPr>
          <p:cNvPr id="4" name="Picture 8" descr="C:\Users\Любаша\Desktop\П-К Орнамент\138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0"/>
            <a:ext cx="2786082" cy="2786082"/>
          </a:xfrm>
          <a:prstGeom prst="rect">
            <a:avLst/>
          </a:prstGeom>
          <a:noFill/>
        </p:spPr>
      </p:pic>
      <p:pic>
        <p:nvPicPr>
          <p:cNvPr id="6" name="Picture 11" descr="C:\Users\Любаша\Desktop\П-К Орнамент\biser_info_215_oblozhka-dl-a-knig-keltskije-legendy_071123_previ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000372"/>
            <a:ext cx="2786082" cy="3585307"/>
          </a:xfrm>
          <a:prstGeom prst="rect">
            <a:avLst/>
          </a:prstGeom>
          <a:noFill/>
        </p:spPr>
      </p:pic>
      <p:pic>
        <p:nvPicPr>
          <p:cNvPr id="7" name="Picture 2" descr="C:\Users\Любаша\Desktop\П-К Орнамент\pix456c4258d5e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0"/>
            <a:ext cx="282651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2711/swirelka.11/0_21880_93070c5f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357166"/>
            <a:ext cx="4652025" cy="6286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57174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Молодая пряха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2 из 37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357298"/>
            <a:ext cx="8028467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428604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Крестьянские дети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Рисунок 1" descr="солнц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4035376" cy="857256"/>
          </a:xfrm>
          <a:prstGeom prst="rect">
            <a:avLst/>
          </a:prstGeom>
          <a:noFill/>
        </p:spPr>
      </p:pic>
      <p:pic>
        <p:nvPicPr>
          <p:cNvPr id="20486" name="Рисунок 2" descr="земл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357430"/>
            <a:ext cx="3648075" cy="990600"/>
          </a:xfrm>
          <a:prstGeom prst="rect">
            <a:avLst/>
          </a:prstGeom>
          <a:noFill/>
        </p:spPr>
      </p:pic>
      <p:pic>
        <p:nvPicPr>
          <p:cNvPr id="20485" name="Рисунок 3" descr="птиц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929066"/>
            <a:ext cx="3676650" cy="1181100"/>
          </a:xfrm>
          <a:prstGeom prst="rect">
            <a:avLst/>
          </a:prstGeom>
          <a:noFill/>
        </p:spPr>
      </p:pic>
      <p:pic>
        <p:nvPicPr>
          <p:cNvPr id="20484" name="Рисунок 4" descr="Рисунок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928670"/>
            <a:ext cx="3623335" cy="1143008"/>
          </a:xfrm>
          <a:prstGeom prst="rect">
            <a:avLst/>
          </a:prstGeom>
          <a:noFill/>
        </p:spPr>
      </p:pic>
      <p:pic>
        <p:nvPicPr>
          <p:cNvPr id="20483" name="Рисунок 5" descr="древ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2428868"/>
            <a:ext cx="3824034" cy="1071570"/>
          </a:xfrm>
          <a:prstGeom prst="rect">
            <a:avLst/>
          </a:prstGeom>
          <a:noFill/>
        </p:spPr>
      </p:pic>
      <p:pic>
        <p:nvPicPr>
          <p:cNvPr id="20482" name="Рисунок 6" descr="огонь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3929066"/>
            <a:ext cx="3764472" cy="1143008"/>
          </a:xfrm>
          <a:prstGeom prst="rect">
            <a:avLst/>
          </a:prstGeom>
          <a:noFill/>
        </p:spPr>
      </p:pic>
      <p:pic>
        <p:nvPicPr>
          <p:cNvPr id="20481" name="Рисунок 7" descr="вод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28794" y="5357826"/>
            <a:ext cx="5431246" cy="10715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28794" y="28572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Символика в орнаменте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64291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973" y="256331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963" y="422722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1442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86" y="264318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28625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564357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0003"/>
          <p:cNvPicPr/>
          <p:nvPr/>
        </p:nvPicPr>
        <p:blipFill>
          <a:blip r:embed="rId2" cstate="email">
            <a:lum contrast="12000"/>
            <a:grayscl/>
          </a:blip>
          <a:srcRect/>
          <a:stretch>
            <a:fillRect/>
          </a:stretch>
        </p:blipFill>
        <p:spPr bwMode="auto">
          <a:xfrm>
            <a:off x="214282" y="500042"/>
            <a:ext cx="5000660" cy="2071702"/>
          </a:xfrm>
          <a:prstGeom prst="rect">
            <a:avLst/>
          </a:prstGeom>
          <a:noFill/>
        </p:spPr>
      </p:pic>
      <p:pic>
        <p:nvPicPr>
          <p:cNvPr id="4" name="Рисунок 3" descr="Изображение0003"/>
          <p:cNvPicPr/>
          <p:nvPr/>
        </p:nvPicPr>
        <p:blipFill>
          <a:blip r:embed="rId3" cstate="email">
            <a:lum bright="-6000" contrast="12000"/>
            <a:grayscl/>
          </a:blip>
          <a:srcRect/>
          <a:stretch>
            <a:fillRect/>
          </a:stretch>
        </p:blipFill>
        <p:spPr bwMode="auto">
          <a:xfrm>
            <a:off x="4214810" y="2000240"/>
            <a:ext cx="4714908" cy="2071702"/>
          </a:xfrm>
          <a:prstGeom prst="rect">
            <a:avLst/>
          </a:prstGeom>
          <a:noFill/>
        </p:spPr>
      </p:pic>
      <p:pic>
        <p:nvPicPr>
          <p:cNvPr id="5" name="Рисунок 4" descr="Изображение0003"/>
          <p:cNvPicPr/>
          <p:nvPr/>
        </p:nvPicPr>
        <p:blipFill>
          <a:blip r:embed="rId4" cstate="email">
            <a:lum bright="-6000" contrast="12000"/>
            <a:grayscl/>
          </a:blip>
          <a:srcRect/>
          <a:stretch>
            <a:fillRect/>
          </a:stretch>
        </p:blipFill>
        <p:spPr bwMode="auto">
          <a:xfrm>
            <a:off x="214282" y="3643314"/>
            <a:ext cx="4857784" cy="2071702"/>
          </a:xfrm>
          <a:prstGeom prst="rect">
            <a:avLst/>
          </a:prstGeom>
          <a:noFill/>
        </p:spPr>
      </p:pic>
      <p:pic>
        <p:nvPicPr>
          <p:cNvPr id="6" name="i-main-pic" descr="Картинка 32 из 438">
            <a:hlinkClick r:id="rId5" tgtFrame="_blank"/>
          </p:cNvPr>
          <p:cNvPicPr/>
          <p:nvPr/>
        </p:nvPicPr>
        <p:blipFill>
          <a:blip r:embed="rId6" cstate="email">
            <a:grayscl/>
          </a:blip>
          <a:srcRect/>
          <a:stretch>
            <a:fillRect/>
          </a:stretch>
        </p:blipFill>
        <p:spPr bwMode="auto">
          <a:xfrm>
            <a:off x="4857752" y="4572008"/>
            <a:ext cx="407196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28794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Геральдический орнамент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0/46/500/46500119_0_28aa5_1e34bdf0_L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214422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714356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Колориметрический круг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5572140"/>
            <a:ext cx="25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Теплые цвета?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57214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Холодные цвета?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chkollektorsar.ru/gallery/tabl/tab3/ISCUSS/081/images/3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782795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14290"/>
            <a:ext cx="8727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Композиционное построение орнамента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928670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Розетта</a:t>
            </a:r>
          </a:p>
          <a:p>
            <a:pPr>
              <a:buFontTx/>
              <a:buChar char="-"/>
            </a:pPr>
            <a:r>
              <a:rPr lang="ru-RU" sz="2400" dirty="0" smtClean="0"/>
              <a:t>Бордюр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Раппорт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71462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1. Розетта </a:t>
            </a:r>
            <a:endParaRPr lang="ru-RU" dirty="0"/>
          </a:p>
        </p:txBody>
      </p:sp>
      <p:pic>
        <p:nvPicPr>
          <p:cNvPr id="5" name="Picture 12" descr="0010100"/>
          <p:cNvPicPr>
            <a:picLocks noChangeAspect="1" noChangeArrowheads="1"/>
          </p:cNvPicPr>
          <p:nvPr/>
        </p:nvPicPr>
        <p:blipFill>
          <a:blip r:embed="rId3" cstate="email">
            <a:lum bright="12000" contrast="36000"/>
          </a:blip>
          <a:srcRect/>
          <a:stretch>
            <a:fillRect/>
          </a:stretch>
        </p:blipFill>
        <p:spPr bwMode="auto">
          <a:xfrm>
            <a:off x="571472" y="3428999"/>
            <a:ext cx="3429024" cy="327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 из 309">
            <a:hlinkClick r:id="rId4" tgtFrame="_blank"/>
          </p:cNvPr>
          <p:cNvPicPr/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429000"/>
            <a:ext cx="34290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ая 4">
      <a:dk1>
        <a:srgbClr val="000072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193</TotalTime>
  <Words>172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Актуальность  полученных знаний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Любаша</dc:creator>
  <cp:lastModifiedBy>Любаша</cp:lastModifiedBy>
  <cp:revision>24</cp:revision>
  <dcterms:created xsi:type="dcterms:W3CDTF">2011-05-28T09:08:29Z</dcterms:created>
  <dcterms:modified xsi:type="dcterms:W3CDTF">2013-01-13T14:48:32Z</dcterms:modified>
</cp:coreProperties>
</file>