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71FFC6"/>
    <a:srgbClr val="FF7575"/>
    <a:srgbClr val="FFCCCC"/>
    <a:srgbClr val="FF8181"/>
    <a:srgbClr val="FFA7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14.11.2013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2"/>
                </a:solidFill>
              </a:rPr>
              <a:t>Дружбой дорожить </a:t>
            </a:r>
            <a:br>
              <a:rPr lang="ru-RU" sz="4800" i="1" dirty="0" smtClean="0">
                <a:solidFill>
                  <a:schemeClr val="tx2"/>
                </a:solidFill>
              </a:rPr>
            </a:br>
            <a:r>
              <a:rPr lang="ru-RU" sz="4800" i="1" dirty="0" smtClean="0">
                <a:solidFill>
                  <a:schemeClr val="tx2"/>
                </a:solidFill>
              </a:rPr>
              <a:t>умейте!</a:t>
            </a:r>
            <a:endParaRPr lang="ru-RU" sz="4800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«Настоящая дружба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правдива и </a:t>
            </a:r>
            <a:r>
              <a:rPr lang="ru-RU" dirty="0" smtClean="0">
                <a:solidFill>
                  <a:srgbClr val="FF0000"/>
                </a:solidFill>
              </a:rPr>
              <a:t>отважна»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                                                                  </a:t>
            </a:r>
            <a:r>
              <a:rPr lang="ru-RU" i="1" dirty="0" smtClean="0">
                <a:solidFill>
                  <a:schemeClr val="tx1"/>
                </a:solidFill>
              </a:rPr>
              <a:t>Шиллер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3.0.druzh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2403">
            <a:off x="5286380" y="1985280"/>
            <a:ext cx="3438540" cy="4433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Пословицы о дружбе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Все </a:t>
            </a:r>
            <a:r>
              <a:rPr lang="ru-RU" dirty="0" smtClean="0"/>
              <a:t>за одного, а один за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миру по нитке – голому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Семеро </a:t>
            </a:r>
            <a:r>
              <a:rPr lang="ru-RU" dirty="0" smtClean="0"/>
              <a:t>одного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 smtClean="0"/>
              <a:t>в поле не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Старый </a:t>
            </a:r>
            <a:r>
              <a:rPr lang="ru-RU" dirty="0" smtClean="0"/>
              <a:t>друг лучше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 smtClean="0"/>
              <a:t>беды друга не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Нет </a:t>
            </a:r>
            <a:r>
              <a:rPr lang="ru-RU" dirty="0" smtClean="0"/>
              <a:t>друга, так ищи, а нашёл </a:t>
            </a:r>
            <a:r>
              <a:rPr lang="ru-RU" dirty="0" smtClean="0"/>
              <a:t>…</a:t>
            </a:r>
            <a:endParaRPr lang="ru-RU" dirty="0" smtClean="0"/>
          </a:p>
          <a:p>
            <a:r>
              <a:rPr lang="ru-RU" dirty="0" smtClean="0"/>
              <a:t>Где </a:t>
            </a:r>
            <a:r>
              <a:rPr lang="ru-RU" dirty="0" smtClean="0"/>
              <a:t>лад, там и </a:t>
            </a:r>
            <a:r>
              <a:rPr lang="ru-RU" dirty="0" smtClean="0"/>
              <a:t>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7292591_16494716_Pooh__Eeyore_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8781">
            <a:off x="5207093" y="3971514"/>
            <a:ext cx="3600445" cy="2700334"/>
          </a:xfrm>
          <a:prstGeom prst="rect">
            <a:avLst/>
          </a:prstGeom>
        </p:spPr>
      </p:pic>
      <p:pic>
        <p:nvPicPr>
          <p:cNvPr id="7" name="Рисунок 6" descr="961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3082">
            <a:off x="436363" y="3877147"/>
            <a:ext cx="3888812" cy="264317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Задание 1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8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tx2"/>
                </a:solidFill>
              </a:rPr>
              <a:t>Сформулируйте свои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chemeClr val="tx2"/>
                </a:solidFill>
              </a:rPr>
              <a:t>ассоциации </a:t>
            </a:r>
            <a:r>
              <a:rPr lang="ru-RU" sz="4400" i="1" dirty="0" smtClean="0">
                <a:solidFill>
                  <a:schemeClr val="tx2"/>
                </a:solidFill>
              </a:rPr>
              <a:t>к </a:t>
            </a:r>
            <a:r>
              <a:rPr lang="ru-RU" sz="4400" i="1" dirty="0" smtClean="0">
                <a:solidFill>
                  <a:schemeClr val="tx2"/>
                </a:solidFill>
              </a:rPr>
              <a:t>слову:</a:t>
            </a:r>
          </a:p>
          <a:p>
            <a:pPr algn="ctr">
              <a:buNone/>
            </a:pPr>
            <a:r>
              <a:rPr lang="ru-RU" sz="5400" i="1" dirty="0" smtClean="0">
                <a:solidFill>
                  <a:srgbClr val="FF0000"/>
                </a:solidFill>
              </a:rPr>
              <a:t>«Дружба»</a:t>
            </a:r>
            <a:endParaRPr lang="ru-RU" sz="54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Задание 2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Прочитайте </a:t>
            </a:r>
            <a:r>
              <a:rPr lang="ru-RU" dirty="0" smtClean="0">
                <a:solidFill>
                  <a:srgbClr val="FF0000"/>
                </a:solidFill>
              </a:rPr>
              <a:t>поговорки о дружбе и </a:t>
            </a:r>
            <a:r>
              <a:rPr lang="ru-RU" dirty="0" smtClean="0">
                <a:solidFill>
                  <a:srgbClr val="FF0000"/>
                </a:solidFill>
              </a:rPr>
              <a:t>объясните </a:t>
            </a:r>
            <a:r>
              <a:rPr lang="ru-RU" dirty="0" smtClean="0">
                <a:solidFill>
                  <a:srgbClr val="FF0000"/>
                </a:solidFill>
              </a:rPr>
              <a:t>их смысл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- Трусливый </a:t>
            </a:r>
            <a:r>
              <a:rPr lang="ru-RU" dirty="0" smtClean="0"/>
              <a:t>друг опаснее врага </a:t>
            </a:r>
          </a:p>
          <a:p>
            <a:pPr>
              <a:buNone/>
            </a:pPr>
            <a:r>
              <a:rPr lang="ru-RU" dirty="0" smtClean="0"/>
              <a:t>  - Доброму </a:t>
            </a:r>
            <a:r>
              <a:rPr lang="ru-RU" dirty="0" smtClean="0"/>
              <a:t>коню найдётся много хозяев, хорошему человеку - много </a:t>
            </a:r>
            <a:r>
              <a:rPr lang="ru-RU" dirty="0" smtClean="0"/>
              <a:t>друзей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- Не </a:t>
            </a:r>
            <a:r>
              <a:rPr lang="ru-RU" dirty="0" smtClean="0"/>
              <a:t>тот друг, кто потакает, а тот, кто помогает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Задание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Прочитайте </a:t>
            </a:r>
            <a:r>
              <a:rPr lang="ru-RU" dirty="0" smtClean="0">
                <a:solidFill>
                  <a:srgbClr val="FF0000"/>
                </a:solidFill>
              </a:rPr>
              <a:t>поговорки о дружбе и объясните их смысл:</a:t>
            </a:r>
          </a:p>
          <a:p>
            <a:pPr>
              <a:buNone/>
            </a:pPr>
            <a:r>
              <a:rPr lang="ru-RU" dirty="0" smtClean="0"/>
              <a:t>  -  </a:t>
            </a:r>
            <a:r>
              <a:rPr lang="ru-RU" dirty="0" smtClean="0"/>
              <a:t>Дружба дружбе рознь-иную хоть брось.</a:t>
            </a:r>
          </a:p>
          <a:p>
            <a:pPr>
              <a:buNone/>
            </a:pPr>
            <a:r>
              <a:rPr lang="ru-RU" dirty="0" smtClean="0"/>
              <a:t>  -  Дружба</a:t>
            </a:r>
            <a:r>
              <a:rPr lang="ru-RU" dirty="0" smtClean="0"/>
              <a:t>, что стекло: </a:t>
            </a:r>
            <a:r>
              <a:rPr lang="ru-RU" dirty="0" smtClean="0"/>
              <a:t>расколешь - не </a:t>
            </a:r>
            <a:r>
              <a:rPr lang="ru-RU" dirty="0" smtClean="0"/>
              <a:t>соберёшь.</a:t>
            </a:r>
          </a:p>
          <a:p>
            <a:pPr>
              <a:buNone/>
            </a:pPr>
            <a:r>
              <a:rPr lang="ru-RU" dirty="0" smtClean="0"/>
              <a:t>  - Хочешь </a:t>
            </a:r>
            <a:r>
              <a:rPr lang="ru-RU" dirty="0" smtClean="0"/>
              <a:t>дружбы - будь другом.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h_891db01d5aaf51b5d4ff53ac739436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06214">
            <a:off x="5516830" y="1659187"/>
            <a:ext cx="3357566" cy="3357566"/>
          </a:xfrm>
          <a:prstGeom prst="rect">
            <a:avLst/>
          </a:prstGeom>
        </p:spPr>
      </p:pic>
      <p:pic>
        <p:nvPicPr>
          <p:cNvPr id="4" name="Рисунок 3" descr="764150503091514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5058">
            <a:off x="220709" y="607943"/>
            <a:ext cx="3800083" cy="30400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60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Что </a:t>
            </a:r>
            <a:r>
              <a:rPr lang="ru-RU" sz="6000" b="1" i="1" dirty="0" smtClean="0">
                <a:solidFill>
                  <a:srgbClr val="00B050"/>
                </a:solidFill>
              </a:rPr>
              <a:t>же такое дружба </a:t>
            </a:r>
            <a:endParaRPr lang="ru-RU" sz="60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в </a:t>
            </a:r>
            <a:r>
              <a:rPr lang="ru-RU" sz="6000" b="1" i="1" dirty="0" smtClean="0">
                <a:solidFill>
                  <a:srgbClr val="00B050"/>
                </a:solidFill>
              </a:rPr>
              <a:t>вашем </a:t>
            </a:r>
            <a:r>
              <a:rPr lang="ru-RU" sz="6000" b="1" i="1" dirty="0" smtClean="0">
                <a:solidFill>
                  <a:srgbClr val="00B050"/>
                </a:solidFill>
              </a:rPr>
              <a:t>понимании</a:t>
            </a:r>
            <a:r>
              <a:rPr lang="ru-RU" sz="6000" b="1" i="1" dirty="0" smtClean="0">
                <a:solidFill>
                  <a:srgbClr val="00B050"/>
                </a:solidFill>
              </a:rPr>
              <a:t>?</a:t>
            </a:r>
            <a:endParaRPr lang="ru-RU" sz="60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tx2"/>
                </a:solidFill>
              </a:rPr>
              <a:t>“</a:t>
            </a:r>
            <a:r>
              <a:rPr lang="ru-RU" sz="4400" i="1" dirty="0" smtClean="0">
                <a:solidFill>
                  <a:schemeClr val="tx2"/>
                </a:solidFill>
              </a:rPr>
              <a:t>Дружба</a:t>
            </a:r>
            <a:r>
              <a:rPr lang="ru-RU" sz="4400" dirty="0" smtClean="0">
                <a:solidFill>
                  <a:schemeClr val="tx2"/>
                </a:solidFill>
              </a:rPr>
              <a:t> – бескорыстная </a:t>
            </a:r>
            <a:r>
              <a:rPr lang="ru-RU" sz="4400" dirty="0" smtClean="0">
                <a:solidFill>
                  <a:schemeClr val="tx2"/>
                </a:solidFill>
              </a:rPr>
              <a:t> стойкая приязнь”.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В.И.Даль</a:t>
            </a:r>
          </a:p>
          <a:p>
            <a:pPr algn="r">
              <a:buNone/>
            </a:pPr>
            <a:r>
              <a:rPr lang="ru-RU" sz="2400" dirty="0" smtClean="0"/>
              <a:t>«Толковый словарь русского языка»</a:t>
            </a:r>
            <a:endParaRPr lang="ru-RU" sz="2400" dirty="0" smtClean="0"/>
          </a:p>
        </p:txBody>
      </p:sp>
      <p:pic>
        <p:nvPicPr>
          <p:cNvPr id="4" name="Рисунок 3" descr="friends_04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82" y="3243978"/>
            <a:ext cx="2239358" cy="3209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Законы дружбы: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Быть равным.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Уважать внутренний мир друг друга.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Уметь забывать о себе ради друга, быть бескорыстным и верным.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Чувствовать ответственность за друга, поддерживать и помогать в решении трудных жизненных проблем.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Беречь дружбу от насмешек, зависти, злости, обмана.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Быть честным, искренним и испытывать взаимное доверие, глубокий интерес к заботам и делам друга.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Помогать другу в беде.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Уметь с другом разделить радость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/>
                </a:solidFill>
              </a:rPr>
              <a:t>Законы дружбы: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</a:rPr>
              <a:t>Не смеяться над недостатками друга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Остановить друга, если он делает что-то плохое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Уметь принять помощь, совет, не обижаться на критику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Не обманывать друга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Уметь признать свои ошибки, мириться с другом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Не предавать своего друга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Относиться </a:t>
            </a:r>
            <a:r>
              <a:rPr lang="ru-RU" dirty="0" smtClean="0">
                <a:solidFill>
                  <a:srgbClr val="7030A0"/>
                </a:solidFill>
              </a:rPr>
              <a:t>к своему другу так,  как тебе хотелось бы, чтобы относились к тебе.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316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Дружбой дорожить  умейте!</vt:lpstr>
      <vt:lpstr>Пословицы о дружбе</vt:lpstr>
      <vt:lpstr>Задание 1</vt:lpstr>
      <vt:lpstr>Задание 2</vt:lpstr>
      <vt:lpstr>Задание 2</vt:lpstr>
      <vt:lpstr>Слайд 6</vt:lpstr>
      <vt:lpstr>Слайд 7</vt:lpstr>
      <vt:lpstr>Законы дружбы:</vt:lpstr>
      <vt:lpstr>Законы дружбы: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 </cp:lastModifiedBy>
  <cp:revision>7</cp:revision>
  <dcterms:created xsi:type="dcterms:W3CDTF">2013-02-09T17:45:17Z</dcterms:created>
  <dcterms:modified xsi:type="dcterms:W3CDTF">2013-11-14T17:31:19Z</dcterms:modified>
</cp:coreProperties>
</file>