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 varScale="1">
        <p:scale>
          <a:sx n="81" d="100"/>
          <a:sy n="81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8FCD61-4AC9-41D0-9631-92753DEEEA4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6CE6E3-33DE-4DA8-8A8A-A4E4D4F950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B%D1%81%D1%8F%D1%87%D0%B5%D0%BB%D0%B5%D1%82%D0%B8%D0%B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slide" Target="slide1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50;&#1072;&#1082;+&#1091;&#1083;&#1077;&#1090;&#1072;&#1083;+&#1054;&#1083;&#1080;&#1084;&#1087;&#1080;&#1081;&#1089;&#1082;&#1080;&#1081;+&#1052;&#1080;&#1096;&#1082;&#1072;.mp4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u.wikipedia.org/wiki/The_Walt_Disney_Company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3132290"/>
            <a:ext cx="8352928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Талисманы Олимпиады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1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1988 год. Сеул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6336704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6100" b="1" dirty="0"/>
              <a:t>Тигрёнок </a:t>
            </a:r>
            <a:r>
              <a:rPr lang="ru-RU" sz="6100" b="1" dirty="0" err="1"/>
              <a:t>Ходори</a:t>
            </a:r>
            <a:endParaRPr lang="ru-RU" sz="6100" b="1" dirty="0"/>
          </a:p>
          <a:p>
            <a:pPr marL="0" indent="0" algn="just">
              <a:buNone/>
            </a:pPr>
            <a:r>
              <a:rPr lang="ru-RU" dirty="0" smtClean="0"/>
              <a:t>Талисманом XXIV Олимпийских игр стал герой корейских легенд — амурский тигр. Чтобы уменьшить отрицательные стороны хищного зверя, его изобразили маленьким тигрёнком, добрым и безобидным.</a:t>
            </a:r>
          </a:p>
          <a:p>
            <a:pPr marL="0" indent="0" algn="just">
              <a:buNone/>
            </a:pPr>
            <a:r>
              <a:rPr lang="ru-RU" dirty="0" smtClean="0"/>
              <a:t>Имя для талисмана выбирали с помощью народного голосования из 2295 предложенных вариантов. Победившее имя можно перевести как </a:t>
            </a:r>
            <a:r>
              <a:rPr lang="ru-RU" i="1" dirty="0" smtClean="0"/>
              <a:t>Мальчик Тигр</a:t>
            </a:r>
            <a:r>
              <a:rPr lang="ru-RU" dirty="0" smtClean="0"/>
              <a:t> (</a:t>
            </a:r>
            <a:r>
              <a:rPr lang="ru-RU" i="1" dirty="0" smtClean="0"/>
              <a:t>«Хо»</a:t>
            </a:r>
            <a:r>
              <a:rPr lang="ru-RU" dirty="0" smtClean="0"/>
              <a:t> означает </a:t>
            </a:r>
            <a:r>
              <a:rPr lang="ru-RU" i="1" dirty="0" smtClean="0"/>
              <a:t>«тигр»</a:t>
            </a:r>
            <a:r>
              <a:rPr lang="ru-RU" dirty="0" smtClean="0"/>
              <a:t>, а </a:t>
            </a:r>
            <a:r>
              <a:rPr lang="ru-RU" i="1" dirty="0" smtClean="0"/>
              <a:t>«</a:t>
            </a:r>
            <a:r>
              <a:rPr lang="ru-RU" i="1" dirty="0" err="1" smtClean="0"/>
              <a:t>дори</a:t>
            </a:r>
            <a:r>
              <a:rPr lang="ru-RU" i="1" dirty="0" smtClean="0"/>
              <a:t>»</a:t>
            </a:r>
            <a:r>
              <a:rPr lang="ru-RU" dirty="0" smtClean="0"/>
              <a:t> — </a:t>
            </a:r>
            <a:r>
              <a:rPr lang="ru-RU" i="1" dirty="0" smtClean="0"/>
              <a:t>«мальчик»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b="1" dirty="0" err="1" smtClean="0"/>
              <a:t>Ходори</a:t>
            </a:r>
            <a:r>
              <a:rPr lang="ru-RU" dirty="0" smtClean="0"/>
              <a:t> была изначально придумана подружка — </a:t>
            </a:r>
            <a:r>
              <a:rPr lang="ru-RU" b="1" dirty="0" smtClean="0"/>
              <a:t>Тигрица </a:t>
            </a:r>
            <a:r>
              <a:rPr lang="ru-RU" b="1" dirty="0" err="1" smtClean="0"/>
              <a:t>Хосуни</a:t>
            </a:r>
            <a:r>
              <a:rPr lang="ru-RU" dirty="0" smtClean="0"/>
              <a:t>, но она не получила такой популярности, как официальный талисман, и о ней быстро забыли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0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1992 год. Барселона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91880" y="731520"/>
            <a:ext cx="5328592" cy="3849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6600" b="1" dirty="0"/>
              <a:t>Щенок  </a:t>
            </a:r>
            <a:r>
              <a:rPr lang="ru-RU" sz="6600" b="1" dirty="0" err="1" smtClean="0"/>
              <a:t>Коби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Герой телепередачи. Не национальный</a:t>
            </a:r>
            <a:r>
              <a:rPr lang="en-US" dirty="0" smtClean="0"/>
              <a:t> </a:t>
            </a:r>
            <a:r>
              <a:rPr lang="ru-RU" dirty="0" smtClean="0"/>
              <a:t>символ.</a:t>
            </a:r>
            <a:r>
              <a:rPr lang="en-US" dirty="0" smtClean="0"/>
              <a:t> </a:t>
            </a:r>
            <a:r>
              <a:rPr lang="ru-RU" dirty="0" smtClean="0"/>
              <a:t>В те времена в Испании провинции очень хотели отделиться, поэтому общенациональный символ был не к месту – каждый хотел чего-то своего. Признан самым элегантно одетым талисманом: на нём был тёмно-синий костюм и галстук.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5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1996 год. Атланта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5616624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9800" b="1" dirty="0" err="1"/>
              <a:t>Иззи</a:t>
            </a:r>
            <a:endParaRPr lang="ru-RU" sz="9800" b="1" dirty="0"/>
          </a:p>
          <a:p>
            <a:pPr marL="0" indent="0" algn="just">
              <a:buNone/>
            </a:pPr>
            <a:r>
              <a:rPr lang="ru-RU" sz="2900" dirty="0" smtClean="0"/>
              <a:t>Талисман Олимпиады-96 было решено сгенерировать на компьютере. Существо получилось странным и ни на что не похожим. Дизайнеры долгое время приводили его в нормальный вид. Так, у </a:t>
            </a:r>
            <a:r>
              <a:rPr lang="ru-RU" sz="2900" dirty="0" err="1" smtClean="0"/>
              <a:t>Иззи</a:t>
            </a:r>
            <a:r>
              <a:rPr lang="ru-RU" sz="2900" dirty="0" smtClean="0"/>
              <a:t> появились выразительный огромный рот, хвост с олимпийскими кольцами, белые перчатки и смешные ботинки. Впоследствии было решено убрать безобразные зубы, чтобы талисман не выглядел агрессивно, и добавить в широко распахнутые глаза искорки-звёздочки.</a:t>
            </a:r>
          </a:p>
          <a:p>
            <a:pPr marL="0" indent="0" algn="just">
              <a:buNone/>
            </a:pPr>
            <a:r>
              <a:rPr lang="ru-RU" sz="2900" dirty="0" smtClean="0"/>
              <a:t>Поскольку никто не мог дать однозначного ответа, что это за существо, создатели придумали персонажу имя </a:t>
            </a:r>
            <a:r>
              <a:rPr lang="ru-RU" sz="2900" b="1" dirty="0" err="1" smtClean="0"/>
              <a:t>Иззи</a:t>
            </a:r>
            <a:r>
              <a:rPr lang="ru-RU" sz="2900" dirty="0" smtClean="0"/>
              <a:t>, сокращение от английского выражения </a:t>
            </a:r>
            <a:r>
              <a:rPr lang="ru-RU" sz="2900" i="1" dirty="0" err="1" smtClean="0"/>
              <a:t>What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is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it</a:t>
            </a:r>
            <a:r>
              <a:rPr lang="ru-RU" sz="2900" i="1" dirty="0" smtClean="0"/>
              <a:t>?</a:t>
            </a:r>
            <a:r>
              <a:rPr lang="ru-RU" sz="2900" dirty="0" smtClean="0"/>
              <a:t> («Что это такое?»).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592288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9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733256"/>
            <a:ext cx="5472607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2000 год. Сидней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131840" y="188640"/>
            <a:ext cx="5904656" cy="56166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10900" b="1" dirty="0"/>
              <a:t>Олли, Сид и Милли </a:t>
            </a:r>
          </a:p>
          <a:p>
            <a:pPr marL="0" indent="0" algn="just">
              <a:buNone/>
            </a:pPr>
            <a:r>
              <a:rPr lang="ru-RU" sz="2900" dirty="0" smtClean="0"/>
              <a:t>Талисманами Игр в Сиднее стала символическая триада: </a:t>
            </a:r>
            <a:r>
              <a:rPr lang="ru-RU" sz="2900" b="1" dirty="0" smtClean="0"/>
              <a:t>Утконос  Сид, </a:t>
            </a:r>
            <a:r>
              <a:rPr lang="ru-RU" sz="2900" dirty="0" err="1" smtClean="0"/>
              <a:t>Кукабара</a:t>
            </a:r>
            <a:r>
              <a:rPr lang="ru-RU" sz="2900" dirty="0" smtClean="0"/>
              <a:t> </a:t>
            </a:r>
            <a:r>
              <a:rPr lang="ru-RU" sz="2900" b="1" dirty="0" smtClean="0"/>
              <a:t>Олли</a:t>
            </a:r>
            <a:r>
              <a:rPr lang="ru-RU" sz="2900" dirty="0" smtClean="0"/>
              <a:t> и </a:t>
            </a:r>
            <a:r>
              <a:rPr lang="ru-RU" sz="2900" b="1" dirty="0" smtClean="0"/>
              <a:t>Ехидна Милли</a:t>
            </a:r>
            <a:r>
              <a:rPr lang="ru-RU" sz="2900" dirty="0" smtClean="0"/>
              <a:t>. Данные животные обитают только в Австралии. Собранные вместе, они символизируют олимпийскую дружбу. Персонажи (по месту своего обитания) олицетворяют три стихии: землю, воду и небо. </a:t>
            </a:r>
          </a:p>
          <a:p>
            <a:pPr marL="0" indent="0" algn="just">
              <a:buNone/>
            </a:pPr>
            <a:r>
              <a:rPr lang="ru-RU" sz="2900" dirty="0" smtClean="0"/>
              <a:t>У каждого из талисманов было своё имя и самобытный характер. Утконоса назвали </a:t>
            </a:r>
            <a:r>
              <a:rPr lang="ru-RU" sz="2900" b="1" dirty="0" smtClean="0"/>
              <a:t>Сидом</a:t>
            </a:r>
            <a:r>
              <a:rPr lang="ru-RU" sz="2900" dirty="0" smtClean="0"/>
              <a:t> (</a:t>
            </a:r>
            <a:r>
              <a:rPr lang="ru-RU" sz="2900" i="1" dirty="0" err="1" smtClean="0"/>
              <a:t>Syd</a:t>
            </a:r>
            <a:r>
              <a:rPr lang="ru-RU" sz="2900" dirty="0" smtClean="0"/>
              <a:t>, сокращённо от названия города, принимавшего Олимпиаду, Сиднея). Символ природы Австралии, он олицетворял силу, энергию и стремление к победе. Австралийская зимородок-хохотун </a:t>
            </a:r>
            <a:r>
              <a:rPr lang="ru-RU" sz="2900" b="1" dirty="0" smtClean="0"/>
              <a:t>Олли</a:t>
            </a:r>
            <a:r>
              <a:rPr lang="ru-RU" sz="2900" dirty="0" smtClean="0"/>
              <a:t> (</a:t>
            </a:r>
            <a:r>
              <a:rPr lang="ru-RU" sz="2900" i="1" dirty="0" err="1" smtClean="0"/>
              <a:t>Olly</a:t>
            </a:r>
            <a:r>
              <a:rPr lang="ru-RU" sz="2900" dirty="0" smtClean="0"/>
              <a:t> — сокращение от слова «олимпиада»), воплощение олимпийского духа, отличалась весёлым нравом, щедростью и добротой. Ехидна получила имя </a:t>
            </a:r>
            <a:r>
              <a:rPr lang="ru-RU" sz="2900" b="1" dirty="0" smtClean="0"/>
              <a:t>Милли</a:t>
            </a:r>
            <a:r>
              <a:rPr lang="ru-RU" sz="2900" dirty="0" smtClean="0"/>
              <a:t> (</a:t>
            </a:r>
            <a:r>
              <a:rPr lang="ru-RU" sz="2900" i="1" dirty="0" err="1" smtClean="0"/>
              <a:t>Millie</a:t>
            </a:r>
            <a:r>
              <a:rPr lang="ru-RU" sz="2900" dirty="0" smtClean="0"/>
              <a:t> — сокращение от слова </a:t>
            </a:r>
            <a:r>
              <a:rPr lang="ru-RU" sz="2900" dirty="0" err="1" smtClean="0">
                <a:hlinkClick r:id="rId3" tooltip="Тысячелетие"/>
              </a:rPr>
              <a:t>millenium</a:t>
            </a:r>
            <a:r>
              <a:rPr lang="ru-RU" sz="2900" dirty="0" smtClean="0"/>
              <a:t>) в честь начала третьего тысячелетия. Она соединила в себе оптимизм, трудолюбие и устремлённость в будущее. Кроме того, </a:t>
            </a:r>
            <a:r>
              <a:rPr lang="ru-RU" sz="2900" b="1" dirty="0" smtClean="0"/>
              <a:t>Милли</a:t>
            </a:r>
            <a:r>
              <a:rPr lang="ru-RU" sz="2900" dirty="0" smtClean="0"/>
              <a:t> была символом информации и технологий, главной по части фактов и цифр</a:t>
            </a:r>
            <a:r>
              <a:rPr lang="ru-RU" sz="25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5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2004 год. Афины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18"/>
            <a:ext cx="5688632" cy="442567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9600" b="1" dirty="0"/>
              <a:t>Феб и Афина </a:t>
            </a:r>
          </a:p>
          <a:p>
            <a:pPr marL="0" indent="0" algn="just">
              <a:buNone/>
            </a:pPr>
            <a:r>
              <a:rPr lang="ru-RU" sz="2900" dirty="0" smtClean="0"/>
              <a:t>Талисманы XXVIII Олимпийских игр были созданы по античным образцам, найденным при раскопках. Их сделали точными копиями древнегреческих кукол, относящихся к VII веку до Нашей эры.</a:t>
            </a:r>
          </a:p>
          <a:p>
            <a:pPr marL="0" indent="0" algn="just">
              <a:buNone/>
            </a:pPr>
            <a:r>
              <a:rPr lang="ru-RU" sz="2900" dirty="0" smtClean="0"/>
              <a:t>По легенде, Феб и Афина — брат и сестра. Их назвали в честь Олимпийских богов Аполлона (Феба, </a:t>
            </a:r>
            <a:r>
              <a:rPr lang="ru-RU" sz="2900" dirty="0" err="1" smtClean="0"/>
              <a:t>Фебоса</a:t>
            </a:r>
            <a:r>
              <a:rPr lang="ru-RU" sz="2900" dirty="0" smtClean="0"/>
              <a:t> или </a:t>
            </a:r>
            <a:r>
              <a:rPr lang="ru-RU" sz="2900" dirty="0" err="1" smtClean="0"/>
              <a:t>Фивоса</a:t>
            </a:r>
            <a:r>
              <a:rPr lang="ru-RU" sz="2900" dirty="0" smtClean="0"/>
              <a:t>), лучезарного бога света, и Афины, богини мудрости. Инспектор греческого МОК </a:t>
            </a:r>
            <a:r>
              <a:rPr lang="ru-RU" sz="2900" dirty="0" err="1" smtClean="0"/>
              <a:t>Дэнис</a:t>
            </a:r>
            <a:r>
              <a:rPr lang="ru-RU" sz="2900" dirty="0" smtClean="0"/>
              <a:t> Освальд отметил в данных талисманах «удачное единение между историей Греции и её современностью». </a:t>
            </a:r>
            <a:endParaRPr lang="ru-RU" sz="29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2008 год. Пекин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91880" y="548680"/>
            <a:ext cx="5194920" cy="45365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700" b="1" dirty="0" err="1"/>
              <a:t>Фува</a:t>
            </a:r>
            <a:endParaRPr lang="ru-RU" sz="6700" b="1" dirty="0"/>
          </a:p>
          <a:p>
            <a:pPr marL="0" indent="0" algn="just">
              <a:buNone/>
            </a:pPr>
            <a:r>
              <a:rPr lang="ru-RU" sz="1800" dirty="0"/>
              <a:t>В переводе с китайского- «Дети удачи». Пять персонажей символизируют пять олимпийских колец, каждый из них окрашен в один из олимпийских цветов. Первые слоги имён талисманов, сложенные вместе, составляют фразу </a:t>
            </a:r>
            <a:r>
              <a:rPr lang="ru-RU" sz="1800" dirty="0" err="1"/>
              <a:t>Bei</a:t>
            </a:r>
            <a:r>
              <a:rPr lang="ru-RU" sz="1800" dirty="0"/>
              <a:t> </a:t>
            </a:r>
            <a:r>
              <a:rPr lang="ru-RU" sz="1800" dirty="0" err="1"/>
              <a:t>Jing</a:t>
            </a:r>
            <a:r>
              <a:rPr lang="ru-RU" sz="1800" dirty="0"/>
              <a:t> </a:t>
            </a:r>
            <a:r>
              <a:rPr lang="ru-RU" sz="1800" dirty="0" err="1"/>
              <a:t>Huan</a:t>
            </a:r>
            <a:r>
              <a:rPr lang="ru-RU" sz="1800" dirty="0"/>
              <a:t> </a:t>
            </a:r>
            <a:r>
              <a:rPr lang="ru-RU" sz="1800" dirty="0" err="1"/>
              <a:t>Ying</a:t>
            </a:r>
            <a:r>
              <a:rPr lang="ru-RU" sz="1800" dirty="0"/>
              <a:t> </a:t>
            </a:r>
            <a:r>
              <a:rPr lang="ru-RU" sz="1800" dirty="0" err="1"/>
              <a:t>Ni</a:t>
            </a:r>
            <a:r>
              <a:rPr lang="ru-RU" sz="1800" dirty="0"/>
              <a:t>, которую можно перевести: «Пекин приветствует вас!»</a:t>
            </a:r>
          </a:p>
          <a:p>
            <a:pPr marL="0" indent="0" algn="just">
              <a:buNone/>
            </a:pPr>
            <a:r>
              <a:rPr lang="ru-RU" sz="1800" dirty="0" smtClean="0"/>
              <a:t>Голубая Рыба </a:t>
            </a:r>
            <a:r>
              <a:rPr lang="ru-RU" sz="1800" dirty="0" err="1" smtClean="0"/>
              <a:t>Бэй-Бэй</a:t>
            </a:r>
            <a:r>
              <a:rPr lang="ru-RU" sz="1800" dirty="0"/>
              <a:t>, </a:t>
            </a:r>
            <a:r>
              <a:rPr lang="ru-RU" sz="1800" dirty="0" smtClean="0"/>
              <a:t>чёрный </a:t>
            </a:r>
            <a:r>
              <a:rPr lang="ru-RU" sz="1800" dirty="0"/>
              <a:t>Панда </a:t>
            </a:r>
            <a:r>
              <a:rPr lang="ru-RU" sz="1800" dirty="0" smtClean="0"/>
              <a:t>Цзин-Цзин, красный Олимпийский огонь </a:t>
            </a:r>
            <a:r>
              <a:rPr lang="ru-RU" sz="1800" dirty="0" err="1" smtClean="0"/>
              <a:t>Хуань-Хуань</a:t>
            </a:r>
            <a:r>
              <a:rPr lang="ru-RU" sz="1800" dirty="0" smtClean="0"/>
              <a:t> жёлтая Тибетская антилопа Ин-Ин, зелёная Ласточка Ни-Ни</a:t>
            </a:r>
            <a:endParaRPr lang="ru-RU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" y="0"/>
            <a:ext cx="3552393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2012 год. Лондон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4824536" cy="47525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9600" b="1" dirty="0" err="1"/>
              <a:t>Венлок</a:t>
            </a:r>
            <a:r>
              <a:rPr lang="ru-RU" sz="9600" b="1" dirty="0"/>
              <a:t> и </a:t>
            </a:r>
            <a:r>
              <a:rPr lang="ru-RU" sz="9600" b="1" dirty="0" err="1"/>
              <a:t>Мандевиль</a:t>
            </a:r>
            <a:r>
              <a:rPr lang="ru-RU" sz="9600" b="1" dirty="0"/>
              <a:t> </a:t>
            </a:r>
          </a:p>
          <a:p>
            <a:pPr marL="45720" indent="0" algn="just">
              <a:buNone/>
            </a:pPr>
            <a:r>
              <a:rPr lang="ru-RU" sz="2900" dirty="0" smtClean="0"/>
              <a:t>Талисманами Летних Олимпийских игр 2012 года в Лондоне стали два одноглазых существа, напоминающие инопланетян. </a:t>
            </a:r>
            <a:r>
              <a:rPr lang="ru-RU" sz="2900" dirty="0" err="1" smtClean="0"/>
              <a:t>Венлок</a:t>
            </a:r>
            <a:r>
              <a:rPr lang="ru-RU" sz="2900" dirty="0" smtClean="0"/>
              <a:t> получил своё имя в честь городка </a:t>
            </a:r>
            <a:r>
              <a:rPr lang="ru-RU" sz="2900" dirty="0" err="1" smtClean="0"/>
              <a:t>Мач</a:t>
            </a:r>
            <a:r>
              <a:rPr lang="ru-RU" sz="2900" dirty="0" smtClean="0"/>
              <a:t> </a:t>
            </a:r>
            <a:r>
              <a:rPr lang="ru-RU" sz="2900" dirty="0" err="1" smtClean="0"/>
              <a:t>Венлок</a:t>
            </a:r>
            <a:r>
              <a:rPr lang="ru-RU" sz="2900" dirty="0" smtClean="0"/>
              <a:t>, соревнования в котором в середине XIX века вдохновили Пьера де Кубертена на возрождение Олимпиад в 1896 году. </a:t>
            </a:r>
            <a:r>
              <a:rPr lang="ru-RU" sz="2900" dirty="0" err="1" smtClean="0"/>
              <a:t>Мандевилль</a:t>
            </a:r>
            <a:r>
              <a:rPr lang="ru-RU" sz="2900" dirty="0" smtClean="0"/>
              <a:t> был назван по имени госпиталя </a:t>
            </a:r>
            <a:r>
              <a:rPr lang="ru-RU" sz="2900" dirty="0" err="1" smtClean="0"/>
              <a:t>Стоук</a:t>
            </a:r>
            <a:r>
              <a:rPr lang="ru-RU" sz="2900" dirty="0" smtClean="0"/>
              <a:t> </a:t>
            </a:r>
            <a:r>
              <a:rPr lang="ru-RU" sz="2900" dirty="0" err="1" smtClean="0"/>
              <a:t>Мандевилль</a:t>
            </a:r>
            <a:r>
              <a:rPr lang="ru-RU" sz="2900" dirty="0" smtClean="0"/>
              <a:t> , где в 1948 году были проведены первые игры для спортсменов-инвалидов</a:t>
            </a:r>
            <a:endParaRPr lang="ru-RU" sz="29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76672"/>
            <a:ext cx="364840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8496943" cy="13620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Талисманы зимних Олимпиад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6" b="9924"/>
          <a:stretch/>
        </p:blipFill>
        <p:spPr bwMode="auto">
          <a:xfrm>
            <a:off x="755576" y="980728"/>
            <a:ext cx="19691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21433" r="18938" b="21512"/>
          <a:stretch/>
        </p:blipFill>
        <p:spPr bwMode="auto">
          <a:xfrm>
            <a:off x="4355976" y="1484784"/>
            <a:ext cx="142292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9" b="19162"/>
          <a:stretch/>
        </p:blipFill>
        <p:spPr bwMode="auto">
          <a:xfrm>
            <a:off x="1038368" y="3509425"/>
            <a:ext cx="177876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r="12314" b="9040"/>
          <a:stretch/>
        </p:blipFill>
        <p:spPr bwMode="auto">
          <a:xfrm>
            <a:off x="6876256" y="2658018"/>
            <a:ext cx="1374167" cy="170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1968 год. Гренобль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64703"/>
            <a:ext cx="3806135" cy="3441535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Впервые </a:t>
            </a:r>
            <a:r>
              <a:rPr lang="ru-RU" dirty="0"/>
              <a:t>был использован талисман - персонаж по имени </a:t>
            </a:r>
            <a:r>
              <a:rPr lang="ru-RU" sz="6600" b="1" dirty="0" err="1"/>
              <a:t>Schuss</a:t>
            </a:r>
            <a:r>
              <a:rPr lang="ru-RU" sz="6600" b="1" dirty="0"/>
              <a:t> </a:t>
            </a:r>
            <a:endParaRPr lang="ru-RU" sz="6600" b="1" dirty="0" smtClean="0"/>
          </a:p>
          <a:p>
            <a:pPr marL="45720" indent="0">
              <a:buNone/>
            </a:pPr>
            <a:r>
              <a:rPr lang="ru-RU" dirty="0" smtClean="0"/>
              <a:t>(</a:t>
            </a:r>
            <a:r>
              <a:rPr lang="ru-RU" i="1" dirty="0" err="1"/>
              <a:t>Шюсс</a:t>
            </a:r>
            <a:r>
              <a:rPr lang="ru-RU" dirty="0"/>
              <a:t> или </a:t>
            </a:r>
            <a:r>
              <a:rPr lang="ru-RU" i="1" dirty="0" err="1"/>
              <a:t>Шусс</a:t>
            </a:r>
            <a:r>
              <a:rPr lang="ru-RU" dirty="0"/>
              <a:t>, в некоторых источниках </a:t>
            </a:r>
            <a:r>
              <a:rPr lang="ru-RU" i="1" dirty="0" err="1"/>
              <a:t>Щусс</a:t>
            </a:r>
            <a:r>
              <a:rPr lang="ru-RU" dirty="0"/>
              <a:t> и даже </a:t>
            </a:r>
            <a:r>
              <a:rPr lang="ru-RU" i="1" dirty="0" err="1"/>
              <a:t>Чусс</a:t>
            </a:r>
            <a:r>
              <a:rPr lang="ru-RU" dirty="0"/>
              <a:t>), автором которого считается художник </a:t>
            </a:r>
            <a:r>
              <a:rPr lang="ru-RU" dirty="0" smtClean="0"/>
              <a:t>Морис Лафарг. </a:t>
            </a:r>
            <a:r>
              <a:rPr lang="ru-RU" dirty="0"/>
              <a:t>Это была фигурка человечка на лыжах с красно-белой головой и Олимпийскими кольцами на лбу. Синее, изогнутое, как при старте в прыжках с трамплина, тело плавно переходило в </a:t>
            </a:r>
            <a:r>
              <a:rPr lang="ru-RU" dirty="0" smtClean="0"/>
              <a:t>лыжи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2088232" cy="340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9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1976 </a:t>
            </a:r>
            <a:r>
              <a:rPr lang="ru-RU" dirty="0"/>
              <a:t>год. Инсбрук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635896" y="731520"/>
            <a:ext cx="5112568" cy="4641696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6000" b="1" dirty="0"/>
              <a:t>Снеговик </a:t>
            </a:r>
            <a:r>
              <a:rPr lang="ru-RU" sz="6000" b="1" dirty="0" err="1"/>
              <a:t>Олимпиямандл</a:t>
            </a:r>
            <a:endParaRPr lang="ru-RU" sz="6000" b="1" dirty="0"/>
          </a:p>
          <a:p>
            <a:pPr marL="45720" indent="0">
              <a:buNone/>
            </a:pPr>
            <a:r>
              <a:rPr lang="ru-RU" dirty="0" smtClean="0"/>
              <a:t>По </a:t>
            </a:r>
            <a:r>
              <a:rPr lang="ru-RU" dirty="0"/>
              <a:t>замыслу дизайнеров, он состоял всего из одного снежного кома, имел руки, ноги и традиционный для снеговиков красный нос-морковку. На голове в качестве атрибута, отражающего национальный характер, талисман носил красную </a:t>
            </a:r>
            <a:r>
              <a:rPr lang="ru-RU" dirty="0" smtClean="0"/>
              <a:t>тирольскую </a:t>
            </a:r>
            <a:r>
              <a:rPr lang="ru-RU" dirty="0" err="1" smtClean="0"/>
              <a:t>шляпуТалисман</a:t>
            </a:r>
            <a:r>
              <a:rPr lang="ru-RU" dirty="0" smtClean="0"/>
              <a:t> </a:t>
            </a:r>
            <a:r>
              <a:rPr lang="ru-RU" dirty="0"/>
              <a:t>также отражал простоту, понятность, доступность и открытость австрийцев.</a:t>
            </a:r>
          </a:p>
          <a:p>
            <a:endParaRPr lang="ru-RU" dirty="0"/>
          </a:p>
        </p:txBody>
      </p:sp>
      <p:pic>
        <p:nvPicPr>
          <p:cNvPr id="1026" name="Picture 2" descr="http://im4-tub-ru.yandex.net/i?id=52609093-24-7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1049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45" y="3573016"/>
            <a:ext cx="4530080" cy="301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43528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Первые со времён античности Олимпийские игры состоялись в 1896 году в Греции, в Афинах. Барон де Кубертен тогда ещё ничего не придумал и обошлись только афишами.</a:t>
            </a:r>
          </a:p>
          <a:p>
            <a:pPr marL="0" indent="0" algn="just">
              <a:buNone/>
            </a:pPr>
            <a:r>
              <a:rPr lang="ru-RU" dirty="0" smtClean="0"/>
              <a:t>В 1913 году Пьер де Кубертен реализовал идею олимпийских колец, а презентовали новый символ только семь лет спустя - в 1920 году на играх в Антверпене. И до 1968 года при проведении игр в качестве официального символа использовалась только зарегистрированная эмблема Международного олимпийского комитета.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5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589240"/>
            <a:ext cx="7262192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1980 год. Лейк-Плэсид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18"/>
            <a:ext cx="4320480" cy="4857722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ru-RU" sz="6000" b="1" dirty="0"/>
              <a:t>Енот </a:t>
            </a:r>
            <a:r>
              <a:rPr lang="ru-RU" sz="6000" b="1" dirty="0" err="1"/>
              <a:t>Рони</a:t>
            </a:r>
            <a:endParaRPr lang="ru-RU" sz="6000" b="1" dirty="0"/>
          </a:p>
          <a:p>
            <a:pPr marL="45720" indent="0" algn="just">
              <a:buNone/>
            </a:pPr>
            <a:r>
              <a:rPr lang="ru-RU" dirty="0"/>
              <a:t>С</a:t>
            </a:r>
            <a:r>
              <a:rPr lang="ru-RU" dirty="0" smtClean="0"/>
              <a:t>уществует </a:t>
            </a:r>
            <a:r>
              <a:rPr lang="ru-RU" dirty="0"/>
              <a:t>легенда, что у талисмана Зимней Олимпиады-80 был «прототип»: настоящий ручной енот по кличке </a:t>
            </a:r>
            <a:r>
              <a:rPr lang="ru-RU" dirty="0" err="1"/>
              <a:t>Рокки</a:t>
            </a:r>
            <a:r>
              <a:rPr lang="ru-RU" dirty="0"/>
              <a:t>. Незадолго до начала Игр он скончался</a:t>
            </a:r>
            <a:r>
              <a:rPr lang="ru-RU" dirty="0" smtClean="0"/>
              <a:t>.</a:t>
            </a:r>
            <a:endParaRPr lang="ru-RU" dirty="0"/>
          </a:p>
          <a:p>
            <a:pPr marL="45720" indent="0" algn="just">
              <a:buNone/>
            </a:pPr>
            <a:r>
              <a:rPr lang="ru-RU" dirty="0"/>
              <a:t>Дизайнеры стилизовали </a:t>
            </a:r>
            <a:r>
              <a:rPr lang="ru-RU" b="1" dirty="0" err="1"/>
              <a:t>Рони</a:t>
            </a:r>
            <a:r>
              <a:rPr lang="ru-RU" dirty="0"/>
              <a:t> под лыжника, раскрасив мордочку в форме защитных очков и лыжной шапочки. Маска-очки стала самым модным аксессуаром Зимних Игр. </a:t>
            </a:r>
            <a:r>
              <a:rPr lang="ru-RU" b="1" dirty="0"/>
              <a:t>Енот </a:t>
            </a:r>
            <a:r>
              <a:rPr lang="ru-RU" b="1" dirty="0" err="1"/>
              <a:t>Рони</a:t>
            </a:r>
            <a:r>
              <a:rPr lang="ru-RU" dirty="0"/>
              <a:t> стал первым талисманом-животным Зимних Олимпийских игр, стилизованным под спортсмена.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4"/>
          <a:stretch/>
        </p:blipFill>
        <p:spPr bwMode="auto">
          <a:xfrm>
            <a:off x="5292080" y="1124744"/>
            <a:ext cx="345990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5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1984 год. Сараево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19872" y="731520"/>
            <a:ext cx="5400600" cy="4569688"/>
          </a:xfrm>
        </p:spPr>
        <p:txBody>
          <a:bodyPr>
            <a:normAutofit fontScale="70000" lnSpcReduction="2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ru-RU" sz="7200" b="1" dirty="0"/>
              <a:t>Волчонок </a:t>
            </a:r>
            <a:r>
              <a:rPr lang="ru-RU" sz="7200" b="1" dirty="0" err="1"/>
              <a:t>Вучко</a:t>
            </a:r>
            <a:endParaRPr lang="ru-RU" sz="7200" b="1" dirty="0"/>
          </a:p>
          <a:p>
            <a:pPr marL="45720" indent="0" algn="just">
              <a:buNone/>
            </a:pPr>
            <a:r>
              <a:rPr lang="ru-RU" sz="2600" dirty="0"/>
              <a:t>Изначально были опасения, что талисман будет вызывать отрицательные ассоциации, поскольку традиционно волк считается злым и жестоким. Перед дизайнерами стояла задача сделать образ волчонка как можно менее агрессивным и как можно более доброжелательным. По замыслу, талисман должен был символизировать дружеские взаимоотношения человека и животных, стремление быть ближе к природе. </a:t>
            </a:r>
            <a:r>
              <a:rPr lang="ru-RU" sz="2600" b="1" dirty="0"/>
              <a:t>Волчонок</a:t>
            </a:r>
            <a:r>
              <a:rPr lang="ru-RU" sz="2600" dirty="0"/>
              <a:t> получился персонажем сильным, храбрым и, одновременно, весёлым и беззаботным. В результате </a:t>
            </a:r>
            <a:r>
              <a:rPr lang="ru-RU" sz="2600" b="1" dirty="0" err="1"/>
              <a:t>Вучко</a:t>
            </a:r>
            <a:r>
              <a:rPr lang="ru-RU" sz="2600" dirty="0"/>
              <a:t> признан одним из самых обаятельных персонажей в истории олимпийских талисманов. В Югославии он стал любимой детской игрушкой.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0" y="1025134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811159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1988 год. Калгари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5328592" cy="4968552"/>
          </a:xfrm>
        </p:spPr>
        <p:txBody>
          <a:bodyPr>
            <a:normAutofit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ru-RU" sz="5400" b="1" dirty="0"/>
              <a:t>Медведи </a:t>
            </a:r>
            <a:r>
              <a:rPr lang="ru-RU" sz="5400" b="1" dirty="0" err="1"/>
              <a:t>Хауди</a:t>
            </a:r>
            <a:r>
              <a:rPr lang="ru-RU" sz="5400" b="1" dirty="0"/>
              <a:t> и </a:t>
            </a:r>
            <a:r>
              <a:rPr lang="ru-RU" sz="5400" b="1" dirty="0" err="1"/>
              <a:t>Хоуди</a:t>
            </a:r>
            <a:endParaRPr lang="ru-RU" sz="5400" b="1" dirty="0"/>
          </a:p>
          <a:p>
            <a:pPr marL="45720" indent="0">
              <a:buNone/>
            </a:pPr>
            <a:r>
              <a:rPr lang="ru-RU" dirty="0"/>
              <a:t>По легенде, придуманной для талисманов Зимней Олимпиады 1988, полярные </a:t>
            </a:r>
            <a:r>
              <a:rPr lang="ru-RU" dirty="0" smtClean="0"/>
              <a:t>медведи— </a:t>
            </a:r>
            <a:r>
              <a:rPr lang="ru-RU" dirty="0"/>
              <a:t>неразлучные брат с сестрой. Их имена являются производными от слова </a:t>
            </a:r>
            <a:r>
              <a:rPr lang="ru-RU" i="1" dirty="0"/>
              <a:t>«Привет</a:t>
            </a:r>
            <a:r>
              <a:rPr lang="ru-RU" i="1" dirty="0" smtClean="0"/>
              <a:t>!»</a:t>
            </a:r>
            <a:r>
              <a:rPr lang="ru-RU" dirty="0" smtClean="0"/>
              <a:t> </a:t>
            </a:r>
            <a:r>
              <a:rPr lang="ru-RU" dirty="0"/>
              <a:t>Так создатели талисманов закладывали в них символ единения, дружбы и гостеприимства.</a:t>
            </a:r>
          </a:p>
          <a:p>
            <a:pPr marL="45720" indent="0">
              <a:buNone/>
            </a:pPr>
            <a:r>
              <a:rPr lang="ru-RU" dirty="0"/>
              <a:t>Впервые талисманов стало двое.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t="8408" r="13095" b="10237"/>
          <a:stretch/>
        </p:blipFill>
        <p:spPr bwMode="auto">
          <a:xfrm>
            <a:off x="5868144" y="260648"/>
            <a:ext cx="3153508" cy="248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1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1992 год. </a:t>
            </a:r>
            <a:r>
              <a:rPr lang="ru-RU" dirty="0" err="1" smtClean="0"/>
              <a:t>Альбервиль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635896" y="731520"/>
            <a:ext cx="5256584" cy="4425672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ru-RU" sz="5800" b="1" dirty="0"/>
              <a:t>Гном </a:t>
            </a:r>
            <a:r>
              <a:rPr lang="ru-RU" sz="5800" b="1" dirty="0" err="1"/>
              <a:t>Маджик</a:t>
            </a:r>
            <a:endParaRPr lang="ru-RU" sz="5800" b="1" dirty="0"/>
          </a:p>
          <a:p>
            <a:pPr marL="45720" indent="0">
              <a:buNone/>
            </a:pPr>
            <a:r>
              <a:rPr lang="ru-RU" dirty="0" smtClean="0"/>
              <a:t>Образ </a:t>
            </a:r>
            <a:r>
              <a:rPr lang="ru-RU" dirty="0"/>
              <a:t>представителя волшебного народа воплощает идею «мечты и воображения», стремления к звёздам, к осуществлению несбыточного. В старинных легендах гномы являются хранителями несметных сокровищ, и дружба с ними приносит людям удачу. Мифический человечек-звезда, по замыслу создателей, должен был вести к победе и успеху.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1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229200"/>
            <a:ext cx="7056784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1994 год. </a:t>
            </a:r>
            <a:r>
              <a:rPr lang="ru-RU" dirty="0" err="1" smtClean="0"/>
              <a:t>Лиллехамер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5256584" cy="4680520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ru-RU" sz="6300" b="1" dirty="0"/>
              <a:t>Хокон и Кристин </a:t>
            </a:r>
            <a:endParaRPr lang="ru-RU" sz="6300" b="1" dirty="0"/>
          </a:p>
          <a:p>
            <a:pPr marL="45720" indent="0">
              <a:buNone/>
            </a:pPr>
            <a:r>
              <a:rPr lang="ru-RU" dirty="0"/>
              <a:t>Мальчик и девочка с типично скандинавской внешностью в традиционных национальных костюмах были выполнены дизайнерами с теплотой и иронией. Впервые в качестве официальных талисманов были выбраны </a:t>
            </a:r>
            <a:r>
              <a:rPr lang="ru-RU" dirty="0" smtClean="0"/>
              <a:t>люди. В </a:t>
            </a:r>
            <a:r>
              <a:rPr lang="ru-RU" dirty="0"/>
              <a:t>торжественных церемониях, а также в рекламе Игр использовались живые дети, одетые как олимпийские талисманы. Это придавало мероприятиям трогательный окрас и вызывало дополнительный интерес со стороны публики.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r="15572"/>
          <a:stretch/>
        </p:blipFill>
        <p:spPr bwMode="auto">
          <a:xfrm>
            <a:off x="5724128" y="332656"/>
            <a:ext cx="311833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5172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1998 год. Нагано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635896" y="764704"/>
            <a:ext cx="5256584" cy="4320480"/>
          </a:xfrm>
        </p:spPr>
        <p:txBody>
          <a:bodyPr>
            <a:normAutofit/>
          </a:bodyPr>
          <a:lstStyle/>
          <a:p>
            <a:pPr marL="45720" indent="0">
              <a:lnSpc>
                <a:spcPct val="70000"/>
              </a:lnSpc>
              <a:buNone/>
            </a:pPr>
            <a:r>
              <a:rPr lang="ru-RU" sz="5800" b="1" dirty="0" err="1" smtClean="0"/>
              <a:t>Сноулетс</a:t>
            </a:r>
            <a:endParaRPr lang="ru-RU" sz="5800" b="1" dirty="0" smtClean="0"/>
          </a:p>
          <a:p>
            <a:pPr marL="45720" indent="0" algn="just">
              <a:lnSpc>
                <a:spcPct val="7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совёнка должны были символизировать олимпийскую мудрость. Число 4 выбрано не случайно: это времена года и 4 стихии, регулирующие жизнь в лесу: землю, ветер, огонь и воду.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каждого из совят было собственное имя: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Сукки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Нокки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Лекки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Цукки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Первые слоги каждого имени, сложенные вместе, образуют слово «совята» по-японски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45224"/>
            <a:ext cx="8280919" cy="9340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2002 год. </a:t>
            </a:r>
            <a:r>
              <a:rPr lang="ru-RU" dirty="0" err="1" smtClean="0"/>
              <a:t>Солт</a:t>
            </a:r>
            <a:r>
              <a:rPr lang="ru-RU" dirty="0" smtClean="0"/>
              <a:t>-</a:t>
            </a:r>
            <a:r>
              <a:rPr lang="ru-RU" dirty="0" err="1" smtClean="0"/>
              <a:t>Лейт</a:t>
            </a:r>
            <a:r>
              <a:rPr lang="ru-RU" dirty="0" smtClean="0"/>
              <a:t>-Сити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5395" b="14536"/>
          <a:stretch/>
        </p:blipFill>
        <p:spPr bwMode="auto">
          <a:xfrm>
            <a:off x="4361646" y="0"/>
            <a:ext cx="47772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7848872" cy="3816424"/>
          </a:xfrm>
        </p:spPr>
        <p:txBody>
          <a:bodyPr>
            <a:normAutofit fontScale="85000" lnSpcReduction="20000"/>
          </a:bodyPr>
          <a:lstStyle/>
          <a:p>
            <a:pPr marL="45720" indent="0">
              <a:lnSpc>
                <a:spcPct val="80000"/>
              </a:lnSpc>
              <a:buNone/>
            </a:pPr>
            <a:r>
              <a:rPr lang="ru-RU" sz="6300" b="1" dirty="0"/>
              <a:t>Зайчиха, Ко</a:t>
            </a:r>
            <a:r>
              <a:rPr lang="ru-RU" sz="6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йот и</a:t>
            </a:r>
            <a:r>
              <a:rPr lang="ru-RU" sz="6300" b="1" dirty="0"/>
              <a:t> </a:t>
            </a:r>
            <a:r>
              <a:rPr lang="ru-RU" sz="6300" b="1" dirty="0"/>
              <a:t>Медведь</a:t>
            </a:r>
          </a:p>
          <a:p>
            <a:pPr marL="45720" indent="0" algn="just">
              <a:buNone/>
            </a:pPr>
            <a:r>
              <a:rPr lang="ru-RU" dirty="0"/>
              <a:t>По древней индейской легенде, когда низкое </a:t>
            </a:r>
            <a:r>
              <a:rPr lang="ru-RU" dirty="0" smtClean="0"/>
              <a:t>солнце </a:t>
            </a:r>
            <a:r>
              <a:rPr lang="ru-RU" dirty="0"/>
              <a:t>сильно иссушило землю, самая быстрая </a:t>
            </a:r>
            <a:r>
              <a:rPr lang="ru-RU" dirty="0" smtClean="0"/>
              <a:t>зайчиха </a:t>
            </a:r>
            <a:r>
              <a:rPr lang="ru-RU" dirty="0"/>
              <a:t>догнала его и ранила стрелой. Обиженное солнце ушло за облака, и на землю вернулась прохлада. Вскоре без солнца стало темно и холодно. Тогда ловкий </a:t>
            </a:r>
            <a:r>
              <a:rPr lang="ru-RU" dirty="0" smtClean="0"/>
              <a:t>койот </a:t>
            </a:r>
            <a:r>
              <a:rPr lang="ru-RU" dirty="0"/>
              <a:t>забрался на вершину самой высокой горы и украл у богов </a:t>
            </a:r>
            <a:r>
              <a:rPr lang="ru-RU" dirty="0" smtClean="0"/>
              <a:t>огонь. </a:t>
            </a:r>
            <a:r>
              <a:rPr lang="ru-RU" dirty="0"/>
              <a:t>Медведь </a:t>
            </a:r>
            <a:r>
              <a:rPr lang="ru-RU" dirty="0" smtClean="0"/>
              <a:t>гризли </a:t>
            </a:r>
            <a:r>
              <a:rPr lang="ru-RU" dirty="0"/>
              <a:t>— самый сильный герой легенд. Лучшие охотники не могли справиться с ним. И даже сейчас они преследуют его на ночном небе в виде созвездий. Таким образом, животные чётко ассоциируются с фразой «Быстрее, выше, сильнее!»</a:t>
            </a:r>
            <a:r>
              <a:rPr lang="ru-RU" b="1" dirty="0" smtClean="0"/>
              <a:t>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6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2006 год. Турин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168352" cy="348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18"/>
            <a:ext cx="5904656" cy="4497681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7700" b="1" dirty="0"/>
              <a:t>Неве и </a:t>
            </a:r>
            <a:r>
              <a:rPr lang="ru-RU" sz="7700" b="1" dirty="0" err="1"/>
              <a:t>Глиц</a:t>
            </a:r>
            <a:r>
              <a:rPr lang="ru-RU" sz="7700" b="1" dirty="0"/>
              <a:t> </a:t>
            </a:r>
            <a:endParaRPr lang="ru-RU" sz="7700" b="1" dirty="0"/>
          </a:p>
          <a:p>
            <a:pPr marL="45720" indent="0">
              <a:buNone/>
            </a:pPr>
            <a:r>
              <a:rPr lang="ru-RU" b="1" dirty="0"/>
              <a:t>Неве</a:t>
            </a:r>
            <a:r>
              <a:rPr lang="ru-RU" dirty="0"/>
              <a:t> и </a:t>
            </a:r>
            <a:r>
              <a:rPr lang="ru-RU" b="1" dirty="0" err="1"/>
              <a:t>Глиц</a:t>
            </a:r>
            <a:r>
              <a:rPr lang="ru-RU" dirty="0"/>
              <a:t> соответствуют таким основным качествам, как энтузиазм, элегантность, культура, бережное отношение к окружающей среде и любовь к спорту. Талисманы полностью соответствовали лозунгу Туринских Игр </a:t>
            </a:r>
            <a:r>
              <a:rPr lang="ru-RU" i="1" dirty="0"/>
              <a:t>«</a:t>
            </a:r>
            <a:r>
              <a:rPr lang="ru-RU" i="1" dirty="0" err="1"/>
              <a:t>Pasion</a:t>
            </a:r>
            <a:r>
              <a:rPr lang="ru-RU" i="1" dirty="0"/>
              <a:t> </a:t>
            </a:r>
            <a:r>
              <a:rPr lang="ru-RU" i="1" dirty="0" err="1"/>
              <a:t>lives</a:t>
            </a:r>
            <a:r>
              <a:rPr lang="ru-RU" i="1" dirty="0"/>
              <a:t> </a:t>
            </a:r>
            <a:r>
              <a:rPr lang="ru-RU" i="1" dirty="0" err="1"/>
              <a:t>here</a:t>
            </a:r>
            <a:r>
              <a:rPr lang="ru-RU" i="1" dirty="0"/>
              <a:t>»</a:t>
            </a:r>
            <a:r>
              <a:rPr lang="ru-RU" dirty="0"/>
              <a:t> («Страсть живёт здесь</a:t>
            </a:r>
            <a:r>
              <a:rPr lang="ru-RU" dirty="0" smtClean="0"/>
              <a:t>»). В </a:t>
            </a:r>
            <a:r>
              <a:rPr lang="ru-RU" dirty="0"/>
              <a:t>истории Игр данные талисманы были первыми </a:t>
            </a:r>
            <a:r>
              <a:rPr lang="ru-RU" dirty="0" smtClean="0"/>
              <a:t>неодушевлёнными </a:t>
            </a:r>
            <a:r>
              <a:rPr lang="ru-RU" dirty="0"/>
              <a:t>персонажами.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2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2010 год. Ванкувер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247328" cy="4641696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70000"/>
              </a:lnSpc>
              <a:buNone/>
            </a:pPr>
            <a:r>
              <a:rPr lang="ru-RU" sz="6400" b="1" dirty="0"/>
              <a:t>Мига и </a:t>
            </a:r>
            <a:r>
              <a:rPr lang="ru-RU" sz="6400" b="1" dirty="0" err="1"/>
              <a:t>Куатчи</a:t>
            </a:r>
            <a:r>
              <a:rPr lang="ru-RU" sz="6400" b="1" dirty="0"/>
              <a:t> </a:t>
            </a:r>
            <a:endParaRPr lang="ru-RU" sz="6400" b="1" dirty="0"/>
          </a:p>
          <a:p>
            <a:pPr marL="45720" indent="0">
              <a:buNone/>
            </a:pPr>
            <a:r>
              <a:rPr lang="ru-RU" dirty="0"/>
              <a:t>Образ большого и пушистого </a:t>
            </a:r>
            <a:r>
              <a:rPr lang="ru-RU" b="1" dirty="0" err="1"/>
              <a:t>Куатчи</a:t>
            </a:r>
            <a:r>
              <a:rPr lang="ru-RU" dirty="0"/>
              <a:t> </a:t>
            </a:r>
            <a:r>
              <a:rPr lang="ru-RU" dirty="0" smtClean="0"/>
              <a:t>повторяет </a:t>
            </a:r>
            <a:r>
              <a:rPr lang="ru-RU" dirty="0"/>
              <a:t>легендарного </a:t>
            </a:r>
            <a:r>
              <a:rPr lang="ru-RU" dirty="0" smtClean="0"/>
              <a:t>снежного человека, </a:t>
            </a:r>
            <a:r>
              <a:rPr lang="ru-RU" dirty="0"/>
              <a:t>который, якобы, обитает в глухих лесах </a:t>
            </a:r>
            <a:r>
              <a:rPr lang="ru-RU" dirty="0" smtClean="0"/>
              <a:t>Северной Америки. Талисман </a:t>
            </a:r>
            <a:r>
              <a:rPr lang="ru-RU" b="1" dirty="0" smtClean="0"/>
              <a:t>Мига</a:t>
            </a:r>
            <a:r>
              <a:rPr lang="ru-RU" dirty="0" smtClean="0"/>
              <a:t> </a:t>
            </a:r>
            <a:r>
              <a:rPr lang="ru-RU" dirty="0"/>
              <a:t>маленький, озорной и игривый, объединяет в себе черты </a:t>
            </a:r>
            <a:r>
              <a:rPr lang="ru-RU" dirty="0" err="1" smtClean="0"/>
              <a:t>косатки</a:t>
            </a:r>
            <a:r>
              <a:rPr lang="ru-RU" dirty="0" smtClean="0"/>
              <a:t> </a:t>
            </a:r>
            <a:r>
              <a:rPr lang="ru-RU" dirty="0"/>
              <a:t>и белого «призрачного медведя».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49377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5301208"/>
            <a:ext cx="6902152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2014 год.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208912" cy="1656184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7100" b="1" dirty="0"/>
              <a:t>Леопард, Белый медведь и Зайка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879676" cy="290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3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Г</a:t>
            </a:r>
            <a:r>
              <a:rPr lang="ru-RU" sz="3600" dirty="0" smtClean="0"/>
              <a:t>лавные Олимпийские ценности, которые должны быть воплощены в талисмане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Совершенство (</a:t>
            </a:r>
            <a:r>
              <a:rPr lang="ru-RU" dirty="0" err="1" smtClean="0"/>
              <a:t>Excellence</a:t>
            </a:r>
            <a:r>
              <a:rPr lang="ru-RU" dirty="0" smtClean="0"/>
              <a:t>). Борьба за достижение поставленных целей в спорте и в жизни. </a:t>
            </a:r>
          </a:p>
          <a:p>
            <a:r>
              <a:rPr lang="ru-RU" dirty="0" smtClean="0"/>
              <a:t>Дружба (</a:t>
            </a:r>
            <a:r>
              <a:rPr lang="ru-RU" dirty="0" err="1" smtClean="0"/>
              <a:t>Friendship</a:t>
            </a:r>
            <a:r>
              <a:rPr lang="ru-RU" dirty="0" smtClean="0"/>
              <a:t>). Олимпийское движение направлено на установление дружеских контактов между людьми и народами без всяких ограничений. </a:t>
            </a:r>
          </a:p>
          <a:p>
            <a:r>
              <a:rPr lang="ru-RU" dirty="0" smtClean="0"/>
              <a:t>Уважение (</a:t>
            </a:r>
            <a:r>
              <a:rPr lang="ru-RU" dirty="0" err="1" smtClean="0"/>
              <a:t>Respect</a:t>
            </a:r>
            <a:r>
              <a:rPr lang="ru-RU" dirty="0" smtClean="0"/>
              <a:t>). К правилам соревнований, к соперникам, окружающему миру и к самому себе. </a:t>
            </a:r>
          </a:p>
          <a:p>
            <a:pPr marL="0" indent="0" algn="just">
              <a:buNone/>
            </a:pPr>
            <a:r>
              <a:rPr lang="ru-RU" dirty="0" smtClean="0"/>
              <a:t>Талисманы Олимпийских игр должен отличаться от талисманов предыдущих лет, чтобы не возникало путаницы. Олимпийский талисман является воплощением самобытности страны-хозяйки игр и его оригинальность. Ещё одно из обязательных требований - симпатичность для зрителей.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4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8496943" cy="13620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Талисманы летних Олимпиад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607511"/>
            <a:ext cx="8856984" cy="8354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39"/>
          <a:stretch/>
        </p:blipFill>
        <p:spPr bwMode="auto">
          <a:xfrm>
            <a:off x="1043608" y="1052736"/>
            <a:ext cx="16828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8"/>
          <a:stretch/>
        </p:blipFill>
        <p:spPr bwMode="auto">
          <a:xfrm>
            <a:off x="6228184" y="764704"/>
            <a:ext cx="2137196" cy="255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5"/>
          <a:stretch/>
        </p:blipFill>
        <p:spPr bwMode="auto">
          <a:xfrm>
            <a:off x="843786" y="3573016"/>
            <a:ext cx="2082527" cy="152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7"/>
          <a:stretch/>
        </p:blipFill>
        <p:spPr bwMode="auto">
          <a:xfrm>
            <a:off x="3419872" y="1565863"/>
            <a:ext cx="2221898" cy="17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3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1968 год. Мехико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88" y="404664"/>
            <a:ext cx="3983260" cy="398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4752528" cy="3983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Хозяевам недоставало предприимчивости: они не догадались дать талисману имя. Красный ягуар Мехико так и остался безымянным. Хотя в настоящее время мексиканцы утверждают, что его звали </a:t>
            </a:r>
            <a:r>
              <a:rPr lang="ru-RU" b="1" dirty="0" smtClean="0"/>
              <a:t>Майя</a:t>
            </a:r>
            <a:r>
              <a:rPr lang="ru-RU" dirty="0" smtClean="0"/>
              <a:t>. Но всё-таки талисман Олимпиады в Мехико большой популярности не приобрел.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4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1972 год. Мюнхен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743272" cy="3777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600" b="1" dirty="0" smtClean="0"/>
              <a:t>Такса </a:t>
            </a:r>
            <a:r>
              <a:rPr lang="ru-RU" sz="4600" b="1" dirty="0" err="1" smtClean="0"/>
              <a:t>Вальди</a:t>
            </a:r>
            <a:r>
              <a:rPr lang="ru-RU" sz="4600" dirty="0" smtClean="0"/>
              <a:t> </a:t>
            </a:r>
          </a:p>
          <a:p>
            <a:pPr marL="0" indent="0" algn="just">
              <a:buNone/>
            </a:pPr>
            <a:r>
              <a:rPr lang="ru-RU" sz="2300" dirty="0" smtClean="0"/>
              <a:t>Поскольку в немецком языке слово </a:t>
            </a:r>
            <a:r>
              <a:rPr lang="ru-RU" sz="2300" i="1" dirty="0" smtClean="0"/>
              <a:t>«такса»</a:t>
            </a:r>
            <a:r>
              <a:rPr lang="ru-RU" sz="2300" dirty="0" smtClean="0"/>
              <a:t> мужского рода, принято считать, что </a:t>
            </a:r>
            <a:r>
              <a:rPr lang="ru-RU" sz="2300" b="1" dirty="0" err="1" smtClean="0"/>
              <a:t>Вальди</a:t>
            </a:r>
            <a:r>
              <a:rPr lang="ru-RU" sz="2300" dirty="0" smtClean="0"/>
              <a:t> — «талисман-мальчик». В качестве талисмана собаку выбрали из-за её охотничьих качеств, присущих настоящему спортсмену. Сайт МОК называет среди них основные: стойкость, упорство и ловкость.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0" y="620688"/>
            <a:ext cx="3546648" cy="354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1976 год. Монреаль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0"/>
            <a:ext cx="5832648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900" b="1" dirty="0"/>
              <a:t>Бобр </a:t>
            </a:r>
            <a:r>
              <a:rPr lang="ru-RU" sz="3900" b="1" dirty="0" err="1" smtClean="0"/>
              <a:t>Амик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Канадский бобр— национальный символ Канады. Он сыграл важную роль в истории страны. Долгое время бобровый мех был одним из важнейших промыслов в Северной Америке. Бобрами называют и канадских лесорубов. Бобр считается символом трудолюбия. Ему присущи качества, отличающие настоящего спортсмена: терпение, сила воли, упорство. Имя </a:t>
            </a:r>
            <a:r>
              <a:rPr lang="ru-RU" sz="2400" dirty="0" err="1" smtClean="0"/>
              <a:t>Амик</a:t>
            </a:r>
            <a:r>
              <a:rPr lang="ru-RU" sz="2400" dirty="0" smtClean="0"/>
              <a:t> на языке коренного населения Канады также означает «бобр».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10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1980 год. Москва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5112568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Полное имя талисмана Олимпиады-80 — </a:t>
            </a:r>
            <a:r>
              <a:rPr lang="ru-RU" b="1" dirty="0" smtClean="0"/>
              <a:t>Михаил </a:t>
            </a:r>
            <a:r>
              <a:rPr lang="ru-RU" b="1" dirty="0" err="1" smtClean="0"/>
              <a:t>Потапыч</a:t>
            </a:r>
            <a:r>
              <a:rPr lang="ru-RU" b="1" dirty="0" smtClean="0"/>
              <a:t> Топтыгин</a:t>
            </a:r>
            <a:r>
              <a:rPr lang="ru-RU" dirty="0" smtClean="0"/>
              <a:t>. Бурый медведь является символом России, поэтому его выбор в качестве официального талисмана Игр в Москве не случаен. Московский талисман первым из всех был повёрнут лицом к зрителям: он смотрел на них и открыто улыбался</a:t>
            </a:r>
            <a:endParaRPr lang="ru-RU" dirty="0"/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2908"/>
            <a:ext cx="2088232" cy="344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1984 год. Лос-Анжелес.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031304" cy="3993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600" b="1" dirty="0"/>
              <a:t>Орлёнок </a:t>
            </a:r>
            <a:r>
              <a:rPr lang="ru-RU" sz="4600" b="1" dirty="0" smtClean="0"/>
              <a:t>Сэм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Орёл является национальным символом США. В талисмане заложен и другой образ, благодаря которому он и получил своё имя. Художники компании </a:t>
            </a:r>
            <a:r>
              <a:rPr lang="ru-RU" dirty="0" smtClean="0">
                <a:hlinkClick r:id="rId2" tooltip="The Walt Disney Company"/>
              </a:rPr>
              <a:t>Walt </a:t>
            </a:r>
            <a:r>
              <a:rPr lang="ru-RU" dirty="0" err="1" smtClean="0">
                <a:hlinkClick r:id="rId2" tooltip="The Walt Disney Company"/>
              </a:rPr>
              <a:t>Disney</a:t>
            </a:r>
            <a:r>
              <a:rPr lang="ru-RU" dirty="0" smtClean="0"/>
              <a:t> нарисовали орлёнка в цилиндре, окрашенном в цвета американского флага, точно таком, как на знаменитом Дядюшке Сэме.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9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1823</Words>
  <Application>Microsoft Office PowerPoint</Application>
  <PresentationFormat>Экран (4:3)</PresentationFormat>
  <Paragraphs>87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Талисманы Олимпиады</vt:lpstr>
      <vt:lpstr>Презентация PowerPoint</vt:lpstr>
      <vt:lpstr>Главные Олимпийские ценности, которые должны быть воплощены в талисмане</vt:lpstr>
      <vt:lpstr>Талисманы летних Олимпиад</vt:lpstr>
      <vt:lpstr>1968 год. Мехико</vt:lpstr>
      <vt:lpstr>1972 год. Мюнхен</vt:lpstr>
      <vt:lpstr>1976 год. Монреаль</vt:lpstr>
      <vt:lpstr>1980 год. Москва</vt:lpstr>
      <vt:lpstr>1984 год. Лос-Анжелес.</vt:lpstr>
      <vt:lpstr>1988 год. Сеул</vt:lpstr>
      <vt:lpstr>1992 год. Барселона</vt:lpstr>
      <vt:lpstr>1996 год. Атланта</vt:lpstr>
      <vt:lpstr>2000 год. Сидней</vt:lpstr>
      <vt:lpstr>2004 год. Афины</vt:lpstr>
      <vt:lpstr>2008 год. Пекин</vt:lpstr>
      <vt:lpstr>2012 год. Лондон</vt:lpstr>
      <vt:lpstr>Талисманы зимних Олимпиад</vt:lpstr>
      <vt:lpstr>1968 год. Гренобль</vt:lpstr>
      <vt:lpstr>1976 год. Инсбрук</vt:lpstr>
      <vt:lpstr>1980 год. Лейк-Плэсид</vt:lpstr>
      <vt:lpstr>1984 год. Сараево</vt:lpstr>
      <vt:lpstr>1988 год. Калгари</vt:lpstr>
      <vt:lpstr>1992 год. Альбервиль</vt:lpstr>
      <vt:lpstr>1994 год. Лиллехамер</vt:lpstr>
      <vt:lpstr>1998 год. Нагано</vt:lpstr>
      <vt:lpstr>2002 год. Солт-Лейт-Сити</vt:lpstr>
      <vt:lpstr>2006 год. Турин</vt:lpstr>
      <vt:lpstr>2010 год. Ванкувер</vt:lpstr>
      <vt:lpstr>2014 год. Сочи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Талисманы Олимпиады</dc:title>
  <dc:creator>Наталья</dc:creator>
  <cp:lastModifiedBy>Наталья</cp:lastModifiedBy>
  <cp:revision>18</cp:revision>
  <dcterms:created xsi:type="dcterms:W3CDTF">2014-02-08T19:28:50Z</dcterms:created>
  <dcterms:modified xsi:type="dcterms:W3CDTF">2014-02-10T20:05:23Z</dcterms:modified>
</cp:coreProperties>
</file>