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3"/>
  </p:notesMasterIdLst>
  <p:sldIdLst>
    <p:sldId id="256" r:id="rId2"/>
    <p:sldId id="271" r:id="rId3"/>
    <p:sldId id="259" r:id="rId4"/>
    <p:sldId id="276" r:id="rId5"/>
    <p:sldId id="260" r:id="rId6"/>
    <p:sldId id="268" r:id="rId7"/>
    <p:sldId id="261" r:id="rId8"/>
    <p:sldId id="265" r:id="rId9"/>
    <p:sldId id="264" r:id="rId10"/>
    <p:sldId id="263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91" autoAdjust="0"/>
    <p:restoredTop sz="86377" autoAdjust="0"/>
  </p:normalViewPr>
  <p:slideViewPr>
    <p:cSldViewPr>
      <p:cViewPr varScale="1">
        <p:scale>
          <a:sx n="73" d="100"/>
          <a:sy n="73" d="100"/>
        </p:scale>
        <p:origin x="-176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1311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330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C45CC3-82BD-4A83-B9E9-44A624A1A04B}" type="datetimeFigureOut">
              <a:rPr lang="ru-RU" smtClean="0"/>
              <a:pPr/>
              <a:t>01.01.2014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58A48-B40A-494F-8A89-C534472EFED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58A48-B40A-494F-8A89-C534472EFED1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A739C-1B6F-4F2B-A534-1E31FD390300}" type="datetimeFigureOut">
              <a:rPr lang="ru-RU" smtClean="0"/>
              <a:pPr/>
              <a:t>01.01.2014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1FC83-B337-4CB0-827C-92930BC1EA0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A739C-1B6F-4F2B-A534-1E31FD390300}" type="datetimeFigureOut">
              <a:rPr lang="ru-RU" smtClean="0"/>
              <a:pPr/>
              <a:t>01.01.2014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1FC83-B337-4CB0-827C-92930BC1EA0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A739C-1B6F-4F2B-A534-1E31FD390300}" type="datetimeFigureOut">
              <a:rPr lang="ru-RU" smtClean="0"/>
              <a:pPr/>
              <a:t>01.01.2014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1FC83-B337-4CB0-827C-92930BC1EA0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A739C-1B6F-4F2B-A534-1E31FD390300}" type="datetimeFigureOut">
              <a:rPr lang="ru-RU" smtClean="0"/>
              <a:pPr/>
              <a:t>01.01.2014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1FC83-B337-4CB0-827C-92930BC1EA0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A739C-1B6F-4F2B-A534-1E31FD390300}" type="datetimeFigureOut">
              <a:rPr lang="ru-RU" smtClean="0"/>
              <a:pPr/>
              <a:t>01.01.2014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0F1FC83-B337-4CB0-827C-92930BC1EA0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A739C-1B6F-4F2B-A534-1E31FD390300}" type="datetimeFigureOut">
              <a:rPr lang="ru-RU" smtClean="0"/>
              <a:pPr/>
              <a:t>01.01.2014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1FC83-B337-4CB0-827C-92930BC1EA0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A739C-1B6F-4F2B-A534-1E31FD390300}" type="datetimeFigureOut">
              <a:rPr lang="ru-RU" smtClean="0"/>
              <a:pPr/>
              <a:t>01.01.2014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1FC83-B337-4CB0-827C-92930BC1EA0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A739C-1B6F-4F2B-A534-1E31FD390300}" type="datetimeFigureOut">
              <a:rPr lang="ru-RU" smtClean="0"/>
              <a:pPr/>
              <a:t>01.01.2014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1FC83-B337-4CB0-827C-92930BC1EA0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A739C-1B6F-4F2B-A534-1E31FD390300}" type="datetimeFigureOut">
              <a:rPr lang="ru-RU" smtClean="0"/>
              <a:pPr/>
              <a:t>01.01.2014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1FC83-B337-4CB0-827C-92930BC1EA0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A739C-1B6F-4F2B-A534-1E31FD390300}" type="datetimeFigureOut">
              <a:rPr lang="ru-RU" smtClean="0"/>
              <a:pPr/>
              <a:t>01.01.2014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1FC83-B337-4CB0-827C-92930BC1EA0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A739C-1B6F-4F2B-A534-1E31FD390300}" type="datetimeFigureOut">
              <a:rPr lang="ru-RU" smtClean="0"/>
              <a:pPr/>
              <a:t>01.01.2014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1FC83-B337-4CB0-827C-92930BC1EA0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F2A739C-1B6F-4F2B-A534-1E31FD390300}" type="datetimeFigureOut">
              <a:rPr lang="ru-RU" smtClean="0"/>
              <a:pPr/>
              <a:t>01.01.2014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0F1FC83-B337-4CB0-827C-92930BC1EA0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http://img01.chitalnya.ru/upload2/799/516222704667598016.jpg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http://img1.liveinternet.ru/images/attach/c/5/87/817/87817235_retro23.jp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000108"/>
            <a:ext cx="8443914" cy="157163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Грустит романс</a:t>
            </a:r>
            <a:br>
              <a:rPr lang="ru-RU" sz="54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r>
              <a:rPr lang="ru-RU" sz="54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тревожно и светло</a:t>
            </a:r>
            <a:endParaRPr lang="ru-RU" sz="54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29322" y="5143512"/>
            <a:ext cx="3214678" cy="171448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C000"/>
                </a:solidFill>
              </a:rPr>
              <a:t>Проект выполнила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воспитатель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  Симбирская Марина Александровна</a:t>
            </a:r>
          </a:p>
          <a:p>
            <a:endParaRPr lang="ru-RU" sz="2400" dirty="0" smtClean="0">
              <a:solidFill>
                <a:srgbClr val="FFC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Государственное казённое образовательное учреждение Ростовской области общеобразовательная школа-интернат основного общего образования</a:t>
            </a:r>
          </a:p>
          <a:p>
            <a:pPr algn="ctr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р.п. Шолоховский Белокалитвинского района 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5" name="Picture 23" descr="http://img01.chitalnya.ru/upload2/799/516222704667598016.jpg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0" y="2428868"/>
            <a:ext cx="5651500" cy="424497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5500694" cy="50720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5500694" y="0"/>
            <a:ext cx="3643306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0000"/>
                </a:solidFill>
                <a:cs typeface="Times New Roman" pitchFamily="18" charset="0"/>
              </a:rPr>
              <a:t>У церкви стояла карета,</a:t>
            </a:r>
            <a:br>
              <a:rPr lang="ru-RU" b="1" i="1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ru-RU" b="1" i="1" dirty="0" smtClean="0">
                <a:solidFill>
                  <a:srgbClr val="000000"/>
                </a:solidFill>
                <a:cs typeface="Times New Roman" pitchFamily="18" charset="0"/>
              </a:rPr>
              <a:t>Там пышная свадьба была,</a:t>
            </a:r>
            <a:br>
              <a:rPr lang="ru-RU" b="1" i="1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ru-RU" b="1" i="1" dirty="0" smtClean="0">
                <a:solidFill>
                  <a:srgbClr val="000000"/>
                </a:solidFill>
                <a:cs typeface="Times New Roman" pitchFamily="18" charset="0"/>
              </a:rPr>
              <a:t>Все гости нарядно одеты,</a:t>
            </a:r>
            <a:br>
              <a:rPr lang="ru-RU" b="1" i="1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ru-RU" b="1" i="1" dirty="0" smtClean="0">
                <a:solidFill>
                  <a:srgbClr val="000000"/>
                </a:solidFill>
                <a:cs typeface="Times New Roman" pitchFamily="18" charset="0"/>
              </a:rPr>
              <a:t>Невеста всех краше была.</a:t>
            </a:r>
            <a:br>
              <a:rPr lang="ru-RU" b="1" i="1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ru-RU" b="1" i="1" dirty="0" smtClean="0">
                <a:solidFill>
                  <a:srgbClr val="000000"/>
                </a:solidFill>
                <a:cs typeface="Times New Roman" pitchFamily="18" charset="0"/>
              </a:rPr>
              <a:t>На ней было белое платье,</a:t>
            </a:r>
            <a:br>
              <a:rPr lang="ru-RU" b="1" i="1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ru-RU" b="1" i="1" dirty="0" smtClean="0">
                <a:solidFill>
                  <a:srgbClr val="000000"/>
                </a:solidFill>
                <a:cs typeface="Times New Roman" pitchFamily="18" charset="0"/>
              </a:rPr>
              <a:t>Венок был приколот из роз,</a:t>
            </a:r>
            <a:br>
              <a:rPr lang="ru-RU" b="1" i="1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ru-RU" b="1" i="1" dirty="0" smtClean="0">
                <a:solidFill>
                  <a:srgbClr val="000000"/>
                </a:solidFill>
                <a:cs typeface="Times New Roman" pitchFamily="18" charset="0"/>
              </a:rPr>
              <a:t>Она на святое распятье</a:t>
            </a:r>
            <a:br>
              <a:rPr lang="ru-RU" b="1" i="1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ru-RU" b="1" i="1" dirty="0" smtClean="0">
                <a:solidFill>
                  <a:srgbClr val="000000"/>
                </a:solidFill>
                <a:cs typeface="Times New Roman" pitchFamily="18" charset="0"/>
              </a:rPr>
              <a:t>Смотрела сквозь радугу слез.</a:t>
            </a:r>
            <a:br>
              <a:rPr lang="ru-RU" b="1" i="1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ru-RU" b="1" i="1" dirty="0" smtClean="0">
                <a:solidFill>
                  <a:srgbClr val="000000"/>
                </a:solidFill>
                <a:cs typeface="Times New Roman" pitchFamily="18" charset="0"/>
              </a:rPr>
              <a:t>Горели венчальные свечи,</a:t>
            </a:r>
            <a:br>
              <a:rPr lang="ru-RU" b="1" i="1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ru-RU" b="1" i="1" dirty="0" smtClean="0">
                <a:solidFill>
                  <a:srgbClr val="000000"/>
                </a:solidFill>
                <a:cs typeface="Times New Roman" pitchFamily="18" charset="0"/>
              </a:rPr>
              <a:t>Невеста стояла бледна,</a:t>
            </a:r>
            <a:br>
              <a:rPr lang="ru-RU" b="1" i="1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ru-RU" b="1" i="1" dirty="0" smtClean="0">
                <a:solidFill>
                  <a:srgbClr val="000000"/>
                </a:solidFill>
                <a:cs typeface="Times New Roman" pitchFamily="18" charset="0"/>
              </a:rPr>
              <a:t>Священнику клятвенны речи</a:t>
            </a:r>
            <a:br>
              <a:rPr lang="ru-RU" b="1" i="1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ru-RU" b="1" i="1" dirty="0" smtClean="0">
                <a:solidFill>
                  <a:srgbClr val="000000"/>
                </a:solidFill>
                <a:cs typeface="Times New Roman" pitchFamily="18" charset="0"/>
              </a:rPr>
              <a:t>Сказать не хотела она.</a:t>
            </a:r>
            <a:br>
              <a:rPr lang="ru-RU" b="1" i="1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ru-RU" b="1" i="1" dirty="0" smtClean="0">
                <a:solidFill>
                  <a:srgbClr val="000000"/>
                </a:solidFill>
                <a:cs typeface="Times New Roman" pitchFamily="18" charset="0"/>
              </a:rPr>
              <a:t>Когда ей священник на палец</a:t>
            </a:r>
            <a:br>
              <a:rPr lang="ru-RU" b="1" i="1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ru-RU" b="1" i="1" dirty="0" smtClean="0">
                <a:solidFill>
                  <a:srgbClr val="000000"/>
                </a:solidFill>
                <a:cs typeface="Times New Roman" pitchFamily="18" charset="0"/>
              </a:rPr>
              <a:t>Надел золотое кольцо,</a:t>
            </a:r>
            <a:br>
              <a:rPr lang="ru-RU" b="1" i="1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ru-RU" b="1" i="1" dirty="0" smtClean="0">
                <a:solidFill>
                  <a:srgbClr val="000000"/>
                </a:solidFill>
                <a:cs typeface="Times New Roman" pitchFamily="18" charset="0"/>
              </a:rPr>
              <a:t>Из глаз ее горькие слезы</a:t>
            </a:r>
            <a:br>
              <a:rPr lang="ru-RU" b="1" i="1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ru-RU" b="1" i="1" dirty="0" smtClean="0">
                <a:solidFill>
                  <a:srgbClr val="000000"/>
                </a:solidFill>
                <a:cs typeface="Times New Roman" pitchFamily="18" charset="0"/>
              </a:rPr>
              <a:t>Ручьем потекли на лицо.</a:t>
            </a:r>
            <a:br>
              <a:rPr lang="ru-RU" b="1" i="1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ru-RU" b="1" i="1" dirty="0" smtClean="0">
                <a:solidFill>
                  <a:srgbClr val="000000"/>
                </a:solidFill>
                <a:cs typeface="Times New Roman" pitchFamily="18" charset="0"/>
              </a:rPr>
              <a:t>Я слышал в толпе говорили:</a:t>
            </a:r>
            <a:br>
              <a:rPr lang="ru-RU" b="1" i="1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ru-RU" b="1" i="1" dirty="0" smtClean="0">
                <a:solidFill>
                  <a:srgbClr val="000000"/>
                </a:solidFill>
                <a:cs typeface="Times New Roman" pitchFamily="18" charset="0"/>
              </a:rPr>
              <a:t>"Жених неприглядный такой,</a:t>
            </a:r>
            <a:br>
              <a:rPr lang="ru-RU" b="1" i="1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ru-RU" b="1" i="1" dirty="0" smtClean="0">
                <a:solidFill>
                  <a:srgbClr val="000000"/>
                </a:solidFill>
                <a:cs typeface="Times New Roman" pitchFamily="18" charset="0"/>
              </a:rPr>
              <a:t>Напрасно девицу сгубили", -</a:t>
            </a:r>
            <a:br>
              <a:rPr lang="ru-RU" b="1" i="1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ru-RU" b="1" i="1" dirty="0" smtClean="0">
                <a:solidFill>
                  <a:srgbClr val="000000"/>
                </a:solidFill>
                <a:cs typeface="Times New Roman" pitchFamily="18" charset="0"/>
              </a:rPr>
              <a:t>И вышел я вслед за толпой.</a:t>
            </a:r>
            <a:br>
              <a:rPr lang="ru-RU" b="1" i="1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ru-RU" b="1" i="1" dirty="0" smtClean="0">
                <a:solidFill>
                  <a:srgbClr val="000000"/>
                </a:solidFill>
                <a:cs typeface="Times New Roman" pitchFamily="18" charset="0"/>
              </a:rPr>
              <a:t>У церкви стояла карета,</a:t>
            </a:r>
            <a:br>
              <a:rPr lang="ru-RU" b="1" i="1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ru-RU" b="1" i="1" dirty="0" smtClean="0">
                <a:solidFill>
                  <a:srgbClr val="000000"/>
                </a:solidFill>
                <a:cs typeface="Times New Roman" pitchFamily="18" charset="0"/>
              </a:rPr>
              <a:t>Там пышная свадьба была,</a:t>
            </a:r>
            <a:br>
              <a:rPr lang="ru-RU" b="1" i="1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ru-RU" b="1" i="1" dirty="0" smtClean="0">
                <a:solidFill>
                  <a:srgbClr val="000000"/>
                </a:solidFill>
                <a:cs typeface="Times New Roman" pitchFamily="18" charset="0"/>
              </a:rPr>
              <a:t>Все гости нарядно одеты, </a:t>
            </a:r>
            <a:br>
              <a:rPr lang="ru-RU" b="1" i="1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ru-RU" b="1" i="1" dirty="0" smtClean="0">
                <a:solidFill>
                  <a:srgbClr val="000000"/>
                </a:solidFill>
                <a:cs typeface="Times New Roman" pitchFamily="18" charset="0"/>
              </a:rPr>
              <a:t>Невеста всех краше была.</a:t>
            </a:r>
            <a:endParaRPr lang="ru-RU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844" y="571480"/>
            <a:ext cx="54292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Казачий романс.</a:t>
            </a:r>
            <a:r>
              <a:rPr lang="ru-RU" sz="2000" b="1" dirty="0" smtClean="0">
                <a:solidFill>
                  <a:srgbClr val="000000"/>
                </a:solidFill>
                <a:cs typeface="Times New Roman" pitchFamily="18" charset="0"/>
              </a:rPr>
              <a:t> Казачьи авторские песни, на казачью тематику, зародились на Дону. Родоначальником "казачьего романса", считается песня неизвестного автор 19 века "Не для меня придёт весна...".</a:t>
            </a:r>
            <a:endParaRPr lang="ru-RU" sz="2000" dirty="0">
              <a:latin typeface="Constantia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857884" y="428604"/>
            <a:ext cx="3286116" cy="5828883"/>
          </a:xfrm>
          <a:prstGeom prst="roundRect">
            <a:avLst>
              <a:gd name="adj" fmla="val 1858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58750" algn="just" eaLnBrk="0" hangingPunct="0"/>
            <a:r>
              <a:rPr lang="ru-RU" sz="2200" b="1" i="1" dirty="0" smtClean="0">
                <a:solidFill>
                  <a:srgbClr val="000000"/>
                </a:solidFill>
                <a:cs typeface="Times New Roman" pitchFamily="18" charset="0"/>
              </a:rPr>
              <a:t>Не для меня придет весна,</a:t>
            </a:r>
          </a:p>
          <a:p>
            <a:pPr indent="158750" algn="just" eaLnBrk="0" hangingPunct="0"/>
            <a:r>
              <a:rPr lang="ru-RU" sz="2200" b="1" i="1" dirty="0" smtClean="0">
                <a:solidFill>
                  <a:srgbClr val="000000"/>
                </a:solidFill>
                <a:cs typeface="Times New Roman" pitchFamily="18" charset="0"/>
              </a:rPr>
              <a:t>Не для меня песнь разольётся,</a:t>
            </a:r>
          </a:p>
          <a:p>
            <a:pPr indent="158750" algn="just" eaLnBrk="0" hangingPunct="0"/>
            <a:r>
              <a:rPr lang="ru-RU" sz="2200" b="1" i="1" dirty="0" smtClean="0">
                <a:solidFill>
                  <a:srgbClr val="000000"/>
                </a:solidFill>
                <a:cs typeface="Times New Roman" pitchFamily="18" charset="0"/>
              </a:rPr>
              <a:t>И сердце радостно забьётся</a:t>
            </a:r>
          </a:p>
          <a:p>
            <a:pPr indent="158750" algn="just" eaLnBrk="0" hangingPunct="0"/>
            <a:r>
              <a:rPr lang="ru-RU" sz="2200" b="1" i="1" dirty="0" smtClean="0">
                <a:solidFill>
                  <a:srgbClr val="000000"/>
                </a:solidFill>
                <a:cs typeface="Times New Roman" pitchFamily="18" charset="0"/>
              </a:rPr>
              <a:t>В восторге чувств не для меня.</a:t>
            </a:r>
          </a:p>
          <a:p>
            <a:pPr indent="158750" algn="just" eaLnBrk="0" hangingPunct="0"/>
            <a:r>
              <a:rPr lang="ru-RU" sz="2200" b="1" i="1" dirty="0" smtClean="0">
                <a:solidFill>
                  <a:srgbClr val="000000"/>
                </a:solidFill>
                <a:cs typeface="Times New Roman" pitchFamily="18" charset="0"/>
              </a:rPr>
              <a:t>Не для меня река, шумя,</a:t>
            </a:r>
          </a:p>
          <a:p>
            <a:pPr indent="158750" algn="just" eaLnBrk="0" hangingPunct="0"/>
            <a:r>
              <a:rPr lang="ru-RU" sz="2200" b="1" i="1" dirty="0" smtClean="0">
                <a:solidFill>
                  <a:srgbClr val="000000"/>
                </a:solidFill>
                <a:cs typeface="Times New Roman" pitchFamily="18" charset="0"/>
              </a:rPr>
              <a:t>Брега родные омывает,</a:t>
            </a:r>
          </a:p>
          <a:p>
            <a:pPr indent="158750" algn="just" eaLnBrk="0" hangingPunct="0"/>
            <a:r>
              <a:rPr lang="ru-RU" sz="2200" b="1" i="1" dirty="0" smtClean="0">
                <a:solidFill>
                  <a:srgbClr val="000000"/>
                </a:solidFill>
                <a:cs typeface="Times New Roman" pitchFamily="18" charset="0"/>
              </a:rPr>
              <a:t>Плеск кротких волн </a:t>
            </a:r>
          </a:p>
          <a:p>
            <a:pPr indent="158750" algn="just" eaLnBrk="0" hangingPunct="0"/>
            <a:r>
              <a:rPr lang="ru-RU" sz="2200" b="1" i="1" dirty="0" smtClean="0">
                <a:solidFill>
                  <a:srgbClr val="000000"/>
                </a:solidFill>
                <a:cs typeface="Times New Roman" pitchFamily="18" charset="0"/>
              </a:rPr>
              <a:t>душу ласкает:</a:t>
            </a:r>
          </a:p>
          <a:p>
            <a:pPr indent="158750" algn="just" eaLnBrk="0" hangingPunct="0"/>
            <a:r>
              <a:rPr lang="ru-RU" sz="2200" b="1" i="1" dirty="0" smtClean="0">
                <a:solidFill>
                  <a:srgbClr val="000000"/>
                </a:solidFill>
                <a:cs typeface="Times New Roman" pitchFamily="18" charset="0"/>
              </a:rPr>
              <a:t>Она течёт не для меня.</a:t>
            </a:r>
            <a:endParaRPr lang="ru-RU" sz="2200" b="1" i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500306"/>
            <a:ext cx="5643602" cy="42148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2357454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Знакомство с миром русского романса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Формирование музыкально-эстетического вкуса</a:t>
            </a:r>
            <a:endParaRPr lang="ru-RU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Расширению литературно – музыкального кругозора</a:t>
            </a:r>
            <a:endParaRPr lang="ru-RU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 Воспитание уважения и любви к русской музыкальной культуре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2786050" cy="928670"/>
          </a:xfrm>
        </p:spPr>
        <p:txBody>
          <a:bodyPr>
            <a:normAutofit/>
          </a:bodyPr>
          <a:lstStyle/>
          <a:p>
            <a:r>
              <a:rPr lang="ru-RU" sz="5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Цели</a:t>
            </a:r>
            <a:endParaRPr lang="ru-RU" sz="5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048000"/>
            <a:ext cx="571500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28860" y="1285860"/>
            <a:ext cx="6715140" cy="4857784"/>
          </a:xfrm>
          <a:prstGeom prst="vertic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200" dirty="0" smtClean="0">
                <a:solidFill>
                  <a:srgbClr val="002060"/>
                </a:solidFill>
              </a:rPr>
              <a:t>   </a:t>
            </a:r>
            <a:r>
              <a:rPr lang="ru-RU" sz="2000" b="1" dirty="0" smtClean="0">
                <a:solidFill>
                  <a:srgbClr val="002060"/>
                </a:solidFill>
              </a:rPr>
              <a:t>Воспитание любви к русской национальной культуре, традициям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</a:rPr>
              <a:t>   Знакомство с историей возникновения,  создания и развития романса, с основными разновидностями русского романса, с ведущими русскими поэтами и композиторами, авторами романсов.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</a:rPr>
              <a:t>     Расширить знания по музыкальной   литературе и поэзии XIX века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</a:rPr>
              <a:t>     Доказать, что романс современен и в наши дни.</a:t>
            </a:r>
          </a:p>
          <a:p>
            <a:endParaRPr lang="ru-RU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-142900"/>
            <a:ext cx="371832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b="1" dirty="0" smtClean="0"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5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Times New Roman" pitchFamily="18" charset="0"/>
              </a:rPr>
              <a:t>Задачи</a:t>
            </a:r>
            <a:endParaRPr kumimoji="0" lang="ru-RU" sz="54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</p:txBody>
      </p:sp>
      <p:pic>
        <p:nvPicPr>
          <p:cNvPr id="5" name="Picture 17" descr="DSC002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57158" y="2214554"/>
            <a:ext cx="1811338" cy="24145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15436" cy="571504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Родина романса - Испания.</a:t>
            </a: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785794"/>
            <a:ext cx="4500562" cy="607220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  <a:latin typeface="Book Antiqua" pitchFamily="18" charset="0"/>
                <a:cs typeface="Times New Roman" pitchFamily="18" charset="0"/>
              </a:rPr>
              <a:t>          </a:t>
            </a:r>
            <a:r>
              <a:rPr lang="ru-RU" b="1" i="1" dirty="0" smtClean="0">
                <a:solidFill>
                  <a:schemeClr val="bg1"/>
                </a:solidFill>
                <a:cs typeface="Times New Roman" pitchFamily="18" charset="0"/>
              </a:rPr>
              <a:t>Романс</a:t>
            </a:r>
            <a:r>
              <a:rPr lang="ru-RU" b="1" i="1" dirty="0" smtClean="0">
                <a:solidFill>
                  <a:srgbClr val="000000"/>
                </a:solidFill>
                <a:cs typeface="Times New Roman" pitchFamily="18" charset="0"/>
              </a:rPr>
              <a:t> в музыке (исп. romance, от позднелатинского romanice, буквально — «по-романски», то есть «по-испански») — вокальное сочинение, написанное на небольшое стихотворение лирического содержания, преимущественно любовного; камерное музыкально-поэтическое произведение для голоса с инструментальным сопровождением.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6" name="Содержимое 9" descr="6442175_6962624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714488"/>
            <a:ext cx="3786214" cy="37862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7158" y="214290"/>
            <a:ext cx="742955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     Своим появлением на свет романс обязан солнечной Испании. Благодаря  творчеству странствующих поэтов-певцов в XIII—XIV веках возник, а затем  утвердился новый песенный жанр</a:t>
            </a:r>
          </a:p>
          <a:p>
            <a:endParaRPr lang="ru-RU" b="1" dirty="0" smtClean="0">
              <a:solidFill>
                <a:schemeClr val="bg1"/>
              </a:solidFill>
              <a:latin typeface="Constantia" pitchFamily="18" charset="0"/>
            </a:endParaRPr>
          </a:p>
          <a:p>
            <a:endParaRPr lang="ru-RU" dirty="0">
              <a:latin typeface="Constant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1571612"/>
            <a:ext cx="771530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      Вокалу обязательно сопутствовал аккомпанемент музыкального  инструмента — виуэлы или гитары. </a:t>
            </a:r>
          </a:p>
          <a:p>
            <a:endParaRPr lang="ru-RU" b="1" dirty="0">
              <a:solidFill>
                <a:schemeClr val="bg1"/>
              </a:solidFill>
              <a:latin typeface="Constantia" pitchFamily="18" charset="0"/>
            </a:endParaRPr>
          </a:p>
          <a:p>
            <a:endParaRPr lang="ru-RU" b="1" dirty="0" smtClean="0">
              <a:solidFill>
                <a:schemeClr val="bg1"/>
              </a:solidFill>
              <a:latin typeface="Constantia" pitchFamily="18" charset="0"/>
            </a:endParaRPr>
          </a:p>
          <a:p>
            <a:endParaRPr lang="ru-RU" b="1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3214686"/>
            <a:ext cx="3286148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onstantia" pitchFamily="18" charset="0"/>
              </a:rPr>
              <a:t>      </a:t>
            </a:r>
            <a:r>
              <a:rPr lang="ru-RU" sz="2000" b="1" dirty="0" smtClean="0">
                <a:solidFill>
                  <a:schemeClr val="bg1"/>
                </a:solidFill>
              </a:rPr>
              <a:t>В Россию романс проник через Францию во второй половине XVIII века, сразу же попав на благоприятную почву расцвета русской поэзии</a:t>
            </a:r>
          </a:p>
          <a:p>
            <a:endParaRPr lang="ru-RU" b="1" dirty="0">
              <a:solidFill>
                <a:schemeClr val="bg1"/>
              </a:solidFill>
              <a:latin typeface="Constantia" pitchFamily="18" charset="0"/>
            </a:endParaRPr>
          </a:p>
          <a:p>
            <a:endParaRPr lang="ru-RU" b="1" dirty="0" smtClean="0">
              <a:solidFill>
                <a:schemeClr val="bg1"/>
              </a:solidFill>
              <a:latin typeface="Constantia" pitchFamily="18" charset="0"/>
            </a:endParaRPr>
          </a:p>
          <a:p>
            <a:endParaRPr lang="ru-RU" b="1" dirty="0">
              <a:solidFill>
                <a:schemeClr val="bg1"/>
              </a:solidFill>
              <a:latin typeface="Constantia" pitchFamily="18" charset="0"/>
            </a:endParaRPr>
          </a:p>
        </p:txBody>
      </p:sp>
      <p:pic>
        <p:nvPicPr>
          <p:cNvPr id="10" name="Picture 1" descr="C:\Documents and Settings\Admin\Мои документы\Мои рисунки\Романсы\e5d12be2c2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2857496"/>
            <a:ext cx="5143500" cy="3721100"/>
          </a:xfrm>
          <a:prstGeom prst="roundRect">
            <a:avLst>
              <a:gd name="adj" fmla="val 16667"/>
            </a:avLst>
          </a:prstGeom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6000760" cy="228599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        </a:t>
            </a:r>
            <a:r>
              <a:rPr lang="ru-RU" dirty="0" smtClean="0">
                <a:solidFill>
                  <a:schemeClr val="bg1"/>
                </a:solidFill>
              </a:rPr>
              <a:t>Романс – это небольшое стихотворение, положенное на музыку для сольного исполнения в сопровождении гитары или фортепиано.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15074" y="1"/>
            <a:ext cx="2928926" cy="2677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Лирические песни о любви пели и городские барышни, и деревенские девушки. 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9" name="Picture 10" descr="DSC003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429388" y="3214686"/>
            <a:ext cx="2189163" cy="29194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11" descr="http://img1.liveinternet.ru/images/attach/c/5/87/817/87817235_retro23.jpg"/>
          <p:cNvPicPr>
            <a:picLocks noChangeAspect="1" noChangeArrowheads="1"/>
          </p:cNvPicPr>
          <p:nvPr/>
        </p:nvPicPr>
        <p:blipFill>
          <a:blip r:embed="rId3" r:link="rId4"/>
          <a:srcRect t="2698" b="10791"/>
          <a:stretch>
            <a:fillRect/>
          </a:stretch>
        </p:blipFill>
        <p:spPr bwMode="auto">
          <a:xfrm>
            <a:off x="285720" y="2285992"/>
            <a:ext cx="3730625" cy="43576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Виды русского романса</a:t>
            </a:r>
            <a:r>
              <a:rPr lang="ru-RU" sz="4400" dirty="0" smtClean="0">
                <a:latin typeface="Constantia" pitchFamily="18" charset="0"/>
              </a:rPr>
              <a:t/>
            </a:r>
            <a:br>
              <a:rPr lang="ru-RU" sz="4400" dirty="0" smtClean="0">
                <a:latin typeface="Constantia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857232"/>
            <a:ext cx="8858312" cy="178595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               Городской романс.</a:t>
            </a:r>
            <a:r>
              <a:rPr lang="ru-RU" sz="2000" b="1" dirty="0" smtClean="0">
                <a:solidFill>
                  <a:srgbClr val="000000"/>
                </a:solidFill>
                <a:cs typeface="Times New Roman" pitchFamily="18" charset="0"/>
              </a:rPr>
              <a:t> Основными отличительными признаками городского романса с литературной точки зрения являются конкретика в образах, ступенчатая композиция, представление лирического героя о самом себе, как о бывалом человеке, недостижимость объекта любви. С музыкальной точки зрения городской романс отличают гармонический минор .</a:t>
            </a:r>
          </a:p>
          <a:p>
            <a:endParaRPr lang="ru-RU" dirty="0"/>
          </a:p>
        </p:txBody>
      </p:sp>
      <p:pic>
        <p:nvPicPr>
          <p:cNvPr id="6" name="Picture 3" descr="элег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790825"/>
            <a:ext cx="5329237" cy="40671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6" y="1357298"/>
            <a:ext cx="4286280" cy="49292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          </a:t>
            </a: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Цыганский романс.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ru-RU" sz="2000" b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000000"/>
                </a:solidFill>
                <a:cs typeface="Times New Roman" pitchFamily="18" charset="0"/>
              </a:rPr>
              <a:t>       За основу был взят романс обыкновенный, но в музыку и тексты были добавлены специфически цыганские приёмы и обороты. Темой текста является любовное переживание, от нежности до страсти. </a:t>
            </a:r>
            <a:endParaRPr lang="ru-RU" sz="2000" b="1" dirty="0" smtClean="0">
              <a:cs typeface="Times New Roman" pitchFamily="18" charset="0"/>
            </a:endParaRPr>
          </a:p>
          <a:p>
            <a:endParaRPr lang="ru-RU" sz="2400" dirty="0"/>
          </a:p>
        </p:txBody>
      </p:sp>
      <p:pic>
        <p:nvPicPr>
          <p:cNvPr id="4" name="Picture 2" descr="C:\Documents and Settings\Admin\Мои документы\Мои рисунки\Романсы\21_big.jpg"/>
          <p:cNvPicPr>
            <a:picLocks noChangeAspect="1" noChangeArrowheads="1"/>
          </p:cNvPicPr>
          <p:nvPr/>
        </p:nvPicPr>
        <p:blipFill>
          <a:blip r:embed="rId2"/>
          <a:srcRect b="12889"/>
          <a:stretch>
            <a:fillRect/>
          </a:stretch>
        </p:blipFill>
        <p:spPr bwMode="auto">
          <a:xfrm>
            <a:off x="0" y="428604"/>
            <a:ext cx="4643437" cy="55721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71942"/>
            <a:ext cx="8229600" cy="223741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200" b="1" i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             Жестокий романс.</a:t>
            </a:r>
            <a:r>
              <a:rPr lang="ru-RU" sz="2200" b="1" dirty="0" smtClean="0">
                <a:solidFill>
                  <a:srgbClr val="000000"/>
                </a:solidFill>
                <a:cs typeface="Times New Roman" pitchFamily="18" charset="0"/>
              </a:rPr>
              <a:t> Своеобразие данного жанра и заключается в гармоничном синтезе жанровых принципов баллады, лирической песни, романса. В жестоком романсе можно выделить чуть больше десятка основных сюжетов. Отличаются они друг от друга главным образом причинами трагедии, а выбор концовок и вовсе невелик: убийство, самоубийство, смерть героя от горя либо смертельное горе.</a:t>
            </a:r>
            <a:endParaRPr lang="ru-RU" sz="2200" b="1" dirty="0" smtClean="0"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42852"/>
            <a:ext cx="5929354" cy="33575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660</TotalTime>
  <Words>321</Words>
  <Application>Microsoft Office PowerPoint</Application>
  <PresentationFormat>Экран (4:3)</PresentationFormat>
  <Paragraphs>43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Грустит романс тревожно и светло</vt:lpstr>
      <vt:lpstr> Цели</vt:lpstr>
      <vt:lpstr>Слайд 3</vt:lpstr>
      <vt:lpstr>Родина романса - Испания.</vt:lpstr>
      <vt:lpstr>Слайд 5</vt:lpstr>
      <vt:lpstr>Слайд 6</vt:lpstr>
      <vt:lpstr>Виды русского романса 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Грустит романс тревожно и светло</dc:title>
  <dc:creator>Сергей</dc:creator>
  <cp:lastModifiedBy>Сергей</cp:lastModifiedBy>
  <cp:revision>55</cp:revision>
  <dcterms:created xsi:type="dcterms:W3CDTF">2013-12-09T18:17:33Z</dcterms:created>
  <dcterms:modified xsi:type="dcterms:W3CDTF">2014-01-01T17:08:41Z</dcterms:modified>
</cp:coreProperties>
</file>