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51" autoAdjust="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16" name="Номер слайда 15"/>
          <p:cNvSpPr>
            <a:spLocks noGrp="1"/>
          </p:cNvSpPr>
          <p:nvPr>
            <p:ph type="sldNum" sz="quarter" idx="11"/>
          </p:nvPr>
        </p:nvSpPr>
        <p:spPr/>
        <p:txBody>
          <a:bodyPr/>
          <a:lstStyle/>
          <a:p>
            <a:fld id="{6CDAC409-E77E-4B12-AFEA-DAA545EC0A6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AC409-E77E-4B12-AFEA-DAA545EC0A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AC409-E77E-4B12-AFEA-DAA545EC0A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D366294-50AC-4FEF-9F06-F7D1ADB79DEE}" type="datetimeFigureOut">
              <a:rPr lang="ru-RU" smtClean="0"/>
              <a:pPr/>
              <a:t>17.03.2014</a:t>
            </a:fld>
            <a:endParaRPr lang="ru-RU"/>
          </a:p>
        </p:txBody>
      </p:sp>
      <p:sp>
        <p:nvSpPr>
          <p:cNvPr id="15" name="Номер слайда 14"/>
          <p:cNvSpPr>
            <a:spLocks noGrp="1"/>
          </p:cNvSpPr>
          <p:nvPr>
            <p:ph type="sldNum" sz="quarter" idx="15"/>
          </p:nvPr>
        </p:nvSpPr>
        <p:spPr/>
        <p:txBody>
          <a:bodyPr/>
          <a:lstStyle>
            <a:lvl1pPr algn="ctr">
              <a:defRPr/>
            </a:lvl1pPr>
          </a:lstStyle>
          <a:p>
            <a:fld id="{6CDAC409-E77E-4B12-AFEA-DAA545EC0A6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DAC409-E77E-4B12-AFEA-DAA545EC0A6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DAC409-E77E-4B12-AFEA-DAA545EC0A6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6CDAC409-E77E-4B12-AFEA-DAA545EC0A6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DAC409-E77E-4B12-AFEA-DAA545EC0A6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DAC409-E77E-4B12-AFEA-DAA545EC0A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D366294-50AC-4FEF-9F06-F7D1ADB79DEE}" type="datetimeFigureOut">
              <a:rPr lang="ru-RU" smtClean="0"/>
              <a:pPr/>
              <a:t>17.03.2014</a:t>
            </a:fld>
            <a:endParaRPr lang="ru-RU"/>
          </a:p>
        </p:txBody>
      </p:sp>
      <p:sp>
        <p:nvSpPr>
          <p:cNvPr id="9" name="Номер слайда 8"/>
          <p:cNvSpPr>
            <a:spLocks noGrp="1"/>
          </p:cNvSpPr>
          <p:nvPr>
            <p:ph type="sldNum" sz="quarter" idx="15"/>
          </p:nvPr>
        </p:nvSpPr>
        <p:spPr/>
        <p:txBody>
          <a:bodyPr/>
          <a:lstStyle/>
          <a:p>
            <a:fld id="{6CDAC409-E77E-4B12-AFEA-DAA545EC0A6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D366294-50AC-4FEF-9F06-F7D1ADB79DEE}" type="datetimeFigureOut">
              <a:rPr lang="ru-RU" smtClean="0"/>
              <a:pPr/>
              <a:t>17.03.2014</a:t>
            </a:fld>
            <a:endParaRPr lang="ru-RU"/>
          </a:p>
        </p:txBody>
      </p:sp>
      <p:sp>
        <p:nvSpPr>
          <p:cNvPr id="9" name="Номер слайда 8"/>
          <p:cNvSpPr>
            <a:spLocks noGrp="1"/>
          </p:cNvSpPr>
          <p:nvPr>
            <p:ph type="sldNum" sz="quarter" idx="11"/>
          </p:nvPr>
        </p:nvSpPr>
        <p:spPr/>
        <p:txBody>
          <a:bodyPr/>
          <a:lstStyle/>
          <a:p>
            <a:fld id="{6CDAC409-E77E-4B12-AFEA-DAA545EC0A6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D366294-50AC-4FEF-9F06-F7D1ADB79DEE}" type="datetimeFigureOut">
              <a:rPr lang="ru-RU" smtClean="0"/>
              <a:pPr/>
              <a:t>17.03.2014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CDAC409-E77E-4B12-AFEA-DAA545EC0A6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6600" dirty="0" smtClean="0">
                <a:solidFill>
                  <a:srgbClr val="FF0000"/>
                </a:solidFill>
              </a:rPr>
              <a:t>История </a:t>
            </a:r>
            <a:br>
              <a:rPr lang="ru-RU" sz="6600" dirty="0" smtClean="0">
                <a:solidFill>
                  <a:srgbClr val="FF0000"/>
                </a:solidFill>
              </a:rPr>
            </a:br>
            <a:r>
              <a:rPr lang="ru-RU" sz="6600" dirty="0" smtClean="0">
                <a:solidFill>
                  <a:srgbClr val="FF0000"/>
                </a:solidFill>
              </a:rPr>
              <a:t>паралимпийских игр</a:t>
            </a:r>
            <a:endParaRPr lang="ru-RU" sz="6600" dirty="0">
              <a:solidFill>
                <a:srgbClr val="FF0000"/>
              </a:solidFill>
            </a:endParaRPr>
          </a:p>
        </p:txBody>
      </p:sp>
      <p:pic>
        <p:nvPicPr>
          <p:cNvPr id="35842" name="Picture 2" descr="http://www.bmsi.ru/_uf/image/Untitled-1%282%29.jpg"/>
          <p:cNvPicPr>
            <a:picLocks noChangeAspect="1" noChangeArrowheads="1"/>
          </p:cNvPicPr>
          <p:nvPr/>
        </p:nvPicPr>
        <p:blipFill>
          <a:blip r:embed="rId2" cstate="print"/>
          <a:srcRect/>
          <a:stretch>
            <a:fillRect/>
          </a:stretch>
        </p:blipFill>
        <p:spPr bwMode="auto">
          <a:xfrm>
            <a:off x="2857488" y="3857628"/>
            <a:ext cx="3587774" cy="25003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5595958"/>
          </a:xfrm>
        </p:spPr>
        <p:txBody>
          <a:bodyPr/>
          <a:lstStyle/>
          <a:p>
            <a:r>
              <a:rPr lang="ru-RU" dirty="0" smtClean="0">
                <a:solidFill>
                  <a:srgbClr val="FFFFFF"/>
                </a:solidFill>
              </a:rPr>
              <a:t>Первые Паралимпийские игры состоялись в Риме в </a:t>
            </a:r>
            <a:r>
              <a:rPr lang="ru-RU" u="sng" dirty="0" smtClean="0">
                <a:solidFill>
                  <a:srgbClr val="FFFFFF"/>
                </a:solidFill>
              </a:rPr>
              <a:t>1960 году</a:t>
            </a:r>
            <a:r>
              <a:rPr lang="ru-RU" dirty="0" smtClean="0">
                <a:solidFill>
                  <a:srgbClr val="FFFFFF"/>
                </a:solidFill>
              </a:rPr>
              <a:t>. Тогда самой многочисленной была делегация спортсменов Италии. Программа римских Игр включала восемь видов спорта, в том числе легкая атлетика, плавание, фехтование, баскетбол, стрельба из лука, настольный теннис. В соревнованиях участвовали спортсмены с повреждением спинного мозга.</a:t>
            </a:r>
            <a:endParaRPr lang="ru-RU" dirty="0">
              <a:solidFill>
                <a:srgbClr val="FFFFFF"/>
              </a:solidFill>
            </a:endParaRPr>
          </a:p>
        </p:txBody>
      </p:sp>
      <p:pic>
        <p:nvPicPr>
          <p:cNvPr id="47106" name="Picture 2" descr="http://www.bbc.co.uk/iplayer/images/episode/p00kcpsp_640_360.jpg"/>
          <p:cNvPicPr>
            <a:picLocks noChangeAspect="1" noChangeArrowheads="1"/>
          </p:cNvPicPr>
          <p:nvPr/>
        </p:nvPicPr>
        <p:blipFill>
          <a:blip r:embed="rId2" cstate="print"/>
          <a:srcRect/>
          <a:stretch>
            <a:fillRect/>
          </a:stretch>
        </p:blipFill>
        <p:spPr bwMode="auto">
          <a:xfrm>
            <a:off x="357158" y="3929066"/>
            <a:ext cx="4305300" cy="2419351"/>
          </a:xfrm>
          <a:prstGeom prst="rect">
            <a:avLst/>
          </a:prstGeom>
          <a:noFill/>
        </p:spPr>
      </p:pic>
      <p:pic>
        <p:nvPicPr>
          <p:cNvPr id="47108" name="Picture 4" descr="http://www.rezeptsport.ru/news_2011/data/upimages/15-03-2011_2345.jpg"/>
          <p:cNvPicPr>
            <a:picLocks noChangeAspect="1" noChangeArrowheads="1"/>
          </p:cNvPicPr>
          <p:nvPr/>
        </p:nvPicPr>
        <p:blipFill>
          <a:blip r:embed="rId3" cstate="print"/>
          <a:srcRect/>
          <a:stretch>
            <a:fillRect/>
          </a:stretch>
        </p:blipFill>
        <p:spPr bwMode="auto">
          <a:xfrm>
            <a:off x="4572000" y="4071942"/>
            <a:ext cx="4305300" cy="23383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500042"/>
            <a:ext cx="4900618" cy="5595958"/>
          </a:xfrm>
        </p:spPr>
        <p:txBody>
          <a:bodyPr>
            <a:normAutofit fontScale="92500"/>
          </a:bodyPr>
          <a:lstStyle/>
          <a:p>
            <a:r>
              <a:rPr lang="ru-RU" dirty="0" smtClean="0">
                <a:solidFill>
                  <a:srgbClr val="FFFFFF"/>
                </a:solidFill>
              </a:rPr>
              <a:t>Официальное название «Паралимпийские игры» появилось во время проведения II Паралимпиады 1964 года в Токио. В ней приняли участие 390 спортсменов из 22 стран. В программу Игр были включены новые виды спорта, в частности, езда на колясках, тяжелая атлетика и метание диска. На этих соревнованиях впервые использовалась паралимпийская атрибутика: флаг, гимн и символ Игр.</a:t>
            </a:r>
            <a:endParaRPr lang="ru-RU" dirty="0">
              <a:solidFill>
                <a:srgbClr val="FFFFFF"/>
              </a:solidFill>
            </a:endParaRPr>
          </a:p>
        </p:txBody>
      </p:sp>
      <p:pic>
        <p:nvPicPr>
          <p:cNvPr id="48130" name="Picture 2" descr="http://www.paralympic.org/sites/default/files/images/111226130624339_Tokyo_15_Credit%2BUnknown.related_150.jpg"/>
          <p:cNvPicPr>
            <a:picLocks noChangeAspect="1" noChangeArrowheads="1"/>
          </p:cNvPicPr>
          <p:nvPr/>
        </p:nvPicPr>
        <p:blipFill>
          <a:blip r:embed="rId2" cstate="print"/>
          <a:srcRect/>
          <a:stretch>
            <a:fillRect/>
          </a:stretch>
        </p:blipFill>
        <p:spPr bwMode="auto">
          <a:xfrm>
            <a:off x="5643570" y="285728"/>
            <a:ext cx="2571768" cy="3634356"/>
          </a:xfrm>
          <a:prstGeom prst="rect">
            <a:avLst/>
          </a:prstGeom>
          <a:noFill/>
        </p:spPr>
      </p:pic>
      <p:pic>
        <p:nvPicPr>
          <p:cNvPr id="48132" name="Picture 4" descr="http://www.athletics.by/i/photo/LONDON%202012%20COUNT/5.jpg"/>
          <p:cNvPicPr>
            <a:picLocks noChangeAspect="1" noChangeArrowheads="1"/>
          </p:cNvPicPr>
          <p:nvPr/>
        </p:nvPicPr>
        <p:blipFill>
          <a:blip r:embed="rId3" cstate="print"/>
          <a:srcRect/>
          <a:stretch>
            <a:fillRect/>
          </a:stretch>
        </p:blipFill>
        <p:spPr bwMode="auto">
          <a:xfrm>
            <a:off x="5286380" y="3929066"/>
            <a:ext cx="3505582" cy="25050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Флаг, символ  Игр</a:t>
            </a:r>
            <a:endParaRPr lang="ru-RU" dirty="0"/>
          </a:p>
        </p:txBody>
      </p:sp>
      <p:pic>
        <p:nvPicPr>
          <p:cNvPr id="49154" name="Picture 2" descr="http://upload.wikimedia.org/wikipedia/commons/5/53/Paralympic_flag.png"/>
          <p:cNvPicPr>
            <a:picLocks noChangeAspect="1" noChangeArrowheads="1"/>
          </p:cNvPicPr>
          <p:nvPr/>
        </p:nvPicPr>
        <p:blipFill>
          <a:blip r:embed="rId2" cstate="print"/>
          <a:srcRect/>
          <a:stretch>
            <a:fillRect/>
          </a:stretch>
        </p:blipFill>
        <p:spPr bwMode="auto">
          <a:xfrm>
            <a:off x="3929058" y="1785926"/>
            <a:ext cx="4857784" cy="3224193"/>
          </a:xfrm>
          <a:prstGeom prst="rect">
            <a:avLst/>
          </a:prstGeom>
          <a:noFill/>
        </p:spPr>
      </p:pic>
      <p:pic>
        <p:nvPicPr>
          <p:cNvPr id="49156" name="Picture 4" descr="http://img1.1tv.ru/imgsize460x345/PR20100326113501.GIF"/>
          <p:cNvPicPr>
            <a:picLocks noChangeAspect="1" noChangeArrowheads="1"/>
          </p:cNvPicPr>
          <p:nvPr/>
        </p:nvPicPr>
        <p:blipFill>
          <a:blip r:embed="rId3" cstate="print"/>
          <a:srcRect/>
          <a:stretch>
            <a:fillRect/>
          </a:stretch>
        </p:blipFill>
        <p:spPr bwMode="auto">
          <a:xfrm>
            <a:off x="428596" y="3357562"/>
            <a:ext cx="4019548" cy="301466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28604"/>
            <a:ext cx="8229600" cy="3357586"/>
          </a:xfrm>
        </p:spPr>
        <p:txBody>
          <a:bodyPr>
            <a:normAutofit fontScale="92500" lnSpcReduction="10000"/>
          </a:bodyPr>
          <a:lstStyle/>
          <a:p>
            <a:r>
              <a:rPr lang="ru-RU" dirty="0" smtClean="0">
                <a:solidFill>
                  <a:srgbClr val="FFFFFF"/>
                </a:solidFill>
              </a:rPr>
              <a:t>Зимние Паралимпийские игры проводятся с 1976 года. Впервые они состоялись в городе Эрншёльдсвик (Швеция). Соревнования для спортсменов с ампутированными конечностями и нарушениями зрения были организованы на треке и в поле. Там же впервые прошли соревнования по гонкам на санях. </a:t>
            </a:r>
          </a:p>
          <a:p>
            <a:r>
              <a:rPr lang="ru-RU" dirty="0" smtClean="0">
                <a:solidFill>
                  <a:srgbClr val="FFFFFF"/>
                </a:solidFill>
              </a:rPr>
              <a:t>Россия впервые приняла участие в Паралимпийских играх </a:t>
            </a:r>
          </a:p>
          <a:p>
            <a:r>
              <a:rPr lang="ru-RU" dirty="0" smtClean="0">
                <a:solidFill>
                  <a:srgbClr val="FFFFFF"/>
                </a:solidFill>
              </a:rPr>
              <a:t>в </a:t>
            </a:r>
            <a:r>
              <a:rPr lang="ru-RU" u="sng" dirty="0" smtClean="0">
                <a:solidFill>
                  <a:srgbClr val="FFFFFF"/>
                </a:solidFill>
              </a:rPr>
              <a:t>1988</a:t>
            </a:r>
            <a:r>
              <a:rPr lang="ru-RU" dirty="0" smtClean="0">
                <a:solidFill>
                  <a:srgbClr val="FFFFFF"/>
                </a:solidFill>
              </a:rPr>
              <a:t> году в Сеуле.</a:t>
            </a:r>
            <a:endParaRPr lang="ru-RU" dirty="0">
              <a:solidFill>
                <a:srgbClr val="FFFFFF"/>
              </a:solidFill>
            </a:endParaRPr>
          </a:p>
        </p:txBody>
      </p:sp>
      <p:pic>
        <p:nvPicPr>
          <p:cNvPr id="50178" name="Picture 2" descr="http://www.smsport.ru/image/tolma4ev/history/team.jpg"/>
          <p:cNvPicPr>
            <a:picLocks noChangeAspect="1" noChangeArrowheads="1"/>
          </p:cNvPicPr>
          <p:nvPr/>
        </p:nvPicPr>
        <p:blipFill>
          <a:blip r:embed="rId2" cstate="print"/>
          <a:srcRect/>
          <a:stretch>
            <a:fillRect/>
          </a:stretch>
        </p:blipFill>
        <p:spPr bwMode="auto">
          <a:xfrm>
            <a:off x="3786182" y="3357562"/>
            <a:ext cx="5091118" cy="321010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6643734"/>
          </a:xfrm>
        </p:spPr>
        <p:txBody>
          <a:bodyPr>
            <a:normAutofit/>
          </a:bodyPr>
          <a:lstStyle/>
          <a:p>
            <a:r>
              <a:rPr lang="ru-RU" sz="5400" dirty="0" smtClean="0">
                <a:solidFill>
                  <a:srgbClr val="FFFFFF"/>
                </a:solidFill>
              </a:rPr>
              <a:t>Паралимпийские виды: </a:t>
            </a:r>
            <a:r>
              <a:rPr lang="ru-RU" dirty="0" smtClean="0">
                <a:solidFill>
                  <a:srgbClr val="FFFFFF"/>
                </a:solidFill>
              </a:rPr>
              <a:t>тяжелая атлетика (пауэрлифтинг), легкая атлетика, плавание, дзюдо (среди слабовидящие спортсменов), пулевая стрельба, стрельба из лука, конный спорт, велосипедный спорт, теннис колясочников, настольный теннис, колясочный баскетбол, сидячий волейбол, голбол, футбол 5х5 (для слепых), футбол 7х7 (с поражением опорно-двигательного аппарата) и ДЦП (детским церебральным параличом), фехтование, регби колясочников, бочче, парусный спорт, адаптивная гребля.</a:t>
            </a:r>
            <a:endParaRPr lang="ru-RU"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57298"/>
            <a:ext cx="5472122" cy="4738702"/>
          </a:xfrm>
        </p:spPr>
        <p:txBody>
          <a:bodyPr>
            <a:normAutofit fontScale="92500" lnSpcReduction="20000"/>
          </a:bodyPr>
          <a:lstStyle/>
          <a:p>
            <a:r>
              <a:rPr lang="ru-RU" dirty="0" smtClean="0">
                <a:solidFill>
                  <a:srgbClr val="FFFFFF"/>
                </a:solidFill>
              </a:rPr>
              <a:t>в игре принимают участие слепые люди – две команды по три игрока. Игра происходит в спортивном зале, на полу которого нанесена разметка в виде прямоугольной площадки, разделенная на две половины центральной линией. В обоих концах площадки находятся ворота. Игра осуществляется озвученным мячом (внутри находится колокольчик). Цель игры – закатить мяч за линию ворот защищающейся команды, в то время как она пытается помешать.</a:t>
            </a:r>
            <a:endParaRPr lang="ru-RU" dirty="0">
              <a:solidFill>
                <a:srgbClr val="FFFFFF"/>
              </a:solidFill>
            </a:endParaRPr>
          </a:p>
        </p:txBody>
      </p:sp>
      <p:sp>
        <p:nvSpPr>
          <p:cNvPr id="3" name="Заголовок 2"/>
          <p:cNvSpPr>
            <a:spLocks noGrp="1"/>
          </p:cNvSpPr>
          <p:nvPr>
            <p:ph type="title"/>
          </p:nvPr>
        </p:nvSpPr>
        <p:spPr>
          <a:xfrm>
            <a:off x="457200" y="152400"/>
            <a:ext cx="3114668" cy="1219200"/>
          </a:xfrm>
        </p:spPr>
        <p:txBody>
          <a:bodyPr/>
          <a:lstStyle/>
          <a:p>
            <a:r>
              <a:rPr lang="ru-RU" dirty="0" smtClean="0">
                <a:solidFill>
                  <a:srgbClr val="FF0000"/>
                </a:solidFill>
              </a:rPr>
              <a:t>Голбол</a:t>
            </a:r>
            <a:endParaRPr lang="ru-RU" dirty="0">
              <a:solidFill>
                <a:srgbClr val="FF0000"/>
              </a:solidFill>
            </a:endParaRPr>
          </a:p>
        </p:txBody>
      </p:sp>
      <p:pic>
        <p:nvPicPr>
          <p:cNvPr id="51202" name="Picture 2" descr="http://assets1.lookatme.ru/assets/article_image-image/ea/99/87673/article_image-image-article.jpg"/>
          <p:cNvPicPr>
            <a:picLocks noChangeAspect="1" noChangeArrowheads="1"/>
          </p:cNvPicPr>
          <p:nvPr/>
        </p:nvPicPr>
        <p:blipFill>
          <a:blip r:embed="rId2" cstate="print"/>
          <a:srcRect/>
          <a:stretch>
            <a:fillRect/>
          </a:stretch>
        </p:blipFill>
        <p:spPr bwMode="auto">
          <a:xfrm>
            <a:off x="5929322" y="500042"/>
            <a:ext cx="2857500" cy="285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071546"/>
            <a:ext cx="8472518" cy="2357454"/>
          </a:xfrm>
        </p:spPr>
        <p:txBody>
          <a:bodyPr>
            <a:normAutofit fontScale="92500" lnSpcReduction="20000"/>
          </a:bodyPr>
          <a:lstStyle/>
          <a:p>
            <a:r>
              <a:rPr lang="ru-RU" dirty="0" smtClean="0">
                <a:solidFill>
                  <a:srgbClr val="FFFFFF"/>
                </a:solidFill>
              </a:rPr>
              <a:t>спортивная игра на точность, принадлежащая к семье игр с мячом, близкая к боулингу, имеющих общие истоки в античных играх, распространенных на территории Римской империи Для участия в соревнованиях по бочче допускаются спортсмены, вынужденные передвигаться в коляске, что обусловлено наличием тяжелой формы ДЦП или других неврологических заболеваний</a:t>
            </a:r>
            <a:r>
              <a:rPr lang="ru-RU" dirty="0" smtClean="0"/>
              <a:t>..</a:t>
            </a:r>
            <a:endParaRPr lang="ru-RU" dirty="0"/>
          </a:p>
        </p:txBody>
      </p:sp>
      <p:sp>
        <p:nvSpPr>
          <p:cNvPr id="3" name="Заголовок 2"/>
          <p:cNvSpPr>
            <a:spLocks noGrp="1"/>
          </p:cNvSpPr>
          <p:nvPr>
            <p:ph type="title"/>
          </p:nvPr>
        </p:nvSpPr>
        <p:spPr>
          <a:xfrm>
            <a:off x="457200" y="152400"/>
            <a:ext cx="8229600" cy="919146"/>
          </a:xfrm>
        </p:spPr>
        <p:txBody>
          <a:bodyPr/>
          <a:lstStyle/>
          <a:p>
            <a:r>
              <a:rPr lang="ru-RU" dirty="0" smtClean="0">
                <a:solidFill>
                  <a:srgbClr val="FF0000"/>
                </a:solidFill>
              </a:rPr>
              <a:t>Бочче </a:t>
            </a:r>
            <a:endParaRPr lang="ru-RU" dirty="0">
              <a:solidFill>
                <a:srgbClr val="FF0000"/>
              </a:solidFill>
            </a:endParaRPr>
          </a:p>
        </p:txBody>
      </p:sp>
      <p:pic>
        <p:nvPicPr>
          <p:cNvPr id="53250" name="Picture 2" descr="http://img01.beijing2008.cn/20080912/Img214598914.jpg"/>
          <p:cNvPicPr>
            <a:picLocks noChangeAspect="1" noChangeArrowheads="1"/>
          </p:cNvPicPr>
          <p:nvPr/>
        </p:nvPicPr>
        <p:blipFill>
          <a:blip r:embed="rId2" cstate="print"/>
          <a:srcRect/>
          <a:stretch>
            <a:fillRect/>
          </a:stretch>
        </p:blipFill>
        <p:spPr bwMode="auto">
          <a:xfrm>
            <a:off x="1857356" y="3429000"/>
            <a:ext cx="5143536" cy="31432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5595958"/>
          </a:xfrm>
        </p:spPr>
        <p:txBody>
          <a:bodyPr>
            <a:normAutofit/>
          </a:bodyPr>
          <a:lstStyle/>
          <a:p>
            <a:pPr algn="ctr"/>
            <a:r>
              <a:rPr lang="ru-RU" b="1" dirty="0" smtClean="0">
                <a:solidFill>
                  <a:srgbClr val="FFFFFF"/>
                </a:solidFill>
              </a:rPr>
              <a:t> </a:t>
            </a:r>
            <a:r>
              <a:rPr lang="ru-RU" b="1" i="1" dirty="0" smtClean="0">
                <a:solidFill>
                  <a:srgbClr val="FFFFFF"/>
                </a:solidFill>
              </a:rPr>
              <a:t> </a:t>
            </a:r>
            <a:r>
              <a:rPr lang="ru-RU" sz="2800" b="1" dirty="0" err="1" smtClean="0">
                <a:solidFill>
                  <a:schemeClr val="accent3">
                    <a:lumMod val="20000"/>
                    <a:lumOff val="80000"/>
                  </a:schemeClr>
                </a:solidFill>
              </a:rPr>
              <a:t>Паралимпиада</a:t>
            </a:r>
            <a:r>
              <a:rPr lang="ru-RU" sz="2800" b="1" dirty="0" smtClean="0">
                <a:solidFill>
                  <a:schemeClr val="accent3">
                    <a:lumMod val="20000"/>
                    <a:lumOff val="80000"/>
                  </a:schemeClr>
                </a:solidFill>
              </a:rPr>
              <a:t> 2014 завершилась в Сочи 16 марта. Сборная России одержала убедительную победу в общекомандном медальном зачете, </a:t>
            </a:r>
            <a:r>
              <a:rPr lang="ru-RU" sz="2800" b="1" i="1" dirty="0" smtClean="0">
                <a:solidFill>
                  <a:schemeClr val="accent3">
                    <a:lumMod val="20000"/>
                    <a:lumOff val="80000"/>
                  </a:schemeClr>
                </a:solidFill>
              </a:rPr>
              <a:t>завоевав 80 медалей</a:t>
            </a:r>
            <a:r>
              <a:rPr lang="ru-RU" sz="2800" b="1" dirty="0" smtClean="0">
                <a:solidFill>
                  <a:schemeClr val="accent3">
                    <a:lumMod val="20000"/>
                    <a:lumOff val="80000"/>
                  </a:schemeClr>
                </a:solidFill>
              </a:rPr>
              <a:t>, </a:t>
            </a:r>
            <a:r>
              <a:rPr lang="ru-RU" sz="2800" b="1" dirty="0" smtClean="0">
                <a:solidFill>
                  <a:schemeClr val="accent6">
                    <a:lumMod val="60000"/>
                    <a:lumOff val="40000"/>
                  </a:schemeClr>
                </a:solidFill>
              </a:rPr>
              <a:t>30 из которых – золотые</a:t>
            </a:r>
            <a:r>
              <a:rPr lang="ru-RU" sz="2800" b="1" dirty="0" smtClean="0">
                <a:solidFill>
                  <a:schemeClr val="accent3">
                    <a:lumMod val="20000"/>
                    <a:lumOff val="80000"/>
                  </a:schemeClr>
                </a:solidFill>
              </a:rPr>
              <a:t>. В итоговой таблице </a:t>
            </a:r>
            <a:r>
              <a:rPr lang="ru-RU" sz="2800" b="1" dirty="0" err="1" smtClean="0">
                <a:solidFill>
                  <a:schemeClr val="accent3">
                    <a:lumMod val="20000"/>
                    <a:lumOff val="80000"/>
                  </a:schemeClr>
                </a:solidFill>
              </a:rPr>
              <a:t>Паралимпиады</a:t>
            </a:r>
            <a:r>
              <a:rPr lang="ru-RU" sz="2800" b="1" dirty="0" smtClean="0">
                <a:solidFill>
                  <a:schemeClr val="accent3">
                    <a:lumMod val="20000"/>
                    <a:lumOff val="80000"/>
                  </a:schemeClr>
                </a:solidFill>
              </a:rPr>
              <a:t> сборная России заняла первое место, второе место у сборной Германии, третьими финишировали канадцы, отодвинув сборную Украины на четвертую строчку общекомандного зачета зимних </a:t>
            </a:r>
            <a:r>
              <a:rPr lang="ru-RU" sz="2800" b="1" dirty="0" err="1" smtClean="0">
                <a:solidFill>
                  <a:schemeClr val="accent3">
                    <a:lumMod val="20000"/>
                    <a:lumOff val="80000"/>
                  </a:schemeClr>
                </a:solidFill>
              </a:rPr>
              <a:t>паралимпийских</a:t>
            </a:r>
            <a:r>
              <a:rPr lang="ru-RU" sz="2800" b="1" dirty="0" smtClean="0">
                <a:solidFill>
                  <a:schemeClr val="accent3">
                    <a:lumMod val="20000"/>
                    <a:lumOff val="80000"/>
                  </a:schemeClr>
                </a:solidFill>
              </a:rPr>
              <a:t> игр </a:t>
            </a:r>
            <a:r>
              <a:rPr lang="ru-RU" sz="2800" dirty="0" smtClean="0">
                <a:solidFill>
                  <a:srgbClr val="FFFFFF"/>
                </a:solidFill>
              </a:rPr>
              <a:t/>
            </a:r>
            <a:br>
              <a:rPr lang="ru-RU" sz="2800" dirty="0" smtClean="0">
                <a:solidFill>
                  <a:srgbClr val="FFFFFF"/>
                </a:solidFill>
              </a:rPr>
            </a:br>
            <a:endParaRPr lang="ru-RU" sz="2800"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solidFill>
                  <a:srgbClr val="FF0000"/>
                </a:solidFill>
              </a:rPr>
              <a:t>Мы гордимся этими спортсменами! Спортсменами  с большой буквы! </a:t>
            </a:r>
            <a:endParaRPr lang="ru-RU" dirty="0">
              <a:solidFill>
                <a:srgbClr val="FF0000"/>
              </a:solidFill>
            </a:endParaRPr>
          </a:p>
        </p:txBody>
      </p:sp>
      <p:pic>
        <p:nvPicPr>
          <p:cNvPr id="55298" name="Picture 2" descr="http://www.shurum-burum.ru/data/x/i/l7k/l7kc0n83k8g2.jpg"/>
          <p:cNvPicPr>
            <a:picLocks noChangeAspect="1" noChangeArrowheads="1"/>
          </p:cNvPicPr>
          <p:nvPr/>
        </p:nvPicPr>
        <p:blipFill>
          <a:blip r:embed="rId2" cstate="print"/>
          <a:srcRect/>
          <a:stretch>
            <a:fillRect/>
          </a:stretch>
        </p:blipFill>
        <p:spPr bwMode="auto">
          <a:xfrm>
            <a:off x="2143108" y="4143380"/>
            <a:ext cx="4305300" cy="2419351"/>
          </a:xfrm>
          <a:prstGeom prst="rect">
            <a:avLst/>
          </a:prstGeom>
          <a:noFill/>
        </p:spPr>
      </p:pic>
      <p:pic>
        <p:nvPicPr>
          <p:cNvPr id="55300" name="Picture 4" descr="http://spb.ria.ru/images/49952/02/499520214.jpg"/>
          <p:cNvPicPr>
            <a:picLocks noChangeAspect="1" noChangeArrowheads="1"/>
          </p:cNvPicPr>
          <p:nvPr/>
        </p:nvPicPr>
        <p:blipFill>
          <a:blip r:embed="rId3" cstate="print"/>
          <a:srcRect/>
          <a:stretch>
            <a:fillRect/>
          </a:stretch>
        </p:blipFill>
        <p:spPr bwMode="auto">
          <a:xfrm>
            <a:off x="428596" y="1714488"/>
            <a:ext cx="4305300" cy="2438400"/>
          </a:xfrm>
          <a:prstGeom prst="rect">
            <a:avLst/>
          </a:prstGeom>
          <a:noFill/>
        </p:spPr>
      </p:pic>
      <p:pic>
        <p:nvPicPr>
          <p:cNvPr id="55302" name="Picture 6" descr="http://img-fotki.yandex.ru/get/6411/53689515.7/0_67f7f_e10f6c94_L"/>
          <p:cNvPicPr>
            <a:picLocks noChangeAspect="1" noChangeArrowheads="1"/>
          </p:cNvPicPr>
          <p:nvPr/>
        </p:nvPicPr>
        <p:blipFill>
          <a:blip r:embed="rId4" cstate="print"/>
          <a:srcRect/>
          <a:stretch>
            <a:fillRect/>
          </a:stretch>
        </p:blipFill>
        <p:spPr bwMode="auto">
          <a:xfrm>
            <a:off x="6143636" y="1428736"/>
            <a:ext cx="2562225" cy="38576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72066" y="1524000"/>
            <a:ext cx="3714776" cy="2547942"/>
          </a:xfrm>
        </p:spPr>
        <p:txBody>
          <a:bodyPr>
            <a:normAutofit/>
          </a:bodyPr>
          <a:lstStyle/>
          <a:p>
            <a:pPr algn="r">
              <a:buNone/>
            </a:pPr>
            <a:r>
              <a:rPr lang="ru-RU" dirty="0" smtClean="0"/>
              <a:t>Выполнила </a:t>
            </a:r>
          </a:p>
          <a:p>
            <a:pPr algn="r">
              <a:buNone/>
            </a:pPr>
            <a:r>
              <a:rPr lang="ru-RU" dirty="0" smtClean="0"/>
              <a:t>учитель математики </a:t>
            </a:r>
          </a:p>
          <a:p>
            <a:pPr algn="r">
              <a:buNone/>
            </a:pPr>
            <a:r>
              <a:rPr lang="ru-RU" dirty="0" smtClean="0"/>
              <a:t>и физики </a:t>
            </a:r>
          </a:p>
          <a:p>
            <a:pPr algn="r">
              <a:buNone/>
            </a:pPr>
            <a:r>
              <a:rPr lang="ru-RU" dirty="0" smtClean="0"/>
              <a:t>МБОУ  «ООШ № 98»</a:t>
            </a:r>
          </a:p>
          <a:p>
            <a:pPr algn="r">
              <a:buNone/>
            </a:pPr>
            <a:r>
              <a:rPr lang="ru-RU" dirty="0" smtClean="0"/>
              <a:t>Доманова Н.С. </a:t>
            </a:r>
            <a:endParaRPr lang="ru-RU" dirty="0"/>
          </a:p>
        </p:txBody>
      </p:sp>
      <p:sp>
        <p:nvSpPr>
          <p:cNvPr id="3" name="Заголовок 2"/>
          <p:cNvSpPr>
            <a:spLocks noGrp="1"/>
          </p:cNvSpPr>
          <p:nvPr>
            <p:ph type="title"/>
          </p:nvPr>
        </p:nvSpPr>
        <p:spPr/>
        <p:txBody>
          <a:bodyPr/>
          <a:lstStyle/>
          <a:p>
            <a:r>
              <a:rPr lang="ru-RU" dirty="0" smtClean="0"/>
              <a:t>Спасибо за внимание. </a:t>
            </a:r>
            <a:endParaRPr lang="ru-RU" dirty="0"/>
          </a:p>
        </p:txBody>
      </p:sp>
      <p:pic>
        <p:nvPicPr>
          <p:cNvPr id="56322" name="Picture 2" descr="http://img.beta.rian.ru/images/33175/97/331759786.jpg"/>
          <p:cNvPicPr>
            <a:picLocks noChangeAspect="1" noChangeArrowheads="1"/>
          </p:cNvPicPr>
          <p:nvPr/>
        </p:nvPicPr>
        <p:blipFill>
          <a:blip r:embed="rId2" cstate="print"/>
          <a:srcRect/>
          <a:stretch>
            <a:fillRect/>
          </a:stretch>
        </p:blipFill>
        <p:spPr bwMode="auto">
          <a:xfrm>
            <a:off x="857224" y="2357430"/>
            <a:ext cx="4305300" cy="37528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2357454"/>
          </a:xfrm>
        </p:spPr>
        <p:txBody>
          <a:bodyPr>
            <a:noAutofit/>
          </a:bodyPr>
          <a:lstStyle/>
          <a:p>
            <a:r>
              <a:rPr lang="ru-RU" sz="3200" u="sng" dirty="0" smtClean="0">
                <a:solidFill>
                  <a:srgbClr val="FFFFFF"/>
                </a:solidFill>
              </a:rPr>
              <a:t>Паралимпийские игры </a:t>
            </a:r>
            <a:r>
              <a:rPr lang="ru-RU" sz="3200" dirty="0" smtClean="0">
                <a:solidFill>
                  <a:srgbClr val="FFFFFF"/>
                </a:solidFill>
              </a:rPr>
              <a:t>- это стремление цивилизации встроить людей с ограниченными возможностями в здоровое общество. </a:t>
            </a:r>
            <a:endParaRPr lang="ru-RU" sz="3200" dirty="0">
              <a:solidFill>
                <a:srgbClr val="FFFFFF"/>
              </a:solidFill>
            </a:endParaRPr>
          </a:p>
        </p:txBody>
      </p:sp>
      <p:pic>
        <p:nvPicPr>
          <p:cNvPr id="38914" name="Picture 2" descr="http://bigpicture.ru/wp-content/uploads/2009/07/bs1600003.jpg"/>
          <p:cNvPicPr>
            <a:picLocks noChangeAspect="1" noChangeArrowheads="1"/>
          </p:cNvPicPr>
          <p:nvPr/>
        </p:nvPicPr>
        <p:blipFill>
          <a:blip r:embed="rId2" cstate="print"/>
          <a:srcRect/>
          <a:stretch>
            <a:fillRect/>
          </a:stretch>
        </p:blipFill>
        <p:spPr bwMode="auto">
          <a:xfrm>
            <a:off x="4500562" y="2571744"/>
            <a:ext cx="4305300" cy="2428875"/>
          </a:xfrm>
          <a:prstGeom prst="rect">
            <a:avLst/>
          </a:prstGeom>
          <a:noFill/>
        </p:spPr>
      </p:pic>
      <p:pic>
        <p:nvPicPr>
          <p:cNvPr id="38916" name="Picture 4" descr="http://www.paralimpics.ru/wp-content/uploads/tenis.jpg"/>
          <p:cNvPicPr>
            <a:picLocks noChangeAspect="1" noChangeArrowheads="1"/>
          </p:cNvPicPr>
          <p:nvPr/>
        </p:nvPicPr>
        <p:blipFill>
          <a:blip r:embed="rId3" cstate="print"/>
          <a:srcRect/>
          <a:stretch>
            <a:fillRect/>
          </a:stretch>
        </p:blipFill>
        <p:spPr bwMode="auto">
          <a:xfrm>
            <a:off x="500034" y="3214686"/>
            <a:ext cx="4071966" cy="308112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500042"/>
            <a:ext cx="8643966" cy="5595958"/>
          </a:xfrm>
        </p:spPr>
        <p:txBody>
          <a:bodyPr>
            <a:normAutofit/>
          </a:bodyPr>
          <a:lstStyle/>
          <a:p>
            <a:r>
              <a:rPr lang="ru-RU" sz="3200" dirty="0" smtClean="0">
                <a:solidFill>
                  <a:srgbClr val="FFFFFF"/>
                </a:solidFill>
              </a:rPr>
              <a:t>Паралимпийские игры — международные спортивные соревнования для инвалидов, традиционно проводятся раз в четыре года после главных Олимпийских игр, а начиная с 1992 — в тех же городах; в 2001 эта практика закреплена соглашением между МОК и Международным паралимпийским комитетом (МПК). Летние паралимпийские игры проводятся с 1960 года, а зимние паралимпийские игры —</a:t>
            </a:r>
          </a:p>
          <a:p>
            <a:r>
              <a:rPr lang="ru-RU" sz="3200" dirty="0" smtClean="0">
                <a:solidFill>
                  <a:srgbClr val="FFFFFF"/>
                </a:solidFill>
              </a:rPr>
              <a:t> с 1976 года. </a:t>
            </a:r>
            <a:endParaRPr lang="ru-RU" sz="3200" dirty="0">
              <a:solidFill>
                <a:srgbClr val="FFFFFF"/>
              </a:solidFill>
            </a:endParaRPr>
          </a:p>
        </p:txBody>
      </p:sp>
      <p:pic>
        <p:nvPicPr>
          <p:cNvPr id="39938" name="Picture 2" descr="http://www.radiorus.ru/p/m_238968.jpg"/>
          <p:cNvPicPr>
            <a:picLocks noChangeAspect="1" noChangeArrowheads="1"/>
          </p:cNvPicPr>
          <p:nvPr/>
        </p:nvPicPr>
        <p:blipFill>
          <a:blip r:embed="rId2" cstate="print"/>
          <a:srcRect/>
          <a:stretch>
            <a:fillRect/>
          </a:stretch>
        </p:blipFill>
        <p:spPr bwMode="auto">
          <a:xfrm>
            <a:off x="6643702" y="5000636"/>
            <a:ext cx="2133600"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28604"/>
            <a:ext cx="8229600" cy="1571636"/>
          </a:xfrm>
        </p:spPr>
        <p:txBody>
          <a:bodyPr/>
          <a:lstStyle/>
          <a:p>
            <a:pPr>
              <a:buNone/>
            </a:pPr>
            <a:r>
              <a:rPr lang="ru-RU" dirty="0" smtClean="0">
                <a:solidFill>
                  <a:srgbClr val="FFFFFF"/>
                </a:solidFill>
              </a:rPr>
              <a:t>   В Паралимпийском движении существует шесть групп инвалидности: </a:t>
            </a:r>
          </a:p>
          <a:p>
            <a:r>
              <a:rPr lang="ru-RU" dirty="0" smtClean="0">
                <a:solidFill>
                  <a:srgbClr val="FFFFFF"/>
                </a:solidFill>
              </a:rPr>
              <a:t>спортсмены с ампутированными конечностями,</a:t>
            </a:r>
          </a:p>
          <a:p>
            <a:pPr>
              <a:buNone/>
            </a:pPr>
            <a:endParaRPr lang="ru-RU" dirty="0">
              <a:solidFill>
                <a:srgbClr val="FFFFFF"/>
              </a:solidFill>
            </a:endParaRPr>
          </a:p>
        </p:txBody>
      </p:sp>
      <p:pic>
        <p:nvPicPr>
          <p:cNvPr id="40962" name="Picture 2" descr="http://euromednews.ru/wp-content/uploads/2011/12/i_1.jpg"/>
          <p:cNvPicPr>
            <a:picLocks noChangeAspect="1" noChangeArrowheads="1"/>
          </p:cNvPicPr>
          <p:nvPr/>
        </p:nvPicPr>
        <p:blipFill>
          <a:blip r:embed="rId2" cstate="print"/>
          <a:srcRect/>
          <a:stretch>
            <a:fillRect/>
          </a:stretch>
        </p:blipFill>
        <p:spPr bwMode="auto">
          <a:xfrm>
            <a:off x="1714480" y="2357430"/>
            <a:ext cx="5715040" cy="38311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yahooeu.ru/uploads/posts/08/09/03/19/yahooeu_ru_23.jpg"/>
          <p:cNvPicPr>
            <a:picLocks noChangeAspect="1" noChangeArrowheads="1"/>
          </p:cNvPicPr>
          <p:nvPr/>
        </p:nvPicPr>
        <p:blipFill>
          <a:blip r:embed="rId2" cstate="print"/>
          <a:srcRect/>
          <a:stretch>
            <a:fillRect/>
          </a:stretch>
        </p:blipFill>
        <p:spPr bwMode="auto">
          <a:xfrm>
            <a:off x="1285852" y="642918"/>
            <a:ext cx="6357982" cy="4177701"/>
          </a:xfrm>
          <a:prstGeom prst="rect">
            <a:avLst/>
          </a:prstGeom>
          <a:noFill/>
        </p:spPr>
      </p:pic>
      <p:sp>
        <p:nvSpPr>
          <p:cNvPr id="6" name="Заголовок 2"/>
          <p:cNvSpPr>
            <a:spLocks noGrp="1"/>
          </p:cNvSpPr>
          <p:nvPr>
            <p:ph idx="1"/>
          </p:nvPr>
        </p:nvSpPr>
        <p:spPr>
          <a:xfrm>
            <a:off x="457200" y="5286388"/>
            <a:ext cx="6186502" cy="1571612"/>
          </a:xfrm>
        </p:spPr>
        <p:txBody>
          <a:bodyPr>
            <a:normAutofit/>
          </a:bodyPr>
          <a:lstStyle/>
          <a:p>
            <a:r>
              <a:rPr lang="ru-RU" sz="3600" dirty="0" smtClean="0">
                <a:solidFill>
                  <a:srgbClr val="FFFFFF"/>
                </a:solidFill>
              </a:rPr>
              <a:t>с церебральном параличом</a:t>
            </a: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FFFFFF"/>
                </a:solidFill>
              </a:rPr>
              <a:t> с нарушениями интеллекта</a:t>
            </a:r>
            <a:endParaRPr lang="ru-RU" dirty="0"/>
          </a:p>
        </p:txBody>
      </p:sp>
      <p:pic>
        <p:nvPicPr>
          <p:cNvPr id="41986" name="Picture 2" descr="http://relaxic.net/wp-content/uploads/2012/09/Paralympic-Games_00015.jpg"/>
          <p:cNvPicPr>
            <a:picLocks noChangeAspect="1" noChangeArrowheads="1"/>
          </p:cNvPicPr>
          <p:nvPr/>
        </p:nvPicPr>
        <p:blipFill>
          <a:blip r:embed="rId2" cstate="print"/>
          <a:srcRect/>
          <a:stretch>
            <a:fillRect/>
          </a:stretch>
        </p:blipFill>
        <p:spPr bwMode="auto">
          <a:xfrm>
            <a:off x="1142976" y="1928802"/>
            <a:ext cx="6643734" cy="443895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1"/>
          <p:cNvSpPr>
            <a:spLocks noGrp="1"/>
          </p:cNvSpPr>
          <p:nvPr>
            <p:ph type="title"/>
          </p:nvPr>
        </p:nvSpPr>
        <p:spPr/>
        <p:txBody>
          <a:bodyPr/>
          <a:lstStyle/>
          <a:p>
            <a:r>
              <a:rPr lang="ru-RU" dirty="0" smtClean="0">
                <a:solidFill>
                  <a:srgbClr val="FFFFFF"/>
                </a:solidFill>
              </a:rPr>
              <a:t>с нарушениями зрения</a:t>
            </a:r>
            <a:endParaRPr lang="ru-RU" dirty="0"/>
          </a:p>
        </p:txBody>
      </p:sp>
      <p:pic>
        <p:nvPicPr>
          <p:cNvPr id="5" name="Picture 6" descr="http://static.newsland.ru/news_galleries/296/296709_4.jpg"/>
          <p:cNvPicPr>
            <a:picLocks noChangeAspect="1" noChangeArrowheads="1"/>
          </p:cNvPicPr>
          <p:nvPr/>
        </p:nvPicPr>
        <p:blipFill>
          <a:blip r:embed="rId2" cstate="print"/>
          <a:srcRect/>
          <a:stretch>
            <a:fillRect/>
          </a:stretch>
        </p:blipFill>
        <p:spPr bwMode="auto">
          <a:xfrm>
            <a:off x="642910" y="1628983"/>
            <a:ext cx="7286676" cy="459447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FFFFFF"/>
                </a:solidFill>
              </a:rPr>
              <a:t>с поврежденным спинным мозгом</a:t>
            </a:r>
            <a:endParaRPr lang="ru-RU" dirty="0"/>
          </a:p>
        </p:txBody>
      </p:sp>
      <p:pic>
        <p:nvPicPr>
          <p:cNvPr id="44034" name="Picture 2" descr="http://img02.beijing2008.cn/20080907/Img214591390.jpg"/>
          <p:cNvPicPr>
            <a:picLocks noChangeAspect="1" noChangeArrowheads="1"/>
          </p:cNvPicPr>
          <p:nvPr/>
        </p:nvPicPr>
        <p:blipFill>
          <a:blip r:embed="rId2" cstate="print"/>
          <a:srcRect/>
          <a:stretch>
            <a:fillRect/>
          </a:stretch>
        </p:blipFill>
        <p:spPr bwMode="auto">
          <a:xfrm>
            <a:off x="2714612" y="1357298"/>
            <a:ext cx="3429006" cy="51435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643306" y="1071546"/>
            <a:ext cx="5043494" cy="5024454"/>
          </a:xfrm>
        </p:spPr>
        <p:txBody>
          <a:bodyPr>
            <a:normAutofit/>
          </a:bodyPr>
          <a:lstStyle/>
          <a:p>
            <a:r>
              <a:rPr lang="ru-RU" dirty="0" smtClean="0">
                <a:solidFill>
                  <a:srgbClr val="FFFFFF"/>
                </a:solidFill>
              </a:rPr>
              <a:t>Идея создания Паралимпийских игр принадлежит немецкому неврологу Людвигу Гуттману. В 1948 году в Центре реабилитации больных со спинномозговыми травмами в Сток-Мандевиле (Великобритания) он организовал спортивные соревнования для ветеранов Второй мировой войны.</a:t>
            </a:r>
            <a:endParaRPr lang="ru-RU" dirty="0">
              <a:solidFill>
                <a:srgbClr val="FFFFFF"/>
              </a:solidFill>
            </a:endParaRPr>
          </a:p>
        </p:txBody>
      </p:sp>
      <p:pic>
        <p:nvPicPr>
          <p:cNvPr id="46082" name="Picture 2" descr="http://im6-tub-ru.yandex.net/i?id=22485100-64-72&amp;n=21"/>
          <p:cNvPicPr>
            <a:picLocks noChangeAspect="1" noChangeArrowheads="1"/>
          </p:cNvPicPr>
          <p:nvPr/>
        </p:nvPicPr>
        <p:blipFill>
          <a:blip r:embed="rId2" cstate="print"/>
          <a:srcRect/>
          <a:stretch>
            <a:fillRect/>
          </a:stretch>
        </p:blipFill>
        <p:spPr bwMode="auto">
          <a:xfrm>
            <a:off x="571472" y="1285860"/>
            <a:ext cx="3220425" cy="32861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Другая 9">
      <a:dk1>
        <a:srgbClr val="000000"/>
      </a:dk1>
      <a:lt1>
        <a:srgbClr val="000000"/>
      </a:lt1>
      <a:dk2>
        <a:srgbClr val="000000"/>
      </a:dk2>
      <a:lt2>
        <a:srgbClr val="000000"/>
      </a:lt2>
      <a:accent1>
        <a:srgbClr val="00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75</TotalTime>
  <Words>485</Words>
  <Application>Microsoft Office PowerPoint</Application>
  <PresentationFormat>Экран (4:3)</PresentationFormat>
  <Paragraphs>30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История  паралимпийских игр</vt:lpstr>
      <vt:lpstr>Слайд 2</vt:lpstr>
      <vt:lpstr>Слайд 3</vt:lpstr>
      <vt:lpstr>Слайд 4</vt:lpstr>
      <vt:lpstr>Слайд 5</vt:lpstr>
      <vt:lpstr> с нарушениями интеллекта</vt:lpstr>
      <vt:lpstr>с нарушениями зрения</vt:lpstr>
      <vt:lpstr>с поврежденным спинным мозгом</vt:lpstr>
      <vt:lpstr>Слайд 9</vt:lpstr>
      <vt:lpstr>Слайд 10</vt:lpstr>
      <vt:lpstr>Слайд 11</vt:lpstr>
      <vt:lpstr>Флаг, символ  Игр</vt:lpstr>
      <vt:lpstr>Слайд 13</vt:lpstr>
      <vt:lpstr>Слайд 14</vt:lpstr>
      <vt:lpstr>Голбол</vt:lpstr>
      <vt:lpstr>Бочче </vt:lpstr>
      <vt:lpstr>Слайд 17</vt:lpstr>
      <vt:lpstr>Мы гордимся этими спортсменами! Спортсменами  с большой буквы! </vt:lpstr>
      <vt:lpstr>Спасибо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паралимпийских игр</dc:title>
  <dc:creator>Admin</dc:creator>
  <cp:lastModifiedBy>Admin</cp:lastModifiedBy>
  <cp:revision>9</cp:revision>
  <dcterms:created xsi:type="dcterms:W3CDTF">2012-10-14T05:47:00Z</dcterms:created>
  <dcterms:modified xsi:type="dcterms:W3CDTF">2014-03-17T12:05:07Z</dcterms:modified>
</cp:coreProperties>
</file>