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7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4" r:id="rId16"/>
    <p:sldId id="273" r:id="rId17"/>
    <p:sldId id="275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06DB7-BF97-46AC-A2FD-363972E2BB6D}" type="datetimeFigureOut">
              <a:rPr lang="ru-RU" smtClean="0"/>
              <a:pPr/>
              <a:t>10.01.2013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109CD-E194-4B50-9AED-7AF7579CDD6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317184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ln>
                  <a:solidFill>
                    <a:schemeClr val="tx1"/>
                  </a:solidFill>
                </a:ln>
              </a:rPr>
              <a:t>МБОУ «</a:t>
            </a:r>
            <a:r>
              <a:rPr lang="ru-RU" sz="2700" dirty="0" err="1" smtClean="0">
                <a:ln>
                  <a:solidFill>
                    <a:schemeClr val="tx1"/>
                  </a:solidFill>
                </a:ln>
              </a:rPr>
              <a:t>Нименьгская</a:t>
            </a:r>
            <a:r>
              <a:rPr lang="ru-RU" sz="2700" dirty="0" smtClean="0">
                <a:ln>
                  <a:solidFill>
                    <a:schemeClr val="tx1"/>
                  </a:solidFill>
                </a:ln>
              </a:rPr>
              <a:t> основная общеобразовательная школа»</a:t>
            </a:r>
            <a:br>
              <a:rPr lang="ru-RU" sz="2700" dirty="0" smtClean="0">
                <a:ln>
                  <a:solidFill>
                    <a:schemeClr val="tx1"/>
                  </a:solidFill>
                </a:ln>
              </a:rPr>
            </a:br>
            <a:r>
              <a:rPr lang="ru-RU" sz="2700" dirty="0" smtClean="0">
                <a:ln>
                  <a:solidFill>
                    <a:schemeClr val="tx1"/>
                  </a:solidFill>
                </a:ln>
              </a:rPr>
              <a:t> </a:t>
            </a:r>
            <a:br>
              <a:rPr lang="ru-RU" sz="2700" dirty="0" smtClean="0">
                <a:ln>
                  <a:solidFill>
                    <a:schemeClr val="tx1"/>
                  </a:solidFill>
                </a:ln>
              </a:rPr>
            </a:br>
            <a:r>
              <a:rPr lang="ru-RU" dirty="0" smtClean="0">
                <a:ln>
                  <a:solidFill>
                    <a:srgbClr val="FF0000"/>
                  </a:solidFill>
                </a:ln>
              </a:rPr>
              <a:t>Презентация творческого проекта по технологии</a:t>
            </a:r>
            <a:br>
              <a:rPr lang="ru-RU" dirty="0" smtClean="0">
                <a:ln>
                  <a:solidFill>
                    <a:srgbClr val="FF0000"/>
                  </a:solidFill>
                </a:ln>
              </a:rPr>
            </a:br>
            <a:r>
              <a:rPr lang="ru-RU" dirty="0" smtClean="0">
                <a:ln>
                  <a:solidFill>
                    <a:srgbClr val="FF0000"/>
                  </a:solidFill>
                </a:ln>
              </a:rPr>
              <a:t>Тема «Вязание крючком»</a:t>
            </a:r>
            <a:br>
              <a:rPr lang="ru-RU" dirty="0" smtClean="0">
                <a:ln>
                  <a:solidFill>
                    <a:srgbClr val="FF0000"/>
                  </a:solidFill>
                </a:ln>
              </a:rPr>
            </a:br>
            <a:r>
              <a:rPr lang="ru-RU" dirty="0" smtClean="0">
                <a:ln>
                  <a:solidFill>
                    <a:srgbClr val="FF0000"/>
                  </a:solidFill>
                </a:ln>
              </a:rPr>
              <a:t>Прихватка «Бабочка»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00928" cy="2686072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Разработала: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Ученица 7 класса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Пустовалова Влада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Учитель технологии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</a:rPr>
              <a:t>Салтыкова Л. Н.</a:t>
            </a:r>
          </a:p>
          <a:p>
            <a:pPr algn="r"/>
            <a:endParaRPr lang="ru-RU" sz="2000" dirty="0" smtClean="0"/>
          </a:p>
          <a:p>
            <a:r>
              <a:rPr lang="ru-RU" sz="2000" dirty="0">
                <a:solidFill>
                  <a:schemeClr val="tx1"/>
                </a:solidFill>
              </a:rPr>
              <a:t>п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err="1" smtClean="0">
                <a:solidFill>
                  <a:schemeClr val="tx1"/>
                </a:solidFill>
              </a:rPr>
              <a:t>Нименьга</a:t>
            </a:r>
            <a:r>
              <a:rPr lang="ru-RU" sz="2000" dirty="0" smtClean="0">
                <a:solidFill>
                  <a:schemeClr val="tx1"/>
                </a:solidFill>
              </a:rPr>
              <a:t>, 2012 год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6357957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n>
                  <a:solidFill>
                    <a:srgbClr val="FF0000"/>
                  </a:solidFill>
                </a:ln>
              </a:rPr>
              <a:t>ПРАВИЛА   ОХРАНЫ   ТРУДА</a:t>
            </a:r>
            <a:r>
              <a:rPr lang="ru-RU" sz="3100" dirty="0">
                <a:ln>
                  <a:solidFill>
                    <a:srgbClr val="FF0000"/>
                  </a:solidFill>
                </a:ln>
              </a:rPr>
              <a:t/>
            </a:r>
            <a:br>
              <a:rPr lang="ru-RU" sz="3100" dirty="0">
                <a:ln>
                  <a:solidFill>
                    <a:srgbClr val="FF0000"/>
                  </a:solidFill>
                </a:ln>
              </a:rPr>
            </a:br>
            <a:r>
              <a:rPr lang="ru-RU" sz="3100" b="1" dirty="0">
                <a:ln>
                  <a:solidFill>
                    <a:srgbClr val="FF0000"/>
                  </a:solidFill>
                </a:ln>
              </a:rPr>
              <a:t>ПРИ   ВЯЗАНИИ   КРЮЧКОМ: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b="1" i="1" dirty="0"/>
              <a:t> 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200" dirty="0"/>
              <a:t>Свет должен падать слева или спереди от работающего, ножницы лежат с    правой стороны, крючок, нитки для вязания и шитья – в специальной коробке; игла  - в игольнице. При выполнении работы я соблюдала правила охраны труда, т. е. правила безопасной работы с колющими, режущими инструментами.</a:t>
            </a:r>
            <a:br>
              <a:rPr lang="ru-RU" sz="2200" dirty="0"/>
            </a:br>
            <a:r>
              <a:rPr lang="ru-RU" sz="2200" b="1" dirty="0"/>
              <a:t>                       </a:t>
            </a:r>
            <a:r>
              <a:rPr lang="ru-RU" sz="2200" b="1" u="wavy" dirty="0"/>
              <a:t>Правила охраны труда  во время работы: </a:t>
            </a:r>
            <a:r>
              <a:rPr lang="ru-RU" sz="2200" u="wavy" dirty="0"/>
              <a:t/>
            </a:r>
            <a:br>
              <a:rPr lang="ru-RU" sz="2200" u="wavy" dirty="0"/>
            </a:br>
            <a:r>
              <a:rPr lang="ru-RU" sz="2200" dirty="0"/>
              <a:t>1. Во время работы ножницы должны лежать справа на столе с сомкнутыми лезвиями, кольцами к работающему. </a:t>
            </a:r>
            <a:br>
              <a:rPr lang="ru-RU" sz="2200" dirty="0"/>
            </a:br>
            <a:r>
              <a:rPr lang="ru-RU" sz="2200" dirty="0"/>
              <a:t>2. Брать и передавать ножницы нужно сомкнутыми лезвиями к себе, кольцами вперёд. </a:t>
            </a:r>
            <a:br>
              <a:rPr lang="ru-RU" sz="2200" dirty="0"/>
            </a:br>
            <a:r>
              <a:rPr lang="ru-RU" sz="2200" dirty="0"/>
              <a:t>3. Иглы, крючки, ножницы, крючок хранят в специальной шкатулке с крышкой. </a:t>
            </a:r>
            <a:br>
              <a:rPr lang="ru-RU" sz="2200" dirty="0"/>
            </a:br>
            <a:r>
              <a:rPr lang="ru-RU" sz="2200" dirty="0"/>
              <a:t>4. Если игла не нужна, её следует вколоть в игольницу. </a:t>
            </a:r>
            <a:br>
              <a:rPr lang="ru-RU" sz="2200" dirty="0"/>
            </a:br>
            <a:r>
              <a:rPr lang="ru-RU" sz="2200" dirty="0"/>
              <a:t>5. Нельзя пользоваться ржавой, гнутой иглой. </a:t>
            </a:r>
            <a:br>
              <a:rPr lang="ru-RU" sz="2200" dirty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                             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00042"/>
            <a:ext cx="7772400" cy="5857916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n>
                  <a:solidFill>
                    <a:srgbClr val="FF0000"/>
                  </a:solidFill>
                </a:ln>
              </a:rPr>
              <a:t>ПРАВИЛА   ОХРАНЫ   ТРУДА</a:t>
            </a:r>
            <a:r>
              <a:rPr lang="ru-RU" sz="3100" dirty="0" smtClean="0">
                <a:ln>
                  <a:solidFill>
                    <a:srgbClr val="FF0000"/>
                  </a:solidFill>
                </a:ln>
              </a:rPr>
              <a:t/>
            </a:r>
            <a:br>
              <a:rPr lang="ru-RU" sz="3100" dirty="0" smtClean="0">
                <a:ln>
                  <a:solidFill>
                    <a:srgbClr val="FF0000"/>
                  </a:solidFill>
                </a:ln>
              </a:rPr>
            </a:br>
            <a:r>
              <a:rPr lang="ru-RU" sz="3100" b="1" dirty="0" smtClean="0">
                <a:ln>
                  <a:solidFill>
                    <a:srgbClr val="FF0000"/>
                  </a:solidFill>
                </a:ln>
              </a:rPr>
              <a:t>ПРИ   ВЯЗАНИИ КРЮЧКОМ:</a:t>
            </a:r>
            <a:br>
              <a:rPr lang="ru-RU" sz="3100" b="1" dirty="0" smtClean="0">
                <a:ln>
                  <a:solidFill>
                    <a:srgbClr val="FF0000"/>
                  </a:solidFill>
                </a:ln>
              </a:rPr>
            </a:br>
            <a:r>
              <a:rPr lang="ru-RU" sz="2800" b="1" dirty="0" smtClean="0">
                <a:ln>
                  <a:solidFill>
                    <a:srgbClr val="FF0000"/>
                  </a:solidFill>
                </a:ln>
              </a:rPr>
              <a:t/>
            </a:r>
            <a:br>
              <a:rPr lang="ru-RU" sz="2800" b="1" dirty="0" smtClean="0">
                <a:ln>
                  <a:solidFill>
                    <a:srgbClr val="FF0000"/>
                  </a:solidFill>
                </a:ln>
              </a:rPr>
            </a:br>
            <a:r>
              <a:rPr lang="ru-RU" sz="2800" b="1" u="wavy" dirty="0"/>
              <a:t> Санитарно-гигиенические требования: </a:t>
            </a:r>
            <a:r>
              <a:rPr lang="ru-RU" sz="2800" u="wavy" dirty="0"/>
              <a:t/>
            </a:r>
            <a:br>
              <a:rPr lang="ru-RU" sz="2800" u="wavy" dirty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1. Перед началом работы необходимо вымыть руки. </a:t>
            </a:r>
            <a:br>
              <a:rPr lang="ru-RU" sz="2800" dirty="0"/>
            </a:br>
            <a:r>
              <a:rPr lang="ru-RU" sz="2800" dirty="0"/>
              <a:t>2. Источник света должен находиться слева. </a:t>
            </a:r>
            <a:br>
              <a:rPr lang="ru-RU" sz="2800" dirty="0"/>
            </a:br>
            <a:r>
              <a:rPr lang="ru-RU" sz="2800" dirty="0"/>
              <a:t>3. Каждые 1 – 1,5 часа  глазам необходим 30 минутный отдых. Перерыв и расслабление необходимы для восстановления функций глаз. </a:t>
            </a:r>
            <a:br>
              <a:rPr lang="ru-RU" sz="2800" dirty="0"/>
            </a:br>
            <a:r>
              <a:rPr lang="ru-RU" sz="2800" dirty="0"/>
              <a:t>4. Для сохранения здоровья во время работы полезно делать разминку для рук, глаз и спины. </a:t>
            </a:r>
            <a:br>
              <a:rPr lang="ru-RU" sz="2800" dirty="0"/>
            </a:br>
            <a:r>
              <a:rPr lang="ru-RU" sz="2800" dirty="0"/>
              <a:t>5. Нельзя откусывать нить зубами; от этого портится эмаль зубов, кроме того, можно поранить губы, десны и язык. 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42918"/>
            <a:ext cx="7772400" cy="5000659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ln>
                  <a:solidFill>
                    <a:srgbClr val="00B050"/>
                  </a:solidFill>
                </a:ln>
              </a:rPr>
              <a:t>РАСЧЕТ  СЕБЕСТОИМОСТИ  ИЗДЕЛИЯ: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3100" dirty="0"/>
              <a:t>1. Пряжа зелёного цвета 2/3 мотка – </a:t>
            </a:r>
            <a:r>
              <a:rPr lang="ru-RU" sz="3100" dirty="0" smtClean="0"/>
              <a:t>                          (</a:t>
            </a:r>
            <a:r>
              <a:rPr lang="ru-RU" sz="3100" dirty="0"/>
              <a:t>цена 1 мотка 26 руб.;  </a:t>
            </a:r>
            <a:r>
              <a:rPr lang="ru-RU" sz="3100" dirty="0" smtClean="0"/>
              <a:t> </a:t>
            </a:r>
            <a:r>
              <a:rPr lang="ru-RU" sz="3100" dirty="0"/>
              <a:t>2/3 ~17 руб</a:t>
            </a:r>
            <a:r>
              <a:rPr lang="ru-RU" sz="3100" dirty="0" smtClean="0"/>
              <a:t>.)</a:t>
            </a:r>
            <a:r>
              <a:rPr lang="ru-RU" sz="3100" dirty="0"/>
              <a:t/>
            </a:r>
            <a:br>
              <a:rPr lang="ru-RU" sz="3100" dirty="0"/>
            </a:br>
            <a:r>
              <a:rPr lang="ru-RU" sz="3100" dirty="0"/>
              <a:t>2. Пряжа </a:t>
            </a:r>
            <a:r>
              <a:rPr lang="ru-RU" sz="3100" dirty="0" err="1"/>
              <a:t>розового</a:t>
            </a:r>
            <a:r>
              <a:rPr lang="ru-RU" sz="3100" dirty="0"/>
              <a:t>, бордового цветов – домашние остатки  - 0 руб.</a:t>
            </a:r>
            <a:br>
              <a:rPr lang="ru-RU" sz="3100" dirty="0"/>
            </a:br>
            <a:r>
              <a:rPr lang="ru-RU" sz="3100" dirty="0"/>
              <a:t>3. Крючок – имелся дома - 0 руб.</a:t>
            </a:r>
            <a:br>
              <a:rPr lang="ru-RU" sz="3100" dirty="0"/>
            </a:br>
            <a:r>
              <a:rPr lang="ru-RU" sz="3100" dirty="0"/>
              <a:t> </a:t>
            </a:r>
            <a:br>
              <a:rPr lang="ru-RU" sz="3100" dirty="0"/>
            </a:br>
            <a:r>
              <a:rPr lang="ru-RU" sz="3100" b="1" dirty="0"/>
              <a:t>ИТОГО:</a:t>
            </a:r>
            <a:r>
              <a:rPr lang="ru-RU" sz="3100" dirty="0"/>
              <a:t> на изготовление данной прихватки мною потрачено    примерно 17 рублей, всё остальное имелось дома (куплено было  давно</a:t>
            </a:r>
            <a:r>
              <a:rPr lang="ru-RU" sz="3100" dirty="0" smtClean="0"/>
              <a:t>).Изделие,  связанное своими руками не принесёт вреда здоровью, оно экологически чистое. 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592935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>
                <a:ln>
                  <a:solidFill>
                    <a:srgbClr val="FF0000"/>
                  </a:solidFill>
                </a:ln>
              </a:rPr>
              <a:t>                           САМООЦЕНКА  </a:t>
            </a:r>
            <a:r>
              <a:rPr lang="ru-RU" sz="2800" b="1" dirty="0">
                <a:ln>
                  <a:solidFill>
                    <a:srgbClr val="FF0000"/>
                  </a:solidFill>
                </a:ln>
              </a:rPr>
              <a:t>ПРОЕКТА: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900" dirty="0"/>
              <a:t>Я довольна своей работой, так как добилась желаемой цели – прихватка связана    в срок и подарена маме!  При вязании были небольшие трудности, но я их преодолела. Кто ищет новые варианты, тот полон новых идей и постоянно стремится к совершенству. Кроме того, связанное мною изделие на 8 – 10 руб. дешевле,  чем в магазине. Мне очень приятно, что мой подарок понравился маме..  Прихватка получилась оригинальная, аккуратная; вязка плотная. Выполненное изделие соответствует определенным </a:t>
            </a:r>
            <a:r>
              <a:rPr lang="ru-RU" sz="2900" dirty="0" smtClean="0"/>
              <a:t>требованиям.  </a:t>
            </a:r>
            <a:r>
              <a:rPr lang="ru-RU" sz="2900" dirty="0"/>
              <a:t>И самое главное - я получила ещё новый заказ на изготовление прихватки! </a:t>
            </a:r>
            <a:r>
              <a:rPr lang="ru-RU" sz="3100" dirty="0"/>
              <a:t/>
            </a:r>
            <a:br>
              <a:rPr lang="ru-RU" sz="3100" dirty="0"/>
            </a:br>
            <a:endParaRPr lang="ru-RU" sz="31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858000"/>
            <a:ext cx="6400800" cy="357214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</p:txBody>
      </p:sp>
      <p:pic>
        <p:nvPicPr>
          <p:cNvPr id="4098" name="Picture 2" descr="C:\Documents and Settings\Любовь\Мои документы\анима\анимашки\backgrounds_10003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429433" y="3143437"/>
            <a:ext cx="6857661" cy="571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357166"/>
            <a:ext cx="4829180" cy="576899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/>
              <a:t>*** В руки я взяла нитки и </a:t>
            </a:r>
            <a:r>
              <a:rPr lang="ru-RU" sz="2200" dirty="0" smtClean="0"/>
              <a:t>крючок.</a:t>
            </a:r>
          </a:p>
          <a:p>
            <a:pPr>
              <a:buNone/>
            </a:pPr>
            <a:r>
              <a:rPr lang="ru-RU" sz="2200" dirty="0"/>
              <a:t> </a:t>
            </a:r>
            <a:r>
              <a:rPr lang="ru-RU" sz="2200" dirty="0" smtClean="0"/>
              <a:t>       Раз</a:t>
            </a:r>
            <a:r>
              <a:rPr lang="ru-RU" sz="2200" dirty="0"/>
              <a:t>, и готов уже кружок,</a:t>
            </a:r>
          </a:p>
          <a:p>
            <a:pPr>
              <a:buNone/>
            </a:pPr>
            <a:r>
              <a:rPr lang="ru-RU" sz="2200" dirty="0" smtClean="0"/>
              <a:t>        Два</a:t>
            </a:r>
            <a:r>
              <a:rPr lang="ru-RU" sz="2200" dirty="0"/>
              <a:t>, есть уже начало, 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       Вовсе </a:t>
            </a:r>
            <a:r>
              <a:rPr lang="ru-RU" sz="2200" dirty="0"/>
              <a:t>я вязать и не устала. 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*** </a:t>
            </a:r>
            <a:r>
              <a:rPr lang="ru-RU" sz="2200" dirty="0"/>
              <a:t>Ряд за рядом, круг за кругом, </a:t>
            </a:r>
            <a:br>
              <a:rPr lang="ru-RU" sz="2200" dirty="0"/>
            </a:br>
            <a:r>
              <a:rPr lang="ru-RU" sz="2200" dirty="0"/>
              <a:t> </a:t>
            </a:r>
            <a:r>
              <a:rPr lang="ru-RU" sz="2200" dirty="0" smtClean="0"/>
              <a:t>Что-то </a:t>
            </a:r>
            <a:r>
              <a:rPr lang="ru-RU" sz="2200" dirty="0"/>
              <a:t>получается. </a:t>
            </a:r>
            <a:br>
              <a:rPr lang="ru-RU" sz="2200" dirty="0"/>
            </a:br>
            <a:r>
              <a:rPr lang="ru-RU" sz="2200" dirty="0"/>
              <a:t> </a:t>
            </a:r>
            <a:r>
              <a:rPr lang="ru-RU" sz="2200" dirty="0" smtClean="0"/>
              <a:t>Посмотрела</a:t>
            </a:r>
            <a:r>
              <a:rPr lang="ru-RU" sz="2200" dirty="0"/>
              <a:t>, как красиво, </a:t>
            </a:r>
            <a:br>
              <a:rPr lang="ru-RU" sz="2200" dirty="0"/>
            </a:br>
            <a:r>
              <a:rPr lang="ru-RU" sz="2200" dirty="0"/>
              <a:t> </a:t>
            </a:r>
            <a:r>
              <a:rPr lang="ru-RU" sz="2200" dirty="0" smtClean="0"/>
              <a:t> </a:t>
            </a:r>
            <a:r>
              <a:rPr lang="ru-RU" sz="2200" dirty="0"/>
              <a:t>А ниточка кончается. </a:t>
            </a:r>
            <a:endParaRPr lang="ru-RU" sz="2200" dirty="0" smtClean="0"/>
          </a:p>
          <a:p>
            <a:pPr>
              <a:buNone/>
            </a:pPr>
            <a:r>
              <a:rPr lang="ru-RU" sz="2200" dirty="0" smtClean="0"/>
              <a:t> *** </a:t>
            </a:r>
            <a:r>
              <a:rPr lang="ru-RU" sz="2200" dirty="0"/>
              <a:t>Я беру другой клубок, </a:t>
            </a:r>
            <a:br>
              <a:rPr lang="ru-RU" sz="2200" dirty="0"/>
            </a:br>
            <a:r>
              <a:rPr lang="ru-RU" sz="2200" dirty="0"/>
              <a:t>  </a:t>
            </a:r>
            <a:r>
              <a:rPr lang="ru-RU" sz="2200" dirty="0" smtClean="0"/>
              <a:t> </a:t>
            </a:r>
            <a:r>
              <a:rPr lang="ru-RU" sz="2200" dirty="0"/>
              <a:t>Раз,  готов еще рядок, </a:t>
            </a:r>
            <a:br>
              <a:rPr lang="ru-RU" sz="2200" dirty="0"/>
            </a:br>
            <a:r>
              <a:rPr lang="ru-RU" sz="2200" dirty="0"/>
              <a:t>   </a:t>
            </a:r>
            <a:r>
              <a:rPr lang="ru-RU" sz="2200" dirty="0" smtClean="0"/>
              <a:t>Я </a:t>
            </a:r>
            <a:r>
              <a:rPr lang="ru-RU" sz="2200" dirty="0"/>
              <a:t>с крючком давно дружу, </a:t>
            </a:r>
            <a:br>
              <a:rPr lang="ru-RU" sz="2200" dirty="0"/>
            </a:br>
            <a:r>
              <a:rPr lang="ru-RU" sz="2200" dirty="0"/>
              <a:t>  </a:t>
            </a:r>
            <a:r>
              <a:rPr lang="ru-RU" sz="2200" dirty="0" smtClean="0"/>
              <a:t> </a:t>
            </a:r>
            <a:r>
              <a:rPr lang="ru-RU" sz="2200" dirty="0"/>
              <a:t>Очень я вязать люблю</a:t>
            </a:r>
            <a:r>
              <a:rPr lang="ru-RU" sz="2200" dirty="0" smtClean="0"/>
              <a:t>.</a:t>
            </a:r>
          </a:p>
          <a:p>
            <a:pPr>
              <a:buNone/>
            </a:pPr>
            <a:r>
              <a:rPr lang="ru-RU" sz="2200" dirty="0" smtClean="0"/>
              <a:t>*** </a:t>
            </a:r>
            <a:r>
              <a:rPr lang="ru-RU" sz="2200" dirty="0"/>
              <a:t>Я закончила вязать, </a:t>
            </a:r>
            <a:br>
              <a:rPr lang="ru-RU" sz="2200" dirty="0"/>
            </a:br>
            <a:r>
              <a:rPr lang="ru-RU" sz="2200" dirty="0" smtClean="0"/>
              <a:t>  </a:t>
            </a:r>
            <a:r>
              <a:rPr lang="ru-RU" sz="2200" dirty="0"/>
              <a:t>Начинаю напевать, </a:t>
            </a:r>
            <a:br>
              <a:rPr lang="ru-RU" sz="2200" dirty="0"/>
            </a:br>
            <a:r>
              <a:rPr lang="ru-RU" sz="2200" dirty="0"/>
              <a:t>  Радость в сердце у меня, </a:t>
            </a:r>
            <a:br>
              <a:rPr lang="ru-RU" sz="2200" dirty="0"/>
            </a:br>
            <a:r>
              <a:rPr lang="ru-RU" sz="2200" dirty="0"/>
              <a:t> </a:t>
            </a:r>
            <a:r>
              <a:rPr lang="ru-RU" sz="2200" dirty="0" smtClean="0"/>
              <a:t> Так </a:t>
            </a:r>
            <a:r>
              <a:rPr lang="ru-RU" sz="2200" dirty="0"/>
              <a:t>работа хороша.</a:t>
            </a:r>
          </a:p>
          <a:p>
            <a:endParaRPr lang="ru-RU" sz="2200" dirty="0"/>
          </a:p>
        </p:txBody>
      </p:sp>
      <p:pic>
        <p:nvPicPr>
          <p:cNvPr id="5" name="Содержимое 4" descr="C:\Documents and Settings\Любовь\Рабочий стол\CIMG3269.JPG"/>
          <p:cNvPicPr>
            <a:picLocks noGrp="1"/>
          </p:cNvPicPr>
          <p:nvPr>
            <p:ph sz="half" idx="2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 rot="5400000">
            <a:off x="5214942" y="1000108"/>
            <a:ext cx="4214843" cy="2928959"/>
          </a:xfrm>
          <a:prstGeom prst="round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3076" name="Picture 4" descr="C:\Documents and Settings\Любовь\Мои документы\анима\f81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929190" y="4786322"/>
            <a:ext cx="1524000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143248"/>
            <a:ext cx="7772400" cy="3357586"/>
          </a:xfrm>
        </p:spPr>
        <p:txBody>
          <a:bodyPr>
            <a:normAutofit fontScale="90000"/>
          </a:bodyPr>
          <a:lstStyle/>
          <a:p>
            <a:r>
              <a:rPr lang="ru-RU" sz="3200" b="1" i="1" dirty="0" smtClean="0"/>
              <a:t>Мальчишки и девчонки!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А так же и родители!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Заказы на прихватку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Вы сделать не хотите ли?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Красивая, дешёвая, надёжная и прочная!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Заказывайте смело!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И я возьмусь за дело!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b="1" i="1" dirty="0" smtClean="0"/>
              <a:t>Ваша Влада.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571604" y="357166"/>
            <a:ext cx="6500858" cy="121444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360"/>
              </a:avLst>
            </a:prstTxWarp>
          </a:bodyPr>
          <a:lstStyle/>
          <a:p>
            <a:pPr algn="ctr" rtl="0"/>
            <a:r>
              <a:rPr lang="ru-RU" sz="28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РЕКЛАМА</a:t>
            </a:r>
            <a:endParaRPr lang="ru-RU" sz="28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1028" name="Picture 4" descr="C:\Documents and Settings\Любовь\Мои документы\анима\f105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7000892" y="5286388"/>
            <a:ext cx="1876425" cy="1333500"/>
          </a:xfrm>
          <a:prstGeom prst="rect">
            <a:avLst/>
          </a:prstGeom>
          <a:noFill/>
        </p:spPr>
      </p:pic>
      <p:pic>
        <p:nvPicPr>
          <p:cNvPr id="7" name="Picture 4" descr="C:\Documents and Settings\Любовь\Мои документы\анима\f105.gif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85720" y="5286388"/>
            <a:ext cx="1876425" cy="133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4"/>
            <a:ext cx="7772400" cy="6143667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b="1" dirty="0" smtClean="0"/>
              <a:t>                      ИСПОЛЬЗУЕМАЯ    ЛИТЕРАТУРА и сайт: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1. Власова А. А.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Вязание:от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умения к мастерству.- Спб.:Лениздат,1992.- 384с.,ил. 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2.Кондрашова М. В. Вяжем легко, модно, красиво. Крючок и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спицы-Ростов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/Д: «Феникс», Москва: «Цитадель», 2004.-320 с.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3.Журнал «Валя – Валентина» №11/2008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4. Максимова М.В., Кузьмина М.Н. Незабытые ремесла. - Минск: Полымя, 1993.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5.Серия «Азбука вязания». Учимся вязать крючком. Техника, узоры,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модели.-АСТ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Москва, 2000.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6. Технология: поурочные планы по разделу «Вязание».5-7 классы /авт.-сост.       Е. А.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Гурбина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.- Волгоград: Учитель, 2006. 200с. </a:t>
            </a:r>
            <a:br>
              <a:rPr lang="ru-RU" sz="2200" dirty="0">
                <a:latin typeface="Times New Roman" pitchFamily="18" charset="0"/>
                <a:cs typeface="Times New Roman" pitchFamily="18" charset="0"/>
              </a:rPr>
            </a:b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7. http://nsportal.ru/shkola/tekhnologiya/library/vyazanie-prihvatki-kryuchkom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ru-RU" sz="4800" b="1" i="1" dirty="0" smtClean="0">
                <a:solidFill>
                  <a:srgbClr val="FF0000"/>
                </a:solidFill>
              </a:rPr>
              <a:t>СПАСИБО ЗА ВНИМАНИЕ! </a:t>
            </a:r>
            <a:endParaRPr lang="ru-RU" sz="4800" b="1" i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C:\Documents and Settings\Любовь\Мои документы\анима\flowers19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43174" y="1714488"/>
            <a:ext cx="3857651" cy="4271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6215105"/>
          </a:xfrm>
        </p:spPr>
        <p:txBody>
          <a:bodyPr>
            <a:normAutofit fontScale="90000"/>
          </a:bodyPr>
          <a:lstStyle/>
          <a:p>
            <a:r>
              <a:rPr lang="ru-RU" sz="3100" b="1" dirty="0">
                <a:solidFill>
                  <a:srgbClr val="7030A0"/>
                </a:solidFill>
              </a:rPr>
              <a:t>ПОСЛЕДОВАТЕЛЬНОСТЬ ВЫПОЛНЕНИЯ ПРОЕКТА: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1. Обоснование возникшей проблемы;</a:t>
            </a:r>
            <a:br>
              <a:rPr lang="ru-RU" sz="2200" dirty="0"/>
            </a:br>
            <a:r>
              <a:rPr lang="ru-RU" sz="2200" dirty="0"/>
              <a:t>2. Определение конкретной задачи и ее формулировка;</a:t>
            </a:r>
            <a:br>
              <a:rPr lang="ru-RU" sz="2200" dirty="0"/>
            </a:br>
            <a:r>
              <a:rPr lang="ru-RU" sz="2200" dirty="0"/>
              <a:t>3. Требования к работе;</a:t>
            </a:r>
            <a:br>
              <a:rPr lang="ru-RU" sz="2200" dirty="0"/>
            </a:br>
            <a:r>
              <a:rPr lang="ru-RU" sz="2200" dirty="0"/>
              <a:t>4. Из истории вязания;</a:t>
            </a:r>
            <a:br>
              <a:rPr lang="ru-RU" sz="2200" dirty="0"/>
            </a:br>
            <a:r>
              <a:rPr lang="ru-RU" sz="2200" dirty="0"/>
              <a:t>5. Схема обдумывания;</a:t>
            </a:r>
            <a:br>
              <a:rPr lang="ru-RU" sz="2200" dirty="0"/>
            </a:br>
            <a:r>
              <a:rPr lang="ru-RU" sz="2200" dirty="0"/>
              <a:t>6. Выявление основных параметров и ограничений;</a:t>
            </a:r>
            <a:br>
              <a:rPr lang="ru-RU" sz="2200" dirty="0"/>
            </a:br>
            <a:r>
              <a:rPr lang="ru-RU" sz="2200" dirty="0"/>
              <a:t>7. Разработка идей и вариантов;</a:t>
            </a:r>
            <a:br>
              <a:rPr lang="ru-RU" sz="2200" dirty="0"/>
            </a:br>
            <a:r>
              <a:rPr lang="ru-RU" sz="2200" dirty="0"/>
              <a:t>8. Анализ идей и выбор оптимального варианта;</a:t>
            </a:r>
            <a:br>
              <a:rPr lang="ru-RU" sz="2200" dirty="0"/>
            </a:br>
            <a:r>
              <a:rPr lang="ru-RU" sz="2200" dirty="0"/>
              <a:t>9. Выбор материалов и инструментов (приспособлений);</a:t>
            </a:r>
            <a:br>
              <a:rPr lang="ru-RU" sz="2200" dirty="0"/>
            </a:br>
            <a:r>
              <a:rPr lang="ru-RU" sz="2200" dirty="0"/>
              <a:t>10. Правила охраны труда при вязании крючком;</a:t>
            </a:r>
            <a:br>
              <a:rPr lang="ru-RU" sz="2200" dirty="0"/>
            </a:br>
            <a:r>
              <a:rPr lang="ru-RU" sz="2200" dirty="0"/>
              <a:t>11. Последовательность выполнения изделия. Схема и описание вязки.</a:t>
            </a:r>
            <a:br>
              <a:rPr lang="ru-RU" sz="2200" dirty="0"/>
            </a:br>
            <a:r>
              <a:rPr lang="ru-RU" sz="2200" dirty="0"/>
              <a:t>12. Расчет себестоимости изделия</a:t>
            </a:r>
            <a:r>
              <a:rPr lang="ru-RU" sz="2200" dirty="0" smtClean="0"/>
              <a:t>; экологическое обоснование;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13. Самооценка проекта</a:t>
            </a:r>
            <a:r>
              <a:rPr lang="ru-RU" sz="2200" dirty="0" smtClean="0"/>
              <a:t>;  реклама изделия;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14. Используемая литература.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71480"/>
            <a:ext cx="7772400" cy="5214973"/>
          </a:xfrm>
        </p:spPr>
        <p:txBody>
          <a:bodyPr>
            <a:noAutofit/>
          </a:bodyPr>
          <a:lstStyle/>
          <a:p>
            <a:r>
              <a:rPr lang="ru-RU" sz="2800" b="1" dirty="0">
                <a:ln>
                  <a:solidFill>
                    <a:srgbClr val="0070C0"/>
                  </a:solidFill>
                </a:ln>
                <a:solidFill>
                  <a:srgbClr val="7030A0"/>
                </a:solidFill>
              </a:rPr>
              <a:t>ЦЕЛЬ: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/>
              <a:t>Связать крючком необычную, красивую  прихватку «Бабочка» в подарок  маме  ко     Дню  Матери.</a:t>
            </a:r>
            <a:br>
              <a:rPr lang="ru-RU" sz="2800" dirty="0"/>
            </a:br>
            <a:r>
              <a:rPr lang="ru-RU" sz="2800" dirty="0"/>
              <a:t> </a:t>
            </a:r>
            <a:br>
              <a:rPr lang="ru-RU" sz="2800" dirty="0"/>
            </a:b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ЗАДАЧИ: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1. Найти </a:t>
            </a:r>
            <a:r>
              <a:rPr lang="ru-RU" sz="2800" dirty="0"/>
              <a:t>литературу по вязанию и выбрать интересную схему для прихватки.</a:t>
            </a:r>
            <a:br>
              <a:rPr lang="ru-RU" sz="2800" dirty="0"/>
            </a:br>
            <a:r>
              <a:rPr lang="ru-RU" sz="2800" dirty="0" smtClean="0"/>
              <a:t>2. Применить </a:t>
            </a:r>
            <a:r>
              <a:rPr lang="ru-RU" sz="2800" dirty="0"/>
              <a:t>знания и умения, полученные на </a:t>
            </a:r>
            <a:r>
              <a:rPr lang="ru-RU" sz="2800" dirty="0" smtClean="0"/>
              <a:t>уроках  </a:t>
            </a:r>
            <a:r>
              <a:rPr lang="ru-RU" sz="2800" dirty="0"/>
              <a:t>технологии.</a:t>
            </a:r>
            <a:br>
              <a:rPr lang="ru-RU" sz="2800" dirty="0"/>
            </a:br>
            <a:r>
              <a:rPr lang="ru-RU" sz="2800" dirty="0" smtClean="0"/>
              <a:t>3.Соблюдать </a:t>
            </a:r>
            <a:r>
              <a:rPr lang="ru-RU" sz="2800" dirty="0"/>
              <a:t>правила безопасной работы при вязании крючком. </a:t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357166"/>
            <a:ext cx="8143932" cy="6000792"/>
          </a:xfrm>
        </p:spPr>
        <p:txBody>
          <a:bodyPr>
            <a:normAutofit fontScale="90000"/>
          </a:bodyPr>
          <a:lstStyle/>
          <a:p>
            <a:r>
              <a:rPr lang="ru-RU" sz="2200" u="wavy" dirty="0" smtClean="0"/>
              <a:t/>
            </a:r>
            <a:br>
              <a:rPr lang="ru-RU" sz="2200" u="wavy" dirty="0" smtClean="0"/>
            </a:br>
            <a:r>
              <a:rPr lang="ru-RU" sz="2200" dirty="0" smtClean="0"/>
              <a:t>                              </a:t>
            </a:r>
            <a:r>
              <a:rPr lang="ru-RU" sz="3100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ОБОСНОВАНИЕ   </a:t>
            </a:r>
            <a:r>
              <a:rPr lang="ru-RU" sz="3100" b="1" dirty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ВОЗНИКШЕЙ   </a:t>
            </a:r>
            <a:r>
              <a:rPr lang="ru-RU" sz="3100" b="1" dirty="0" smtClean="0">
                <a:ln>
                  <a:solidFill>
                    <a:srgbClr val="00B0F0"/>
                  </a:solidFill>
                </a:ln>
                <a:solidFill>
                  <a:srgbClr val="7030A0"/>
                </a:solidFill>
              </a:rPr>
              <a:t>             ПРОБЛЕМЫ</a:t>
            </a:r>
            <a:r>
              <a:rPr lang="ru-RU" sz="2200" b="1" i="1" dirty="0" smtClean="0">
                <a:ln>
                  <a:solidFill>
                    <a:srgbClr val="00B0F0"/>
                  </a:solidFill>
                </a:ln>
              </a:rPr>
              <a:t>:</a:t>
            </a:r>
            <a:r>
              <a:rPr lang="ru-RU" sz="2200" b="1" i="1" u="wavy" dirty="0" smtClean="0"/>
              <a:t/>
            </a:r>
            <a:br>
              <a:rPr lang="ru-RU" sz="2200" b="1" i="1" u="wavy" dirty="0" smtClean="0"/>
            </a:br>
            <a:r>
              <a:rPr lang="ru-RU" sz="2200" dirty="0"/>
              <a:t/>
            </a:r>
            <a:br>
              <a:rPr lang="ru-RU" sz="2200" dirty="0"/>
            </a:br>
            <a:r>
              <a:rPr lang="ru-RU" sz="2200" dirty="0"/>
              <a:t> </a:t>
            </a:r>
            <a:r>
              <a:rPr lang="ru-RU" sz="2700" dirty="0" smtClean="0"/>
              <a:t>Вязание крючком –  это увлечение, которое стало неотъемлемой частью  моей  жизни. Вязание крючком для меня всегда было одним из самых интересных занятий. Вещи, связанные крючком отличаются удивительной воздушной красотой и ажурностью. </a:t>
            </a:r>
            <a:br>
              <a:rPr lang="ru-RU" sz="2700" dirty="0" smtClean="0"/>
            </a:br>
            <a:r>
              <a:rPr lang="ru-RU" sz="2700" dirty="0" smtClean="0"/>
              <a:t>     Вязать крючком очень просто, достаточно немного терпения для того, чтобы научиться основным приемам вязания. </a:t>
            </a:r>
            <a:r>
              <a:rPr lang="ru-RU" sz="2700" dirty="0"/>
              <a:t>И</a:t>
            </a:r>
            <a:r>
              <a:rPr lang="ru-RU" sz="2700" dirty="0" smtClean="0"/>
              <a:t>зделия</a:t>
            </a:r>
            <a:r>
              <a:rPr lang="ru-RU" sz="2700" dirty="0"/>
              <a:t>, выпускаемые нашей промышленностью, часто бывают безлики и некрасивы, что приводит к необходимости многое делать своими руками.     </a:t>
            </a:r>
            <a:br>
              <a:rPr lang="ru-RU" sz="2700" dirty="0"/>
            </a:br>
            <a:r>
              <a:rPr lang="ru-RU" sz="2700" dirty="0"/>
              <a:t>    Вязание крючком позволяет мне выразить свою индивидуальность, подарить тепло и любовь родным для меня людям.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28882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7772400" cy="5929353"/>
          </a:xfrm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l"/>
            <a:r>
              <a:rPr lang="ru-RU" sz="2400" b="1" i="1" dirty="0" smtClean="0">
                <a:ln>
                  <a:solidFill>
                    <a:srgbClr val="FF0000"/>
                  </a:solidFill>
                </a:ln>
              </a:rPr>
              <a:t>                            </a:t>
            </a:r>
            <a:r>
              <a:rPr lang="ru-RU" sz="2800" b="1" dirty="0" smtClean="0">
                <a:ln>
                  <a:solidFill>
                    <a:srgbClr val="FF0000"/>
                  </a:solidFill>
                </a:ln>
              </a:rPr>
              <a:t>ИЗ   ИСТОРИИ   ВЯЗАНИЯ</a:t>
            </a:r>
            <a:r>
              <a:rPr lang="ru-RU" sz="2400" b="1" i="1" dirty="0" smtClean="0"/>
              <a:t/>
            </a:r>
            <a:br>
              <a:rPr lang="ru-RU" sz="2400" b="1" i="1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1. Как и любое искусство – вязание имеет свои истоки, свои корни. Доподлинно известно, что уже более трёх веков человек знает, как с помощью одной   (крючок) </a:t>
            </a:r>
            <a:r>
              <a:rPr lang="ru-RU" sz="2400" dirty="0" smtClean="0"/>
              <a:t>палочки </a:t>
            </a:r>
            <a:r>
              <a:rPr lang="ru-RU" sz="2400" dirty="0"/>
              <a:t>можно превратить длинную нить в </a:t>
            </a:r>
            <a:r>
              <a:rPr lang="ru-RU" sz="2400" dirty="0" smtClean="0"/>
              <a:t>полотно.  </a:t>
            </a:r>
            <a:r>
              <a:rPr lang="ru-RU" sz="2400" dirty="0"/>
              <a:t>Известна и родина вязания. Это опалённая солнцем Северная Африка.   </a:t>
            </a:r>
            <a:r>
              <a:rPr lang="ru-RU" sz="2400" dirty="0" smtClean="0"/>
              <a:t>И  </a:t>
            </a:r>
            <a:r>
              <a:rPr lang="ru-RU" sz="2400" dirty="0"/>
              <a:t>служили  древние вязаные изделия для защиты не от мороза и снега, а от </a:t>
            </a:r>
            <a:r>
              <a:rPr lang="ru-RU" sz="2400" dirty="0" smtClean="0"/>
              <a:t> </a:t>
            </a:r>
            <a:r>
              <a:rPr lang="ru-RU" sz="2400" dirty="0"/>
              <a:t>зноя и песка</a:t>
            </a:r>
            <a:r>
              <a:rPr lang="ru-RU" sz="2400" dirty="0" smtClean="0"/>
              <a:t>.</a:t>
            </a:r>
            <a:br>
              <a:rPr lang="ru-RU" sz="2400" dirty="0" smtClean="0"/>
            </a:br>
            <a:r>
              <a:rPr lang="ru-RU" sz="2400" dirty="0" smtClean="0"/>
              <a:t> 2. </a:t>
            </a:r>
            <a:r>
              <a:rPr lang="ru-RU" sz="2400" dirty="0"/>
              <a:t>Известно, что первыми мастерами вязального ремесла были не женщины, а мужчины. А женщинам в те далёкие времена отводилась второстепенная роль помощниц: обработать волокно или шерсть, спрясть нить.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5357826"/>
            <a:ext cx="8858280" cy="280974"/>
          </a:xfrm>
        </p:spPr>
        <p:txBody>
          <a:bodyPr>
            <a:normAutofit fontScale="475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8"/>
          </a:xfrm>
        </p:spPr>
        <p:txBody>
          <a:bodyPr>
            <a:normAutofit/>
          </a:bodyPr>
          <a:lstStyle/>
          <a:p>
            <a:r>
              <a:rPr lang="ru-RU" sz="2800" b="1" dirty="0">
                <a:ln>
                  <a:solidFill>
                    <a:srgbClr val="FF0000"/>
                  </a:solidFill>
                </a:ln>
              </a:rPr>
              <a:t>РАЗРАБОТКА    ИДЕЙ    И    ВАРИАНТОВ: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/>
              <a:t> </a:t>
            </a:r>
            <a:br>
              <a:rPr lang="ru-RU" sz="2000" dirty="0"/>
            </a:br>
            <a:r>
              <a:rPr lang="ru-RU" sz="2000" dirty="0"/>
              <a:t>                 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Печать0002"/>
          <p:cNvPicPr/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57356" y="1214422"/>
            <a:ext cx="2244096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Печать0002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214942" y="1214422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Печать0002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785918" y="3500438"/>
            <a:ext cx="5929354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6072229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>
                <a:ln>
                  <a:solidFill>
                    <a:srgbClr val="00B050"/>
                  </a:solidFill>
                </a:ln>
              </a:rPr>
              <a:t>  АНАЛИЗ  </a:t>
            </a:r>
            <a:r>
              <a:rPr lang="ru-RU" sz="3100" b="1" dirty="0">
                <a:ln>
                  <a:solidFill>
                    <a:srgbClr val="00B050"/>
                  </a:solidFill>
                </a:ln>
              </a:rPr>
              <a:t>ИДЕЙ  И  </a:t>
            </a:r>
            <a:r>
              <a:rPr lang="ru-RU" sz="3100" b="1" dirty="0" smtClean="0">
                <a:ln>
                  <a:solidFill>
                    <a:srgbClr val="00B050"/>
                  </a:solidFill>
                </a:ln>
              </a:rPr>
              <a:t>ВЫБОР ОПТИМАЛЬНОГО  ВАРИАНТА</a:t>
            </a:r>
            <a:r>
              <a:rPr lang="ru-RU" sz="3100" b="1" dirty="0">
                <a:ln>
                  <a:solidFill>
                    <a:srgbClr val="00B050"/>
                  </a:solidFill>
                </a:ln>
              </a:rPr>
              <a:t>: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ru-RU" sz="2700" dirty="0"/>
              <a:t>Прихватка № 1 – проста в изготовлении, но предложены для вязки белые нитки,  поэтому будет быстро пачкаться и её придётся часто стирать -  не подходит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Прихватки № 3,4,5 – красивые, яркие, интересные  по способу вязки,  но нет «</a:t>
            </a:r>
            <a:r>
              <a:rPr lang="ru-RU" sz="2700" dirty="0" err="1"/>
              <a:t>изюменки</a:t>
            </a:r>
            <a:r>
              <a:rPr lang="ru-RU" sz="2700" dirty="0"/>
              <a:t>»  в них, нет </a:t>
            </a:r>
            <a:r>
              <a:rPr lang="ru-RU" sz="2700" dirty="0" smtClean="0"/>
              <a:t>оригинальности </a:t>
            </a:r>
            <a:r>
              <a:rPr lang="ru-RU" sz="2700" dirty="0"/>
              <a:t>– не подходят</a:t>
            </a:r>
            <a:r>
              <a:rPr lang="ru-RU" sz="2700" dirty="0" smtClean="0"/>
              <a:t>.</a:t>
            </a:r>
            <a:br>
              <a:rPr lang="ru-RU" sz="2700" dirty="0" smtClean="0"/>
            </a:br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/>
              <a:t>Прихватка № 2 – то, что я искала. Схема вязки не сложная, есть что –  то сказочное, необычное. Есть чем удивить маму.</a:t>
            </a:r>
            <a:br>
              <a:rPr lang="ru-RU" sz="2700" dirty="0"/>
            </a:br>
            <a:r>
              <a:rPr lang="ru-RU" sz="2700" dirty="0"/>
              <a:t> </a:t>
            </a:r>
            <a:br>
              <a:rPr lang="ru-RU" sz="2700" dirty="0"/>
            </a:br>
            <a:endParaRPr lang="ru-RU" sz="2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 descr="Печать000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642918"/>
            <a:ext cx="6000792" cy="5786478"/>
          </a:xfrm>
          <a:prstGeom prst="ellipse">
            <a:avLst/>
          </a:prstGeom>
          <a:noFill/>
          <a:ln w="57150">
            <a:solidFill>
              <a:srgbClr val="00B050"/>
            </a:solidFill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3643306" y="2285992"/>
            <a:ext cx="2000264" cy="214314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4000503"/>
          </a:xfrm>
          <a:ln>
            <a:noFill/>
          </a:ln>
        </p:spPr>
        <p:txBody>
          <a:bodyPr>
            <a:normAutofit/>
          </a:bodyPr>
          <a:lstStyle/>
          <a:p>
            <a:r>
              <a:rPr lang="ru-RU" sz="2800" b="1" dirty="0" smtClean="0">
                <a:ln>
                  <a:solidFill>
                    <a:srgbClr val="0070C0"/>
                  </a:solidFill>
                </a:ln>
              </a:rPr>
              <a:t>СХЕМА   ОБДУМЫВАНИЯ </a:t>
            </a: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( планирование проектной деятельности)</a:t>
            </a: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>
                <a:ln>
                  <a:solidFill>
                    <a:srgbClr val="00B050"/>
                  </a:solidFill>
                </a:ln>
              </a:rPr>
              <a:t>прихватка</a:t>
            </a:r>
            <a:br>
              <a:rPr lang="ru-RU" sz="2800" dirty="0" smtClean="0">
                <a:ln>
                  <a:solidFill>
                    <a:srgbClr val="00B050"/>
                  </a:solidFill>
                </a:ln>
              </a:rPr>
            </a:br>
            <a:r>
              <a:rPr lang="ru-RU" sz="2800" dirty="0" smtClean="0">
                <a:ln>
                  <a:solidFill>
                    <a:srgbClr val="00B050"/>
                  </a:solidFill>
                </a:ln>
              </a:rPr>
              <a:t>«бабочка»</a:t>
            </a:r>
            <a:endParaRPr lang="ru-RU" sz="2800" i="1" dirty="0">
              <a:ln>
                <a:solidFill>
                  <a:srgbClr val="00B050"/>
                </a:solidFill>
              </a:ln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214950"/>
            <a:ext cx="7415242" cy="164305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cxnSp>
        <p:nvCxnSpPr>
          <p:cNvPr id="11" name="Прямая со стрелкой 10"/>
          <p:cNvCxnSpPr>
            <a:endCxn id="45" idx="3"/>
          </p:cNvCxnSpPr>
          <p:nvPr/>
        </p:nvCxnSpPr>
        <p:spPr>
          <a:xfrm rot="10800000">
            <a:off x="2843194" y="2886068"/>
            <a:ext cx="800112" cy="114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2500298" y="3786190"/>
            <a:ext cx="1285884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500430" y="4286256"/>
            <a:ext cx="571504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16200000" flipH="1">
            <a:off x="4964909" y="4393413"/>
            <a:ext cx="64294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5429256" y="4036224"/>
            <a:ext cx="1000132" cy="250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Прямоугольник 39"/>
          <p:cNvSpPr/>
          <p:nvPr/>
        </p:nvSpPr>
        <p:spPr>
          <a:xfrm>
            <a:off x="6572264" y="4214818"/>
            <a:ext cx="2071702" cy="50006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Себестоимость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 flipV="1">
            <a:off x="5643570" y="2786059"/>
            <a:ext cx="714382" cy="2857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5286380" y="5143512"/>
            <a:ext cx="1643074" cy="857256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Материалы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357290" y="5143512"/>
            <a:ext cx="2571768" cy="785818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Инструменты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приспособления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357158" y="3786190"/>
            <a:ext cx="2057376" cy="9144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Охрана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труда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71472" y="2428868"/>
            <a:ext cx="2271722" cy="9144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Технология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изготовления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6429388" y="2500306"/>
            <a:ext cx="2214578" cy="91440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Проблема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потребность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116</Words>
  <Application>Microsoft Office PowerPoint</Application>
  <PresentationFormat>Экран (4:3)</PresentationFormat>
  <Paragraphs>41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МБОУ «Нименьгская основная общеобразовательная школа»   Презентация творческого проекта по технологии Тема «Вязание крючком» Прихватка «Бабочка»</vt:lpstr>
      <vt:lpstr>ПОСЛЕДОВАТЕЛЬНОСТЬ ВЫПОЛНЕНИЯ ПРОЕКТА: 1. Обоснование возникшей проблемы; 2. Определение конкретной задачи и ее формулировка; 3. Требования к работе; 4. Из истории вязания; 5. Схема обдумывания; 6. Выявление основных параметров и ограничений; 7. Разработка идей и вариантов; 8. Анализ идей и выбор оптимального варианта; 9. Выбор материалов и инструментов (приспособлений); 10. Правила охраны труда при вязании крючком; 11. Последовательность выполнения изделия. Схема и описание вязки. 12. Расчет себестоимости изделия; экологическое обоснование; 13. Самооценка проекта;  реклама изделия; 14. Используемая литература. </vt:lpstr>
      <vt:lpstr>ЦЕЛЬ: Связать крючком необычную, красивую  прихватку «Бабочка» в подарок  маме  ко     Дню  Матери.   ЗАДАЧИ: 1. Найти литературу по вязанию и выбрать интересную схему для прихватки. 2. Применить знания и умения, полученные на уроках  технологии. 3.Соблюдать правила безопасной работы при вязании крючком.  </vt:lpstr>
      <vt:lpstr>                               ОБОСНОВАНИЕ   ВОЗНИКШЕЙ                ПРОБЛЕМЫ:   Вязание крючком –  это увлечение, которое стало неотъемлемой частью  моей  жизни. Вязание крючком для меня всегда было одним из самых интересных занятий. Вещи, связанные крючком отличаются удивительной воздушной красотой и ажурностью.       Вязать крючком очень просто, достаточно немного терпения для того, чтобы научиться основным приемам вязания. Изделия, выпускаемые нашей промышленностью, часто бывают безлики и некрасивы, что приводит к необходимости многое делать своими руками.          Вязание крючком позволяет мне выразить свою индивидуальность, подарить тепло и любовь родным для меня людям.  </vt:lpstr>
      <vt:lpstr>                            ИЗ   ИСТОРИИ   ВЯЗАНИЯ  1. Как и любое искусство – вязание имеет свои истоки, свои корни. Доподлинно известно, что уже более трёх веков человек знает, как с помощью одной   (крючок) палочки можно превратить длинную нить в полотно.  Известна и родина вязания. Это опалённая солнцем Северная Африка.   И  служили  древние вязаные изделия для защиты не от мороза и снега, а от  зноя и песка.  2. Известно, что первыми мастерами вязального ремесла были не женщины, а мужчины. А женщинам в те далёкие времена отводилась второстепенная роль помощниц: обработать волокно или шерсть, спрясть нить.  </vt:lpstr>
      <vt:lpstr>РАЗРАБОТКА    ИДЕЙ    И    ВАРИАНТОВ:                     </vt:lpstr>
      <vt:lpstr>  АНАЛИЗ  ИДЕЙ  И  ВЫБОР ОПТИМАЛЬНОГО  ВАРИАНТА: Прихватка № 1 – проста в изготовлении, но предложены для вязки белые нитки,  поэтому будет быстро пачкаться и её придётся часто стирать -  не подходит.  Прихватки № 3,4,5 – красивые, яркие, интересные  по способу вязки,  но нет «изюменки»  в них, нет оригинальности – не подходят.  Прихватка № 2 – то, что я искала. Схема вязки не сложная, есть что –  то сказочное, необычное. Есть чем удивить маму.   </vt:lpstr>
      <vt:lpstr>Слайд 8</vt:lpstr>
      <vt:lpstr>СХЕМА   ОБДУМЫВАНИЯ  ( планирование проектной деятельности)     прихватка «бабочка»</vt:lpstr>
      <vt:lpstr>ПРАВИЛА   ОХРАНЫ   ТРУДА ПРИ   ВЯЗАНИИ   КРЮЧКОМ:   Свет должен падать слева или спереди от работающего, ножницы лежат с    правой стороны, крючок, нитки для вязания и шитья – в специальной коробке; игла  - в игольнице. При выполнении работы я соблюдала правила охраны труда, т. е. правила безопасной работы с колющими, режущими инструментами.                        Правила охраны труда  во время работы:  1. Во время работы ножницы должны лежать справа на столе с сомкнутыми лезвиями, кольцами к работающему.  2. Брать и передавать ножницы нужно сомкнутыми лезвиями к себе, кольцами вперёд.  3. Иглы, крючки, ножницы, крючок хранят в специальной шкатулке с крышкой.  4. Если игла не нужна, её следует вколоть в игольницу.  5. Нельзя пользоваться ржавой, гнутой иглой.                                    </vt:lpstr>
      <vt:lpstr>ПРАВИЛА   ОХРАНЫ   ТРУДА ПРИ   ВЯЗАНИИ КРЮЧКОМ:   Санитарно-гигиенические требования:   1. Перед началом работы необходимо вымыть руки.  2. Источник света должен находиться слева.  3. Каждые 1 – 1,5 часа  глазам необходим 30 минутный отдых. Перерыв и расслабление необходимы для восстановления функций глаз.  4. Для сохранения здоровья во время работы полезно делать разминку для рук, глаз и спины.  5. Нельзя откусывать нить зубами; от этого портится эмаль зубов, кроме того, можно поранить губы, десны и язык.  </vt:lpstr>
      <vt:lpstr>РАСЧЕТ  СЕБЕСТОИМОСТИ  ИЗДЕЛИЯ: 1. Пряжа зелёного цвета 2/3 мотка –                           (цена 1 мотка 26 руб.;   2/3 ~17 руб.) 2. Пряжа розового, бордового цветов – домашние остатки  - 0 руб. 3. Крючок – имелся дома - 0 руб.   ИТОГО: на изготовление данной прихватки мною потрачено    примерно 17 рублей, всё остальное имелось дома (куплено было  давно).Изделие,  связанное своими руками не принесёт вреда здоровью, оно экологически чистое.  </vt:lpstr>
      <vt:lpstr>                           САМООЦЕНКА  ПРОЕКТА: Я довольна своей работой, так как добилась желаемой цели – прихватка связана    в срок и подарена маме!  При вязании были небольшие трудности, но я их преодолела. Кто ищет новые варианты, тот полон новых идей и постоянно стремится к совершенству. Кроме того, связанное мною изделие на 8 – 10 руб. дешевле,  чем в магазине. Мне очень приятно, что мой подарок понравился маме..  Прихватка получилась оригинальная, аккуратная; вязка плотная. Выполненное изделие соответствует определенным требованиям.  И самое главное - я получила ещё новый заказ на изготовление прихватки!  </vt:lpstr>
      <vt:lpstr>Слайд 14</vt:lpstr>
      <vt:lpstr>Мальчишки и девчонки! А так же и родители! Заказы на прихватку Вы сделать не хотите ли? Красивая, дешёвая, надёжная и прочная! Заказывайте смело! И я возьмусь за дело! Ваша Влада.    </vt:lpstr>
      <vt:lpstr>                      ИСПОЛЬЗУЕМАЯ    ЛИТЕРАТУРА и сайт: 1. Власова А. А. Вязание:от умения к мастерству.- Спб.:Лениздат,1992.- 384с.,ил.   2.Кондрашова М. В. Вяжем легко, модно, красиво. Крючок и спицы-Ростов н/Д: «Феникс», Москва: «Цитадель», 2004.-320 с. 3.Журнал «Валя – Валентина» №11/2008 4. Максимова М.В., Кузьмина М.Н. Незабытые ремесла. - Минск: Полымя, 1993.  5.Серия «Азбука вязания». Учимся вязать крючком. Техника, узоры, модели.-АСТ. Москва, 2000.  6. Технология: поурочные планы по разделу «Вязание».5-7 классы /авт.-сост.       Е. А. Гурбина.- Волгоград: Учитель, 2006. 200с.   7. http://nsportal.ru/shkola/tekhnologiya/library/vyazanie-prihvatki-kryuchkom             </vt:lpstr>
      <vt:lpstr>СПАСИБО ЗА ВНИМАНИЕ! 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Любовь</dc:creator>
  <cp:lastModifiedBy>Любовь</cp:lastModifiedBy>
  <cp:revision>29</cp:revision>
  <dcterms:created xsi:type="dcterms:W3CDTF">2012-12-04T08:18:09Z</dcterms:created>
  <dcterms:modified xsi:type="dcterms:W3CDTF">2013-01-10T19:12:28Z</dcterms:modified>
</cp:coreProperties>
</file>